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9318D-15B5-45D7-9418-679A8BF019C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EDD11F-F88F-4A33-BB10-7C11B73AF1D2}">
      <dgm:prSet/>
      <dgm:spPr/>
      <dgm:t>
        <a:bodyPr/>
        <a:lstStyle/>
        <a:p>
          <a:r>
            <a:rPr lang="ru-RU" b="0" i="0" dirty="0">
              <a:latin typeface="+mj-lt"/>
            </a:rPr>
            <a:t>Судебный;</a:t>
          </a:r>
          <a:endParaRPr lang="en-US" dirty="0">
            <a:latin typeface="+mj-lt"/>
          </a:endParaRPr>
        </a:p>
      </dgm:t>
    </dgm:pt>
    <dgm:pt modelId="{6EF759B3-F12B-4C4C-A826-8DF942A6E467}" type="parTrans" cxnId="{A306FA86-CFD9-4C3D-B8DD-5F11E1AD870C}">
      <dgm:prSet/>
      <dgm:spPr/>
      <dgm:t>
        <a:bodyPr/>
        <a:lstStyle/>
        <a:p>
          <a:endParaRPr lang="en-US"/>
        </a:p>
      </dgm:t>
    </dgm:pt>
    <dgm:pt modelId="{6C4DABF2-0DB5-41C1-AB7D-C87EC0FD1CB7}" type="sibTrans" cxnId="{A306FA86-CFD9-4C3D-B8DD-5F11E1AD870C}">
      <dgm:prSet/>
      <dgm:spPr/>
      <dgm:t>
        <a:bodyPr/>
        <a:lstStyle/>
        <a:p>
          <a:endParaRPr lang="en-US"/>
        </a:p>
      </dgm:t>
    </dgm:pt>
    <dgm:pt modelId="{1A5508E8-D67B-4739-A7A6-0ABDE40CC1C4}">
      <dgm:prSet/>
      <dgm:spPr/>
      <dgm:t>
        <a:bodyPr/>
        <a:lstStyle/>
        <a:p>
          <a:r>
            <a:rPr lang="ru-RU" b="0" i="0" dirty="0">
              <a:latin typeface="+mj-lt"/>
            </a:rPr>
            <a:t>От предварительного обеспечения иска;</a:t>
          </a:r>
          <a:endParaRPr lang="en-US" dirty="0">
            <a:latin typeface="+mj-lt"/>
          </a:endParaRPr>
        </a:p>
      </dgm:t>
    </dgm:pt>
    <dgm:pt modelId="{F8B64080-7E27-4375-99B9-694738379E3B}" type="parTrans" cxnId="{D6C51F18-2CBE-49AF-B274-69E89CAF600E}">
      <dgm:prSet/>
      <dgm:spPr/>
      <dgm:t>
        <a:bodyPr/>
        <a:lstStyle/>
        <a:p>
          <a:endParaRPr lang="en-US"/>
        </a:p>
      </dgm:t>
    </dgm:pt>
    <dgm:pt modelId="{A102DCC2-85D3-4B63-ACAE-B8ACD1FC07DC}" type="sibTrans" cxnId="{D6C51F18-2CBE-49AF-B274-69E89CAF600E}">
      <dgm:prSet/>
      <dgm:spPr/>
      <dgm:t>
        <a:bodyPr/>
        <a:lstStyle/>
        <a:p>
          <a:endParaRPr lang="en-US"/>
        </a:p>
      </dgm:t>
    </dgm:pt>
    <dgm:pt modelId="{ED874E74-1D32-479B-9F62-67F168F9FD79}">
      <dgm:prSet/>
      <dgm:spPr/>
      <dgm:t>
        <a:bodyPr/>
        <a:lstStyle/>
        <a:p>
          <a:r>
            <a:rPr lang="ru-RU" b="0" i="0" dirty="0">
              <a:latin typeface="+mj-lt"/>
            </a:rPr>
            <a:t>От принудительного исполнения решения.</a:t>
          </a:r>
          <a:endParaRPr lang="en-US" dirty="0">
            <a:latin typeface="+mj-lt"/>
          </a:endParaRPr>
        </a:p>
      </dgm:t>
    </dgm:pt>
    <dgm:pt modelId="{DEB34095-C2C4-4068-B8AF-F01A258353E5}" type="parTrans" cxnId="{49F5E4F1-8354-4209-8F07-F653DD138C50}">
      <dgm:prSet/>
      <dgm:spPr/>
      <dgm:t>
        <a:bodyPr/>
        <a:lstStyle/>
        <a:p>
          <a:endParaRPr lang="en-US"/>
        </a:p>
      </dgm:t>
    </dgm:pt>
    <dgm:pt modelId="{EBEDE6FB-92CD-4F38-8F42-4F24E751D21E}" type="sibTrans" cxnId="{49F5E4F1-8354-4209-8F07-F653DD138C50}">
      <dgm:prSet/>
      <dgm:spPr/>
      <dgm:t>
        <a:bodyPr/>
        <a:lstStyle/>
        <a:p>
          <a:endParaRPr lang="en-US"/>
        </a:p>
      </dgm:t>
    </dgm:pt>
    <dgm:pt modelId="{99CA8FEA-82FA-44CE-8321-6DF950010E77}" type="pres">
      <dgm:prSet presAssocID="{C1A9318D-15B5-45D7-9418-679A8BF019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9A80AA-B7E5-43B4-B079-71A5B173B1C7}" type="pres">
      <dgm:prSet presAssocID="{EDEDD11F-F88F-4A33-BB10-7C11B73AF1D2}" presName="hierRoot1" presStyleCnt="0"/>
      <dgm:spPr/>
    </dgm:pt>
    <dgm:pt modelId="{F4B16940-6F85-41A5-9307-AE0514655ADB}" type="pres">
      <dgm:prSet presAssocID="{EDEDD11F-F88F-4A33-BB10-7C11B73AF1D2}" presName="composite" presStyleCnt="0"/>
      <dgm:spPr/>
    </dgm:pt>
    <dgm:pt modelId="{7D535BD7-730B-44ED-A439-BDE5C124394E}" type="pres">
      <dgm:prSet presAssocID="{EDEDD11F-F88F-4A33-BB10-7C11B73AF1D2}" presName="background" presStyleLbl="node0" presStyleIdx="0" presStyleCnt="3"/>
      <dgm:spPr/>
    </dgm:pt>
    <dgm:pt modelId="{FE67FBDA-A308-4FEF-B3F2-19194FB3DF72}" type="pres">
      <dgm:prSet presAssocID="{EDEDD11F-F88F-4A33-BB10-7C11B73AF1D2}" presName="text" presStyleLbl="fgAcc0" presStyleIdx="0" presStyleCnt="3">
        <dgm:presLayoutVars>
          <dgm:chPref val="3"/>
        </dgm:presLayoutVars>
      </dgm:prSet>
      <dgm:spPr/>
    </dgm:pt>
    <dgm:pt modelId="{43B6D3D4-B2EC-4B3D-B62A-7737391789FC}" type="pres">
      <dgm:prSet presAssocID="{EDEDD11F-F88F-4A33-BB10-7C11B73AF1D2}" presName="hierChild2" presStyleCnt="0"/>
      <dgm:spPr/>
    </dgm:pt>
    <dgm:pt modelId="{A340CC80-09FC-4B69-97B6-839BE4A7AD54}" type="pres">
      <dgm:prSet presAssocID="{1A5508E8-D67B-4739-A7A6-0ABDE40CC1C4}" presName="hierRoot1" presStyleCnt="0"/>
      <dgm:spPr/>
    </dgm:pt>
    <dgm:pt modelId="{BE6B0849-5A90-4A11-B17A-3AF4287FDC79}" type="pres">
      <dgm:prSet presAssocID="{1A5508E8-D67B-4739-A7A6-0ABDE40CC1C4}" presName="composite" presStyleCnt="0"/>
      <dgm:spPr/>
    </dgm:pt>
    <dgm:pt modelId="{EC31CD10-E658-43AD-A35C-723DC097AB59}" type="pres">
      <dgm:prSet presAssocID="{1A5508E8-D67B-4739-A7A6-0ABDE40CC1C4}" presName="background" presStyleLbl="node0" presStyleIdx="1" presStyleCnt="3"/>
      <dgm:spPr/>
    </dgm:pt>
    <dgm:pt modelId="{2C702C67-1903-4266-ADBC-D8BB053FF124}" type="pres">
      <dgm:prSet presAssocID="{1A5508E8-D67B-4739-A7A6-0ABDE40CC1C4}" presName="text" presStyleLbl="fgAcc0" presStyleIdx="1" presStyleCnt="3">
        <dgm:presLayoutVars>
          <dgm:chPref val="3"/>
        </dgm:presLayoutVars>
      </dgm:prSet>
      <dgm:spPr/>
    </dgm:pt>
    <dgm:pt modelId="{FAF7A147-155C-4357-9AE8-3F592CF86180}" type="pres">
      <dgm:prSet presAssocID="{1A5508E8-D67B-4739-A7A6-0ABDE40CC1C4}" presName="hierChild2" presStyleCnt="0"/>
      <dgm:spPr/>
    </dgm:pt>
    <dgm:pt modelId="{2CD71E3D-E65B-430E-A03E-0EAF98093548}" type="pres">
      <dgm:prSet presAssocID="{ED874E74-1D32-479B-9F62-67F168F9FD79}" presName="hierRoot1" presStyleCnt="0"/>
      <dgm:spPr/>
    </dgm:pt>
    <dgm:pt modelId="{640E6AFF-FBB9-4E68-A23C-A4D53517227F}" type="pres">
      <dgm:prSet presAssocID="{ED874E74-1D32-479B-9F62-67F168F9FD79}" presName="composite" presStyleCnt="0"/>
      <dgm:spPr/>
    </dgm:pt>
    <dgm:pt modelId="{8D084881-A813-4F24-B234-DFDDFAF08BEE}" type="pres">
      <dgm:prSet presAssocID="{ED874E74-1D32-479B-9F62-67F168F9FD79}" presName="background" presStyleLbl="node0" presStyleIdx="2" presStyleCnt="3"/>
      <dgm:spPr/>
    </dgm:pt>
    <dgm:pt modelId="{F2C974A1-BA16-4E43-9FB8-143CD1139449}" type="pres">
      <dgm:prSet presAssocID="{ED874E74-1D32-479B-9F62-67F168F9FD79}" presName="text" presStyleLbl="fgAcc0" presStyleIdx="2" presStyleCnt="3">
        <dgm:presLayoutVars>
          <dgm:chPref val="3"/>
        </dgm:presLayoutVars>
      </dgm:prSet>
      <dgm:spPr/>
    </dgm:pt>
    <dgm:pt modelId="{3A0387FE-E596-4E52-A050-A220F8786650}" type="pres">
      <dgm:prSet presAssocID="{ED874E74-1D32-479B-9F62-67F168F9FD79}" presName="hierChild2" presStyleCnt="0"/>
      <dgm:spPr/>
    </dgm:pt>
  </dgm:ptLst>
  <dgm:cxnLst>
    <dgm:cxn modelId="{D6C51F18-2CBE-49AF-B274-69E89CAF600E}" srcId="{C1A9318D-15B5-45D7-9418-679A8BF019C2}" destId="{1A5508E8-D67B-4739-A7A6-0ABDE40CC1C4}" srcOrd="1" destOrd="0" parTransId="{F8B64080-7E27-4375-99B9-694738379E3B}" sibTransId="{A102DCC2-85D3-4B63-ACAE-B8ACD1FC07DC}"/>
    <dgm:cxn modelId="{CD461232-A991-4BD6-B3CA-5F81413C3741}" type="presOf" srcId="{1A5508E8-D67B-4739-A7A6-0ABDE40CC1C4}" destId="{2C702C67-1903-4266-ADBC-D8BB053FF124}" srcOrd="0" destOrd="0" presId="urn:microsoft.com/office/officeart/2005/8/layout/hierarchy1"/>
    <dgm:cxn modelId="{C09C113A-19D6-4837-A1E2-84429A5CC030}" type="presOf" srcId="{EDEDD11F-F88F-4A33-BB10-7C11B73AF1D2}" destId="{FE67FBDA-A308-4FEF-B3F2-19194FB3DF72}" srcOrd="0" destOrd="0" presId="urn:microsoft.com/office/officeart/2005/8/layout/hierarchy1"/>
    <dgm:cxn modelId="{A306FA86-CFD9-4C3D-B8DD-5F11E1AD870C}" srcId="{C1A9318D-15B5-45D7-9418-679A8BF019C2}" destId="{EDEDD11F-F88F-4A33-BB10-7C11B73AF1D2}" srcOrd="0" destOrd="0" parTransId="{6EF759B3-F12B-4C4C-A826-8DF942A6E467}" sibTransId="{6C4DABF2-0DB5-41C1-AB7D-C87EC0FD1CB7}"/>
    <dgm:cxn modelId="{8B43AB99-2F3A-4FB7-BA05-661927981944}" type="presOf" srcId="{C1A9318D-15B5-45D7-9418-679A8BF019C2}" destId="{99CA8FEA-82FA-44CE-8321-6DF950010E77}" srcOrd="0" destOrd="0" presId="urn:microsoft.com/office/officeart/2005/8/layout/hierarchy1"/>
    <dgm:cxn modelId="{16FBEBC8-20AE-41B4-B6FF-BDF33D1B44B7}" type="presOf" srcId="{ED874E74-1D32-479B-9F62-67F168F9FD79}" destId="{F2C974A1-BA16-4E43-9FB8-143CD1139449}" srcOrd="0" destOrd="0" presId="urn:microsoft.com/office/officeart/2005/8/layout/hierarchy1"/>
    <dgm:cxn modelId="{49F5E4F1-8354-4209-8F07-F653DD138C50}" srcId="{C1A9318D-15B5-45D7-9418-679A8BF019C2}" destId="{ED874E74-1D32-479B-9F62-67F168F9FD79}" srcOrd="2" destOrd="0" parTransId="{DEB34095-C2C4-4068-B8AF-F01A258353E5}" sibTransId="{EBEDE6FB-92CD-4F38-8F42-4F24E751D21E}"/>
    <dgm:cxn modelId="{06EED16B-3894-4C41-AF2A-BCA0F1A8FA67}" type="presParOf" srcId="{99CA8FEA-82FA-44CE-8321-6DF950010E77}" destId="{9F9A80AA-B7E5-43B4-B079-71A5B173B1C7}" srcOrd="0" destOrd="0" presId="urn:microsoft.com/office/officeart/2005/8/layout/hierarchy1"/>
    <dgm:cxn modelId="{46BCBE19-FA6A-4CBF-B96D-29C2D8E7EE91}" type="presParOf" srcId="{9F9A80AA-B7E5-43B4-B079-71A5B173B1C7}" destId="{F4B16940-6F85-41A5-9307-AE0514655ADB}" srcOrd="0" destOrd="0" presId="urn:microsoft.com/office/officeart/2005/8/layout/hierarchy1"/>
    <dgm:cxn modelId="{F0EF0B1F-3AE5-46B5-9249-9378F1A81950}" type="presParOf" srcId="{F4B16940-6F85-41A5-9307-AE0514655ADB}" destId="{7D535BD7-730B-44ED-A439-BDE5C124394E}" srcOrd="0" destOrd="0" presId="urn:microsoft.com/office/officeart/2005/8/layout/hierarchy1"/>
    <dgm:cxn modelId="{745574E2-B520-4A62-AAE6-2D5C2D3A31DB}" type="presParOf" srcId="{F4B16940-6F85-41A5-9307-AE0514655ADB}" destId="{FE67FBDA-A308-4FEF-B3F2-19194FB3DF72}" srcOrd="1" destOrd="0" presId="urn:microsoft.com/office/officeart/2005/8/layout/hierarchy1"/>
    <dgm:cxn modelId="{BFACBAA2-5878-4DCC-B885-9866DC253674}" type="presParOf" srcId="{9F9A80AA-B7E5-43B4-B079-71A5B173B1C7}" destId="{43B6D3D4-B2EC-4B3D-B62A-7737391789FC}" srcOrd="1" destOrd="0" presId="urn:microsoft.com/office/officeart/2005/8/layout/hierarchy1"/>
    <dgm:cxn modelId="{34157A07-1ADB-4B62-B413-36BD33257820}" type="presParOf" srcId="{99CA8FEA-82FA-44CE-8321-6DF950010E77}" destId="{A340CC80-09FC-4B69-97B6-839BE4A7AD54}" srcOrd="1" destOrd="0" presId="urn:microsoft.com/office/officeart/2005/8/layout/hierarchy1"/>
    <dgm:cxn modelId="{F6235DE1-D329-41EE-B2C9-09C9446AE39A}" type="presParOf" srcId="{A340CC80-09FC-4B69-97B6-839BE4A7AD54}" destId="{BE6B0849-5A90-4A11-B17A-3AF4287FDC79}" srcOrd="0" destOrd="0" presId="urn:microsoft.com/office/officeart/2005/8/layout/hierarchy1"/>
    <dgm:cxn modelId="{2A7667BC-BB4B-4C38-8079-FD8A74701EA0}" type="presParOf" srcId="{BE6B0849-5A90-4A11-B17A-3AF4287FDC79}" destId="{EC31CD10-E658-43AD-A35C-723DC097AB59}" srcOrd="0" destOrd="0" presId="urn:microsoft.com/office/officeart/2005/8/layout/hierarchy1"/>
    <dgm:cxn modelId="{8605CEB3-F7E3-4163-8FB7-62E94C1ED403}" type="presParOf" srcId="{BE6B0849-5A90-4A11-B17A-3AF4287FDC79}" destId="{2C702C67-1903-4266-ADBC-D8BB053FF124}" srcOrd="1" destOrd="0" presId="urn:microsoft.com/office/officeart/2005/8/layout/hierarchy1"/>
    <dgm:cxn modelId="{1B61AD70-F274-4AC3-B12C-AFBF90E21098}" type="presParOf" srcId="{A340CC80-09FC-4B69-97B6-839BE4A7AD54}" destId="{FAF7A147-155C-4357-9AE8-3F592CF86180}" srcOrd="1" destOrd="0" presId="urn:microsoft.com/office/officeart/2005/8/layout/hierarchy1"/>
    <dgm:cxn modelId="{3D39F883-AAC2-48D4-B419-65D21BAAA23E}" type="presParOf" srcId="{99CA8FEA-82FA-44CE-8321-6DF950010E77}" destId="{2CD71E3D-E65B-430E-A03E-0EAF98093548}" srcOrd="2" destOrd="0" presId="urn:microsoft.com/office/officeart/2005/8/layout/hierarchy1"/>
    <dgm:cxn modelId="{C2527346-6C01-4D3F-B273-B084C2168C5A}" type="presParOf" srcId="{2CD71E3D-E65B-430E-A03E-0EAF98093548}" destId="{640E6AFF-FBB9-4E68-A23C-A4D53517227F}" srcOrd="0" destOrd="0" presId="urn:microsoft.com/office/officeart/2005/8/layout/hierarchy1"/>
    <dgm:cxn modelId="{F1CF8D52-CFA1-4565-A500-4D5CFD87CDF2}" type="presParOf" srcId="{640E6AFF-FBB9-4E68-A23C-A4D53517227F}" destId="{8D084881-A813-4F24-B234-DFDDFAF08BEE}" srcOrd="0" destOrd="0" presId="urn:microsoft.com/office/officeart/2005/8/layout/hierarchy1"/>
    <dgm:cxn modelId="{5B0A3775-8AD6-4F75-85EA-9C67A0BA2A4D}" type="presParOf" srcId="{640E6AFF-FBB9-4E68-A23C-A4D53517227F}" destId="{F2C974A1-BA16-4E43-9FB8-143CD1139449}" srcOrd="1" destOrd="0" presId="urn:microsoft.com/office/officeart/2005/8/layout/hierarchy1"/>
    <dgm:cxn modelId="{48F6E0F2-BE12-4113-8E5E-1F1FDCFE62F4}" type="presParOf" srcId="{2CD71E3D-E65B-430E-A03E-0EAF98093548}" destId="{3A0387FE-E596-4E52-A050-A220F87866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5BD7-730B-44ED-A439-BDE5C124394E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7FBDA-A308-4FEF-B3F2-19194FB3DF72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+mj-lt"/>
            </a:rPr>
            <a:t>Судебный;</a:t>
          </a:r>
          <a:endParaRPr lang="en-US" sz="2400" kern="1200" dirty="0">
            <a:latin typeface="+mj-lt"/>
          </a:endParaRPr>
        </a:p>
      </dsp:txBody>
      <dsp:txXfrm>
        <a:off x="383617" y="1447754"/>
        <a:ext cx="2847502" cy="1768010"/>
      </dsp:txXfrm>
    </dsp:sp>
    <dsp:sp modelId="{EC31CD10-E658-43AD-A35C-723DC097AB59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02C67-1903-4266-ADBC-D8BB053FF124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+mj-lt"/>
            </a:rPr>
            <a:t>От предварительного обеспечения иска;</a:t>
          </a:r>
          <a:endParaRPr lang="en-US" sz="2400" kern="1200" dirty="0">
            <a:latin typeface="+mj-lt"/>
          </a:endParaRPr>
        </a:p>
      </dsp:txBody>
      <dsp:txXfrm>
        <a:off x="3998355" y="1447754"/>
        <a:ext cx="2847502" cy="1768010"/>
      </dsp:txXfrm>
    </dsp:sp>
    <dsp:sp modelId="{8D084881-A813-4F24-B234-DFDDFAF08BEE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974A1-BA16-4E43-9FB8-143CD1139449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+mj-lt"/>
            </a:rPr>
            <a:t>От принудительного исполнения решения.</a:t>
          </a:r>
          <a:endParaRPr lang="en-US" sz="2400" kern="1200" dirty="0">
            <a:latin typeface="+mj-lt"/>
          </a:endParaRPr>
        </a:p>
      </dsp:txBody>
      <dsp:txXfrm>
        <a:off x="7613092" y="1447754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9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4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9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CD5E4-CDBB-48EE-B380-E85E490E6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/>
          </a:bodyPr>
          <a:lstStyle/>
          <a:p>
            <a:r>
              <a:rPr lang="ru-RU" sz="5400" dirty="0"/>
              <a:t>Иммунитет государства и его виды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78ABC7-B265-4923-8D78-5482114A4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anchor="t">
            <a:normAutofit/>
          </a:bodyPr>
          <a:lstStyle/>
          <a:p>
            <a:r>
              <a:rPr lang="ru-RU" sz="2200" dirty="0">
                <a:latin typeface="+mj-lt"/>
              </a:rPr>
              <a:t>Елсукова Дарья ЮЮУ-415</a:t>
            </a:r>
          </a:p>
        </p:txBody>
      </p:sp>
      <p:pic>
        <p:nvPicPr>
          <p:cNvPr id="4" name="Picture 3" descr="Изображение выглядит как аксессуар, цветной&#10;&#10;Автоматически созданное описание">
            <a:extLst>
              <a:ext uri="{FF2B5EF4-FFF2-40B4-BE49-F238E27FC236}">
                <a16:creationId xmlns:a16="http://schemas.microsoft.com/office/drawing/2014/main" id="{1902A14D-2283-4535-B4C5-6A2C6966B9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r="1842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571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6F410C21-CD43-45A5-A726-CF8B01FD8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0" y="-3087"/>
            <a:chExt cx="7921775" cy="68870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030EA9A-BC9B-4A24-8288-BD332A6A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2C02E7B-E3A7-4649-B0DF-7111FC4D9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0919" y="61392"/>
              <a:ext cx="4450856" cy="6822541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A466D70-407D-4A6C-887C-F213B7662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274" y="1582560"/>
              <a:ext cx="4133888" cy="5301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D419DCF-E52E-4774-921F-1A9E589C0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6887A1-BF5F-455B-B3D0-A0FA7B7DD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376C740-196E-47D9-97DD-FA626C70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931" y="3518322"/>
              <a:ext cx="2880722" cy="3317378"/>
            </a:xfrm>
            <a:custGeom>
              <a:avLst/>
              <a:gdLst>
                <a:gd name="connsiteX0" fmla="*/ 1604296 w 1604295"/>
                <a:gd name="connsiteY0" fmla="*/ 1847472 h 1847472"/>
                <a:gd name="connsiteX1" fmla="*/ 1517809 w 1604295"/>
                <a:gd name="connsiteY1" fmla="*/ 1544292 h 1847472"/>
                <a:gd name="connsiteX2" fmla="*/ 1394841 w 1604295"/>
                <a:gd name="connsiteY2" fmla="*/ 1183771 h 1847472"/>
                <a:gd name="connsiteX3" fmla="*/ 1318355 w 1604295"/>
                <a:gd name="connsiteY3" fmla="*/ 695233 h 1847472"/>
                <a:gd name="connsiteX4" fmla="*/ 1359884 w 1604295"/>
                <a:gd name="connsiteY4" fmla="*/ 397863 h 1847472"/>
                <a:gd name="connsiteX5" fmla="*/ 1359884 w 1604295"/>
                <a:gd name="connsiteY5" fmla="*/ 236700 h 1847472"/>
                <a:gd name="connsiteX6" fmla="*/ 1351598 w 1604295"/>
                <a:gd name="connsiteY6" fmla="*/ 67250 h 1847472"/>
                <a:gd name="connsiteX7" fmla="*/ 1316641 w 1604295"/>
                <a:gd name="connsiteY7" fmla="*/ 10767 h 1847472"/>
                <a:gd name="connsiteX8" fmla="*/ 1195292 w 1604295"/>
                <a:gd name="connsiteY8" fmla="*/ 34008 h 1847472"/>
                <a:gd name="connsiteX9" fmla="*/ 1005745 w 1604295"/>
                <a:gd name="connsiteY9" fmla="*/ 254988 h 1847472"/>
                <a:gd name="connsiteX10" fmla="*/ 763048 w 1604295"/>
                <a:gd name="connsiteY10" fmla="*/ 587315 h 1847472"/>
                <a:gd name="connsiteX11" fmla="*/ 548640 w 1604295"/>
                <a:gd name="connsiteY11" fmla="*/ 861444 h 1847472"/>
                <a:gd name="connsiteX12" fmla="*/ 328803 w 1604295"/>
                <a:gd name="connsiteY12" fmla="*/ 1145480 h 1847472"/>
                <a:gd name="connsiteX13" fmla="*/ 0 w 1604295"/>
                <a:gd name="connsiteY13" fmla="*/ 1607157 h 184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295" h="1847472">
                  <a:moveTo>
                    <a:pt x="1604296" y="1847472"/>
                  </a:moveTo>
                  <a:cubicBezTo>
                    <a:pt x="1573721" y="1753270"/>
                    <a:pt x="1548479" y="1638399"/>
                    <a:pt x="1517809" y="1544292"/>
                  </a:cubicBezTo>
                  <a:cubicBezTo>
                    <a:pt x="1478471" y="1423515"/>
                    <a:pt x="1432846" y="1304929"/>
                    <a:pt x="1394841" y="1183771"/>
                  </a:cubicBezTo>
                  <a:cubicBezTo>
                    <a:pt x="1345025" y="1024893"/>
                    <a:pt x="1305497" y="860778"/>
                    <a:pt x="1318355" y="695233"/>
                  </a:cubicBezTo>
                  <a:cubicBezTo>
                    <a:pt x="1326071" y="595316"/>
                    <a:pt x="1353312" y="497780"/>
                    <a:pt x="1359884" y="397863"/>
                  </a:cubicBezTo>
                  <a:cubicBezTo>
                    <a:pt x="1363409" y="344237"/>
                    <a:pt x="1359503" y="290421"/>
                    <a:pt x="1359884" y="236700"/>
                  </a:cubicBezTo>
                  <a:cubicBezTo>
                    <a:pt x="1360265" y="179740"/>
                    <a:pt x="1366076" y="122114"/>
                    <a:pt x="1351598" y="67250"/>
                  </a:cubicBezTo>
                  <a:cubicBezTo>
                    <a:pt x="1345692" y="44866"/>
                    <a:pt x="1335691" y="23530"/>
                    <a:pt x="1316641" y="10767"/>
                  </a:cubicBezTo>
                  <a:cubicBezTo>
                    <a:pt x="1279874" y="-13998"/>
                    <a:pt x="1233202" y="8290"/>
                    <a:pt x="1195292" y="34008"/>
                  </a:cubicBezTo>
                  <a:cubicBezTo>
                    <a:pt x="1114330" y="89062"/>
                    <a:pt x="1060990" y="173644"/>
                    <a:pt x="1005745" y="254988"/>
                  </a:cubicBezTo>
                  <a:cubicBezTo>
                    <a:pt x="928688" y="368526"/>
                    <a:pt x="847058" y="478825"/>
                    <a:pt x="763048" y="587315"/>
                  </a:cubicBezTo>
                  <a:cubicBezTo>
                    <a:pt x="691991" y="679041"/>
                    <a:pt x="621697" y="771338"/>
                    <a:pt x="548640" y="861444"/>
                  </a:cubicBezTo>
                  <a:cubicBezTo>
                    <a:pt x="425672" y="1012987"/>
                    <a:pt x="453866" y="995747"/>
                    <a:pt x="328803" y="1145480"/>
                  </a:cubicBezTo>
                  <a:cubicBezTo>
                    <a:pt x="294418" y="1186628"/>
                    <a:pt x="21146" y="1558103"/>
                    <a:pt x="0" y="16071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7BFC62-FABD-4718-9C08-C31EF1745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69" y="2957679"/>
              <a:ext cx="2196245" cy="3010367"/>
            </a:xfrm>
            <a:custGeom>
              <a:avLst/>
              <a:gdLst>
                <a:gd name="connsiteX0" fmla="*/ 1223105 w 1223105"/>
                <a:gd name="connsiteY0" fmla="*/ 0 h 1676495"/>
                <a:gd name="connsiteX1" fmla="*/ 1000792 w 1223105"/>
                <a:gd name="connsiteY1" fmla="*/ 254794 h 1676495"/>
                <a:gd name="connsiteX2" fmla="*/ 744760 w 1223105"/>
                <a:gd name="connsiteY2" fmla="*/ 651891 h 1676495"/>
                <a:gd name="connsiteX3" fmla="*/ 345758 w 1223105"/>
                <a:gd name="connsiteY3" fmla="*/ 1231773 h 1676495"/>
                <a:gd name="connsiteX4" fmla="*/ 0 w 1223105"/>
                <a:gd name="connsiteY4" fmla="*/ 1676495 h 16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105" h="1676495">
                  <a:moveTo>
                    <a:pt x="1223105" y="0"/>
                  </a:moveTo>
                  <a:cubicBezTo>
                    <a:pt x="1136523" y="72771"/>
                    <a:pt x="1066324" y="162401"/>
                    <a:pt x="1000792" y="254794"/>
                  </a:cubicBezTo>
                  <a:cubicBezTo>
                    <a:pt x="909733" y="383286"/>
                    <a:pt x="827723" y="517970"/>
                    <a:pt x="744760" y="651891"/>
                  </a:cubicBezTo>
                  <a:cubicBezTo>
                    <a:pt x="621030" y="851726"/>
                    <a:pt x="497777" y="1052608"/>
                    <a:pt x="345758" y="1231773"/>
                  </a:cubicBezTo>
                  <a:cubicBezTo>
                    <a:pt x="248888" y="1345978"/>
                    <a:pt x="61722" y="1540764"/>
                    <a:pt x="0" y="16764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8C2B3B-42DE-4307-A7F5-3C51DD2D9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34043" y="2855696"/>
              <a:ext cx="1200999" cy="3994030"/>
            </a:xfrm>
            <a:custGeom>
              <a:avLst/>
              <a:gdLst>
                <a:gd name="connsiteX0" fmla="*/ 668846 w 668845"/>
                <a:gd name="connsiteY0" fmla="*/ 2224305 h 2224304"/>
                <a:gd name="connsiteX1" fmla="*/ 486918 w 668845"/>
                <a:gd name="connsiteY1" fmla="*/ 1944365 h 2224304"/>
                <a:gd name="connsiteX2" fmla="*/ 376809 w 668845"/>
                <a:gd name="connsiteY2" fmla="*/ 1659663 h 2224304"/>
                <a:gd name="connsiteX3" fmla="*/ 319373 w 668845"/>
                <a:gd name="connsiteY3" fmla="*/ 1425157 h 2224304"/>
                <a:gd name="connsiteX4" fmla="*/ 264319 w 668845"/>
                <a:gd name="connsiteY4" fmla="*/ 1130834 h 2224304"/>
                <a:gd name="connsiteX5" fmla="*/ 278702 w 668845"/>
                <a:gd name="connsiteY5" fmla="*/ 882041 h 2224304"/>
                <a:gd name="connsiteX6" fmla="*/ 302609 w 668845"/>
                <a:gd name="connsiteY6" fmla="*/ 736118 h 2224304"/>
                <a:gd name="connsiteX7" fmla="*/ 360045 w 668845"/>
                <a:gd name="connsiteY7" fmla="*/ 444177 h 2224304"/>
                <a:gd name="connsiteX8" fmla="*/ 386334 w 668845"/>
                <a:gd name="connsiteY8" fmla="*/ 233675 h 2224304"/>
                <a:gd name="connsiteX9" fmla="*/ 0 w 668845"/>
                <a:gd name="connsiteY9" fmla="*/ 56795 h 222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845" h="2224304">
                  <a:moveTo>
                    <a:pt x="668846" y="2224305"/>
                  </a:moveTo>
                  <a:cubicBezTo>
                    <a:pt x="599218" y="2137151"/>
                    <a:pt x="537210" y="2043996"/>
                    <a:pt x="486918" y="1944365"/>
                  </a:cubicBezTo>
                  <a:cubicBezTo>
                    <a:pt x="441008" y="1853306"/>
                    <a:pt x="404717" y="1757770"/>
                    <a:pt x="376809" y="1659663"/>
                  </a:cubicBezTo>
                  <a:cubicBezTo>
                    <a:pt x="354806" y="1582224"/>
                    <a:pt x="337757" y="1503548"/>
                    <a:pt x="319373" y="1425157"/>
                  </a:cubicBezTo>
                  <a:cubicBezTo>
                    <a:pt x="296418" y="1327811"/>
                    <a:pt x="270510" y="1230657"/>
                    <a:pt x="264319" y="1130834"/>
                  </a:cubicBezTo>
                  <a:cubicBezTo>
                    <a:pt x="259080" y="1047681"/>
                    <a:pt x="266891" y="964528"/>
                    <a:pt x="278702" y="882041"/>
                  </a:cubicBezTo>
                  <a:cubicBezTo>
                    <a:pt x="285655" y="833274"/>
                    <a:pt x="293751" y="784601"/>
                    <a:pt x="302609" y="736118"/>
                  </a:cubicBezTo>
                  <a:cubicBezTo>
                    <a:pt x="320516" y="638582"/>
                    <a:pt x="339471" y="541237"/>
                    <a:pt x="360045" y="444177"/>
                  </a:cubicBezTo>
                  <a:cubicBezTo>
                    <a:pt x="374809" y="374549"/>
                    <a:pt x="389763" y="304541"/>
                    <a:pt x="386334" y="233675"/>
                  </a:cubicBezTo>
                  <a:cubicBezTo>
                    <a:pt x="383191" y="168809"/>
                    <a:pt x="391287" y="-120751"/>
                    <a:pt x="0" y="567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0C6FE7A-5F50-46A9-B473-A40F60CF9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7437" y="5668418"/>
              <a:ext cx="1982111" cy="1181308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D2BF817-B70D-4687-9A70-09C0C6CF8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25817"/>
              <a:ext cx="2282549" cy="5138883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FCAC004-4B7F-45C4-834A-116FD2D03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53524"/>
              <a:ext cx="1650357" cy="4733534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93C743-6F98-4322-B366-AD0353B10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379002"/>
              <a:ext cx="1123546" cy="411627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D3C2310-33DE-4B73-A297-67D5721A8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798206"/>
              <a:ext cx="756945" cy="3350210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8B8B6B-A236-4752-937C-83AF1C4EC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247513"/>
              <a:ext cx="515229" cy="2438941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16B9790-C202-4F5D-8BEC-1305577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752232"/>
              <a:ext cx="300409" cy="1599679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E0884AE-BEEF-4D8B-B59B-1EFC91429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31253" y="14016"/>
              <a:ext cx="5523537" cy="3012568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DC19431-34DB-4F62-A4D8-ED38ECCB9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87455" y="75587"/>
              <a:ext cx="4681672" cy="2637228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F5735E-2BC7-4236-B830-616EBBBC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0305" y="31802"/>
              <a:ext cx="3763077" cy="2110194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Bottom Right">
            <a:extLst>
              <a:ext uri="{FF2B5EF4-FFF2-40B4-BE49-F238E27FC236}">
                <a16:creationId xmlns:a16="http://schemas.microsoft.com/office/drawing/2014/main" id="{83664CB5-2BA0-493E-BEC5-BACF868A1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4DC3445-FC3D-4F90-BC75-AD8EDD18A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4" name="Graphic 157">
              <a:extLst>
                <a:ext uri="{FF2B5EF4-FFF2-40B4-BE49-F238E27FC236}">
                  <a16:creationId xmlns:a16="http://schemas.microsoft.com/office/drawing/2014/main" id="{70D6C503-0ABE-48A7-BA0B-D5A26B558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EB1DC4-C3A0-4645-B456-02A9FFA2C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ECF4175-31D6-4A9B-87A4-4C2966749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08D2906-75CA-4435-A320-08EBBA06B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1B8B373-782A-4568-BDF3-093F398F1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07C3AD9-7FDD-480C-91FF-0D3A977DF2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8EF16B5-D539-41A0-9FDE-164CE88FE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2FFF8CB-E294-4944-A954-FC2866B255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2CD3167-A8E1-4652-8AFE-0E5D9A90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55A09-524E-49C3-A2F7-0A394AF2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2785797"/>
          </a:xfrm>
        </p:spPr>
        <p:txBody>
          <a:bodyPr anchor="b">
            <a:normAutofit/>
          </a:bodyPr>
          <a:lstStyle/>
          <a:p>
            <a:pPr algn="ctr"/>
            <a:r>
              <a:rPr lang="ru-RU" sz="6000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A75488-6F8B-4FFF-A4B4-F5D6364A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091" y="3498856"/>
            <a:ext cx="8188033" cy="2614231"/>
          </a:xfrm>
        </p:spPr>
        <p:txBody>
          <a:bodyPr>
            <a:normAutofit/>
          </a:bodyPr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406764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D115C-7247-4BDE-8D25-0045DF8F7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847"/>
            <a:ext cx="10515600" cy="1325563"/>
          </a:xfrm>
        </p:spPr>
        <p:txBody>
          <a:bodyPr/>
          <a:lstStyle/>
          <a:p>
            <a:pPr algn="ctr"/>
            <a:r>
              <a:rPr lang="ru-RU" sz="4400" dirty="0"/>
              <a:t>Иммунитет государства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8AE4-0AE8-48F1-9D2C-F0906D12F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Термин "иммунитет" происходит от латинских слов - прилагательного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immunus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(свободный от чего-либо, освобожденный) и существительного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immunitas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(освобождение от налогов, от службы и т.п.).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Само понятие "иммунитет государства" сложилось в международном праве сначала в качестве обычной нормы, а затем стало определяться судебной практикой, законодательством и международными договорами.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В международной практике применяются: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более </a:t>
            </a:r>
            <a:r>
              <a:rPr lang="ru-RU" b="0" i="0" dirty="0">
                <a:solidFill>
                  <a:srgbClr val="FF0000"/>
                </a:solidFill>
                <a:effectLst/>
                <a:latin typeface="+mj-lt"/>
              </a:rPr>
              <a:t>узкое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понятие "юрисдикционные иммунитеты" и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более </a:t>
            </a:r>
            <a:r>
              <a:rPr lang="ru-RU" b="0" i="0" dirty="0">
                <a:solidFill>
                  <a:srgbClr val="FF0000"/>
                </a:solidFill>
                <a:effectLst/>
                <a:latin typeface="+mj-lt"/>
              </a:rPr>
              <a:t>широкое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понятие "иммунитет государства и его собственности",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286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Государство 2.0 или 5 удивительных примеров частных государственных  институтов - Libre">
            <a:extLst>
              <a:ext uri="{FF2B5EF4-FFF2-40B4-BE49-F238E27FC236}">
                <a16:creationId xmlns:a16="http://schemas.microsoft.com/office/drawing/2014/main" id="{E69D9EA5-D1F5-4199-94A4-FE00AAE76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3" r="-1" b="2012"/>
          <a:stretch/>
        </p:blipFill>
        <p:spPr bwMode="auto">
          <a:xfrm>
            <a:off x="20" y="10"/>
            <a:ext cx="12188932" cy="685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C0AD7-4F99-43A8-B053-DC827B57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6066"/>
            <a:ext cx="4795282" cy="5018227"/>
          </a:xfrm>
        </p:spPr>
        <p:txBody>
          <a:bodyPr anchor="ctr">
            <a:normAutofit/>
          </a:bodyPr>
          <a:lstStyle/>
          <a:p>
            <a:pPr algn="ctr"/>
            <a:r>
              <a:rPr lang="ru-RU" b="0" i="0" dirty="0">
                <a:solidFill>
                  <a:srgbClr val="FFFFFF"/>
                </a:solidFill>
                <a:effectLst/>
                <a:highlight>
                  <a:srgbClr val="C0C0C0"/>
                </a:highlight>
              </a:rPr>
              <a:t>Иммунитет государства</a:t>
            </a:r>
            <a:endParaRPr lang="ru-RU" dirty="0">
              <a:solidFill>
                <a:srgbClr val="FFFFFF"/>
              </a:solidFill>
              <a:highlight>
                <a:srgbClr val="C0C0C0"/>
              </a:highlight>
            </a:endParaRPr>
          </a:p>
        </p:txBody>
      </p:sp>
      <p:grpSp>
        <p:nvGrpSpPr>
          <p:cNvPr id="86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87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0CF7C-5B2F-4759-ABBB-1DA04C8FC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5387954" cy="5541740"/>
          </a:xfrm>
        </p:spPr>
        <p:txBody>
          <a:bodyPr anchor="ctr">
            <a:normAutofit/>
          </a:bodyPr>
          <a:lstStyle/>
          <a:p>
            <a:r>
              <a:rPr lang="ru-RU" sz="1800" b="0" i="0" dirty="0">
                <a:solidFill>
                  <a:srgbClr val="FFFFFF"/>
                </a:solidFill>
                <a:effectLst/>
                <a:highlight>
                  <a:srgbClr val="C0C0C0"/>
                </a:highlight>
                <a:latin typeface="+mj-lt"/>
              </a:rPr>
              <a:t>Иммунитет государства – принцип международного права, вытекающий из начал государственного суверенитета. Иммунитет государства состоит в том, что в силу равенства всех государств одно государство не может осуществлять власть в отношении другого государства. Иммунитетом пользуются иностранное государство, его органы и принадлежащее государству имущество.</a:t>
            </a:r>
            <a:endParaRPr lang="ru-RU" sz="1800" dirty="0">
              <a:solidFill>
                <a:srgbClr val="FFFFFF"/>
              </a:solidFill>
              <a:highlight>
                <a:srgbClr val="C0C0C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304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5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BC426-5906-4105-9380-4E18D5CE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663" y="543780"/>
            <a:ext cx="4987809" cy="1664573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700" b="0" i="0" dirty="0">
                <a:effectLst/>
              </a:rPr>
              <a:t>Юрисдикционные иммунитеты государств</a:t>
            </a:r>
            <a:endParaRPr lang="ru-RU" sz="3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539EA-C3D6-4F35-9F9C-98E115779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12" y="2384474"/>
            <a:ext cx="5660132" cy="413235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000" b="0" i="0" dirty="0">
                <a:effectLst/>
                <a:latin typeface="+mj-lt"/>
              </a:rPr>
              <a:t>Юрисдикционные иммунитеты государств и их собственности получили общее признание в качестве одного из принципов обычного международного права. Под государством в Конвенции ООН о юрисдикционных иммунитетах государств и их собственности понимается "государство и его различные органы управления; составные части федеральных государств", учреждения государств "либо другие образования в той мере, в какой они правомочны совершать и фактически совершают действия в осуществление суверенной власти государства".</a:t>
            </a:r>
            <a:endParaRPr lang="ru-RU" sz="2000" dirty="0">
              <a:latin typeface="+mj-lt"/>
            </a:endParaRPr>
          </a:p>
        </p:txBody>
      </p:sp>
      <p:pic>
        <p:nvPicPr>
          <p:cNvPr id="1026" name="Picture 2" descr="Все самое интересное об Организации Объединенных Наций">
            <a:extLst>
              <a:ext uri="{FF2B5EF4-FFF2-40B4-BE49-F238E27FC236}">
                <a16:creationId xmlns:a16="http://schemas.microsoft.com/office/drawing/2014/main" id="{DCE23780-791F-47EC-98A0-91443154C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7" r="44193"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7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20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64D785-E983-4279-8091-ECD6251A2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i="0" dirty="0">
                <a:solidFill>
                  <a:srgbClr val="000000"/>
                </a:solidFill>
                <a:effectLst/>
              </a:rPr>
              <a:t>Виды иммунитета в теории и практике государств</a:t>
            </a: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E21CF8A-35C1-44E7-8D06-A4D3FE54E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8061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37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6F410C21-CD43-45A5-A726-CF8B01FD8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0" y="-3087"/>
            <a:chExt cx="7921775" cy="68870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030EA9A-BC9B-4A24-8288-BD332A6A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2C02E7B-E3A7-4649-B0DF-7111FC4D9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0919" y="61392"/>
              <a:ext cx="4450856" cy="6822541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A466D70-407D-4A6C-887C-F213B7662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274" y="1582560"/>
              <a:ext cx="4133888" cy="5301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D419DCF-E52E-4774-921F-1A9E589C0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6887A1-BF5F-455B-B3D0-A0FA7B7DD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376C740-196E-47D9-97DD-FA626C70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931" y="3518322"/>
              <a:ext cx="2880722" cy="3317378"/>
            </a:xfrm>
            <a:custGeom>
              <a:avLst/>
              <a:gdLst>
                <a:gd name="connsiteX0" fmla="*/ 1604296 w 1604295"/>
                <a:gd name="connsiteY0" fmla="*/ 1847472 h 1847472"/>
                <a:gd name="connsiteX1" fmla="*/ 1517809 w 1604295"/>
                <a:gd name="connsiteY1" fmla="*/ 1544292 h 1847472"/>
                <a:gd name="connsiteX2" fmla="*/ 1394841 w 1604295"/>
                <a:gd name="connsiteY2" fmla="*/ 1183771 h 1847472"/>
                <a:gd name="connsiteX3" fmla="*/ 1318355 w 1604295"/>
                <a:gd name="connsiteY3" fmla="*/ 695233 h 1847472"/>
                <a:gd name="connsiteX4" fmla="*/ 1359884 w 1604295"/>
                <a:gd name="connsiteY4" fmla="*/ 397863 h 1847472"/>
                <a:gd name="connsiteX5" fmla="*/ 1359884 w 1604295"/>
                <a:gd name="connsiteY5" fmla="*/ 236700 h 1847472"/>
                <a:gd name="connsiteX6" fmla="*/ 1351598 w 1604295"/>
                <a:gd name="connsiteY6" fmla="*/ 67250 h 1847472"/>
                <a:gd name="connsiteX7" fmla="*/ 1316641 w 1604295"/>
                <a:gd name="connsiteY7" fmla="*/ 10767 h 1847472"/>
                <a:gd name="connsiteX8" fmla="*/ 1195292 w 1604295"/>
                <a:gd name="connsiteY8" fmla="*/ 34008 h 1847472"/>
                <a:gd name="connsiteX9" fmla="*/ 1005745 w 1604295"/>
                <a:gd name="connsiteY9" fmla="*/ 254988 h 1847472"/>
                <a:gd name="connsiteX10" fmla="*/ 763048 w 1604295"/>
                <a:gd name="connsiteY10" fmla="*/ 587315 h 1847472"/>
                <a:gd name="connsiteX11" fmla="*/ 548640 w 1604295"/>
                <a:gd name="connsiteY11" fmla="*/ 861444 h 1847472"/>
                <a:gd name="connsiteX12" fmla="*/ 328803 w 1604295"/>
                <a:gd name="connsiteY12" fmla="*/ 1145480 h 1847472"/>
                <a:gd name="connsiteX13" fmla="*/ 0 w 1604295"/>
                <a:gd name="connsiteY13" fmla="*/ 1607157 h 184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295" h="1847472">
                  <a:moveTo>
                    <a:pt x="1604296" y="1847472"/>
                  </a:moveTo>
                  <a:cubicBezTo>
                    <a:pt x="1573721" y="1753270"/>
                    <a:pt x="1548479" y="1638399"/>
                    <a:pt x="1517809" y="1544292"/>
                  </a:cubicBezTo>
                  <a:cubicBezTo>
                    <a:pt x="1478471" y="1423515"/>
                    <a:pt x="1432846" y="1304929"/>
                    <a:pt x="1394841" y="1183771"/>
                  </a:cubicBezTo>
                  <a:cubicBezTo>
                    <a:pt x="1345025" y="1024893"/>
                    <a:pt x="1305497" y="860778"/>
                    <a:pt x="1318355" y="695233"/>
                  </a:cubicBezTo>
                  <a:cubicBezTo>
                    <a:pt x="1326071" y="595316"/>
                    <a:pt x="1353312" y="497780"/>
                    <a:pt x="1359884" y="397863"/>
                  </a:cubicBezTo>
                  <a:cubicBezTo>
                    <a:pt x="1363409" y="344237"/>
                    <a:pt x="1359503" y="290421"/>
                    <a:pt x="1359884" y="236700"/>
                  </a:cubicBezTo>
                  <a:cubicBezTo>
                    <a:pt x="1360265" y="179740"/>
                    <a:pt x="1366076" y="122114"/>
                    <a:pt x="1351598" y="67250"/>
                  </a:cubicBezTo>
                  <a:cubicBezTo>
                    <a:pt x="1345692" y="44866"/>
                    <a:pt x="1335691" y="23530"/>
                    <a:pt x="1316641" y="10767"/>
                  </a:cubicBezTo>
                  <a:cubicBezTo>
                    <a:pt x="1279874" y="-13998"/>
                    <a:pt x="1233202" y="8290"/>
                    <a:pt x="1195292" y="34008"/>
                  </a:cubicBezTo>
                  <a:cubicBezTo>
                    <a:pt x="1114330" y="89062"/>
                    <a:pt x="1060990" y="173644"/>
                    <a:pt x="1005745" y="254988"/>
                  </a:cubicBezTo>
                  <a:cubicBezTo>
                    <a:pt x="928688" y="368526"/>
                    <a:pt x="847058" y="478825"/>
                    <a:pt x="763048" y="587315"/>
                  </a:cubicBezTo>
                  <a:cubicBezTo>
                    <a:pt x="691991" y="679041"/>
                    <a:pt x="621697" y="771338"/>
                    <a:pt x="548640" y="861444"/>
                  </a:cubicBezTo>
                  <a:cubicBezTo>
                    <a:pt x="425672" y="1012987"/>
                    <a:pt x="453866" y="995747"/>
                    <a:pt x="328803" y="1145480"/>
                  </a:cubicBezTo>
                  <a:cubicBezTo>
                    <a:pt x="294418" y="1186628"/>
                    <a:pt x="21146" y="1558103"/>
                    <a:pt x="0" y="16071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7BFC62-FABD-4718-9C08-C31EF1745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69" y="2957679"/>
              <a:ext cx="2196245" cy="3010367"/>
            </a:xfrm>
            <a:custGeom>
              <a:avLst/>
              <a:gdLst>
                <a:gd name="connsiteX0" fmla="*/ 1223105 w 1223105"/>
                <a:gd name="connsiteY0" fmla="*/ 0 h 1676495"/>
                <a:gd name="connsiteX1" fmla="*/ 1000792 w 1223105"/>
                <a:gd name="connsiteY1" fmla="*/ 254794 h 1676495"/>
                <a:gd name="connsiteX2" fmla="*/ 744760 w 1223105"/>
                <a:gd name="connsiteY2" fmla="*/ 651891 h 1676495"/>
                <a:gd name="connsiteX3" fmla="*/ 345758 w 1223105"/>
                <a:gd name="connsiteY3" fmla="*/ 1231773 h 1676495"/>
                <a:gd name="connsiteX4" fmla="*/ 0 w 1223105"/>
                <a:gd name="connsiteY4" fmla="*/ 1676495 h 16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105" h="1676495">
                  <a:moveTo>
                    <a:pt x="1223105" y="0"/>
                  </a:moveTo>
                  <a:cubicBezTo>
                    <a:pt x="1136523" y="72771"/>
                    <a:pt x="1066324" y="162401"/>
                    <a:pt x="1000792" y="254794"/>
                  </a:cubicBezTo>
                  <a:cubicBezTo>
                    <a:pt x="909733" y="383286"/>
                    <a:pt x="827723" y="517970"/>
                    <a:pt x="744760" y="651891"/>
                  </a:cubicBezTo>
                  <a:cubicBezTo>
                    <a:pt x="621030" y="851726"/>
                    <a:pt x="497777" y="1052608"/>
                    <a:pt x="345758" y="1231773"/>
                  </a:cubicBezTo>
                  <a:cubicBezTo>
                    <a:pt x="248888" y="1345978"/>
                    <a:pt x="61722" y="1540764"/>
                    <a:pt x="0" y="16764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8C2B3B-42DE-4307-A7F5-3C51DD2D9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34043" y="2855696"/>
              <a:ext cx="1200999" cy="3994030"/>
            </a:xfrm>
            <a:custGeom>
              <a:avLst/>
              <a:gdLst>
                <a:gd name="connsiteX0" fmla="*/ 668846 w 668845"/>
                <a:gd name="connsiteY0" fmla="*/ 2224305 h 2224304"/>
                <a:gd name="connsiteX1" fmla="*/ 486918 w 668845"/>
                <a:gd name="connsiteY1" fmla="*/ 1944365 h 2224304"/>
                <a:gd name="connsiteX2" fmla="*/ 376809 w 668845"/>
                <a:gd name="connsiteY2" fmla="*/ 1659663 h 2224304"/>
                <a:gd name="connsiteX3" fmla="*/ 319373 w 668845"/>
                <a:gd name="connsiteY3" fmla="*/ 1425157 h 2224304"/>
                <a:gd name="connsiteX4" fmla="*/ 264319 w 668845"/>
                <a:gd name="connsiteY4" fmla="*/ 1130834 h 2224304"/>
                <a:gd name="connsiteX5" fmla="*/ 278702 w 668845"/>
                <a:gd name="connsiteY5" fmla="*/ 882041 h 2224304"/>
                <a:gd name="connsiteX6" fmla="*/ 302609 w 668845"/>
                <a:gd name="connsiteY6" fmla="*/ 736118 h 2224304"/>
                <a:gd name="connsiteX7" fmla="*/ 360045 w 668845"/>
                <a:gd name="connsiteY7" fmla="*/ 444177 h 2224304"/>
                <a:gd name="connsiteX8" fmla="*/ 386334 w 668845"/>
                <a:gd name="connsiteY8" fmla="*/ 233675 h 2224304"/>
                <a:gd name="connsiteX9" fmla="*/ 0 w 668845"/>
                <a:gd name="connsiteY9" fmla="*/ 56795 h 222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845" h="2224304">
                  <a:moveTo>
                    <a:pt x="668846" y="2224305"/>
                  </a:moveTo>
                  <a:cubicBezTo>
                    <a:pt x="599218" y="2137151"/>
                    <a:pt x="537210" y="2043996"/>
                    <a:pt x="486918" y="1944365"/>
                  </a:cubicBezTo>
                  <a:cubicBezTo>
                    <a:pt x="441008" y="1853306"/>
                    <a:pt x="404717" y="1757770"/>
                    <a:pt x="376809" y="1659663"/>
                  </a:cubicBezTo>
                  <a:cubicBezTo>
                    <a:pt x="354806" y="1582224"/>
                    <a:pt x="337757" y="1503548"/>
                    <a:pt x="319373" y="1425157"/>
                  </a:cubicBezTo>
                  <a:cubicBezTo>
                    <a:pt x="296418" y="1327811"/>
                    <a:pt x="270510" y="1230657"/>
                    <a:pt x="264319" y="1130834"/>
                  </a:cubicBezTo>
                  <a:cubicBezTo>
                    <a:pt x="259080" y="1047681"/>
                    <a:pt x="266891" y="964528"/>
                    <a:pt x="278702" y="882041"/>
                  </a:cubicBezTo>
                  <a:cubicBezTo>
                    <a:pt x="285655" y="833274"/>
                    <a:pt x="293751" y="784601"/>
                    <a:pt x="302609" y="736118"/>
                  </a:cubicBezTo>
                  <a:cubicBezTo>
                    <a:pt x="320516" y="638582"/>
                    <a:pt x="339471" y="541237"/>
                    <a:pt x="360045" y="444177"/>
                  </a:cubicBezTo>
                  <a:cubicBezTo>
                    <a:pt x="374809" y="374549"/>
                    <a:pt x="389763" y="304541"/>
                    <a:pt x="386334" y="233675"/>
                  </a:cubicBezTo>
                  <a:cubicBezTo>
                    <a:pt x="383191" y="168809"/>
                    <a:pt x="391287" y="-120751"/>
                    <a:pt x="0" y="567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0C6FE7A-5F50-46A9-B473-A40F60CF9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7437" y="5668418"/>
              <a:ext cx="1982111" cy="1181308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D2BF817-B70D-4687-9A70-09C0C6CF8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25817"/>
              <a:ext cx="2282549" cy="5138883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FCAC004-4B7F-45C4-834A-116FD2D03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53524"/>
              <a:ext cx="1650357" cy="4733534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93C743-6F98-4322-B366-AD0353B10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379002"/>
              <a:ext cx="1123546" cy="411627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D3C2310-33DE-4B73-A297-67D5721A8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798206"/>
              <a:ext cx="756945" cy="3350210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8B8B6B-A236-4752-937C-83AF1C4EC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247513"/>
              <a:ext cx="515229" cy="2438941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16B9790-C202-4F5D-8BEC-1305577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752232"/>
              <a:ext cx="300409" cy="1599679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E0884AE-BEEF-4D8B-B59B-1EFC91429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31253" y="14016"/>
              <a:ext cx="5523537" cy="3012568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DC19431-34DB-4F62-A4D8-ED38ECCB9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87455" y="75587"/>
              <a:ext cx="4681672" cy="2637228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F5735E-2BC7-4236-B830-616EBBBC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0305" y="31802"/>
              <a:ext cx="3763077" cy="2110194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Bottom Right">
            <a:extLst>
              <a:ext uri="{FF2B5EF4-FFF2-40B4-BE49-F238E27FC236}">
                <a16:creationId xmlns:a16="http://schemas.microsoft.com/office/drawing/2014/main" id="{83664CB5-2BA0-493E-BEC5-BACF868A1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4DC3445-FC3D-4F90-BC75-AD8EDD18A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4" name="Graphic 157">
              <a:extLst>
                <a:ext uri="{FF2B5EF4-FFF2-40B4-BE49-F238E27FC236}">
                  <a16:creationId xmlns:a16="http://schemas.microsoft.com/office/drawing/2014/main" id="{70D6C503-0ABE-48A7-BA0B-D5A26B558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EB1DC4-C3A0-4645-B456-02A9FFA2C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ECF4175-31D6-4A9B-87A4-4C2966749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08D2906-75CA-4435-A320-08EBBA06B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1B8B373-782A-4568-BDF3-093F398F1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07C3AD9-7FDD-480C-91FF-0D3A977DF2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8EF16B5-D539-41A0-9FDE-164CE88FE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2FFF8CB-E294-4944-A954-FC2866B255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2CD3167-A8E1-4652-8AFE-0E5D9A90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78D3C-54F2-4184-964D-5F23B705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393" y="1881220"/>
            <a:ext cx="9988166" cy="1052771"/>
          </a:xfrm>
        </p:spPr>
        <p:txBody>
          <a:bodyPr anchor="b">
            <a:normAutofit/>
          </a:bodyPr>
          <a:lstStyle/>
          <a:p>
            <a:pPr algn="ctr"/>
            <a:r>
              <a:rPr lang="ru-RU" sz="6000" b="1" i="0" dirty="0">
                <a:effectLst/>
              </a:rPr>
              <a:t>Судебный иммунитет</a:t>
            </a:r>
            <a:r>
              <a:rPr lang="ru-RU" sz="6000" b="0" i="0" dirty="0">
                <a:effectLst/>
              </a:rPr>
              <a:t> 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3F01E-2EC2-4332-91A5-6156AECD9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459" y="3189611"/>
            <a:ext cx="8188033" cy="261423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>
                <a:latin typeface="+mj-lt"/>
              </a:rPr>
              <a:t>З</a:t>
            </a:r>
            <a:r>
              <a:rPr lang="ru-RU" sz="2400" b="0" i="0" dirty="0">
                <a:effectLst/>
                <a:latin typeface="+mj-lt"/>
              </a:rPr>
              <a:t>аключается в неподсудности одного государства судам другого государства (</a:t>
            </a:r>
            <a:r>
              <a:rPr lang="ru-RU" sz="2400" b="0" i="0" dirty="0" err="1">
                <a:effectLst/>
                <a:latin typeface="+mj-lt"/>
              </a:rPr>
              <a:t>Par</a:t>
            </a:r>
            <a:r>
              <a:rPr lang="ru-RU" sz="2400" b="0" i="0" dirty="0">
                <a:effectLst/>
                <a:latin typeface="+mj-lt"/>
              </a:rPr>
              <a:t> </a:t>
            </a:r>
            <a:r>
              <a:rPr lang="ru-RU" sz="2400" b="0" i="0" dirty="0" err="1">
                <a:effectLst/>
                <a:latin typeface="+mj-lt"/>
              </a:rPr>
              <a:t>in</a:t>
            </a:r>
            <a:r>
              <a:rPr lang="ru-RU" sz="2400" b="0" i="0" dirty="0">
                <a:effectLst/>
                <a:latin typeface="+mj-lt"/>
              </a:rPr>
              <a:t> </a:t>
            </a:r>
            <a:r>
              <a:rPr lang="ru-RU" sz="2400" b="0" i="0" dirty="0" err="1">
                <a:effectLst/>
                <a:latin typeface="+mj-lt"/>
              </a:rPr>
              <a:t>parem</a:t>
            </a:r>
            <a:r>
              <a:rPr lang="ru-RU" sz="2400" b="0" i="0" dirty="0">
                <a:effectLst/>
                <a:latin typeface="+mj-lt"/>
              </a:rPr>
              <a:t> </a:t>
            </a:r>
            <a:r>
              <a:rPr lang="ru-RU" sz="2400" b="0" i="0" dirty="0" err="1">
                <a:effectLst/>
                <a:latin typeface="+mj-lt"/>
              </a:rPr>
              <a:t>non</a:t>
            </a:r>
            <a:r>
              <a:rPr lang="ru-RU" sz="2400" b="0" i="0" dirty="0">
                <a:effectLst/>
                <a:latin typeface="+mj-lt"/>
              </a:rPr>
              <a:t> </a:t>
            </a:r>
            <a:r>
              <a:rPr lang="ru-RU" sz="2400" b="0" i="0" dirty="0" err="1">
                <a:effectLst/>
                <a:latin typeface="+mj-lt"/>
              </a:rPr>
              <a:t>habet</a:t>
            </a:r>
            <a:r>
              <a:rPr lang="ru-RU" sz="2400" b="0" i="0" dirty="0">
                <a:effectLst/>
                <a:latin typeface="+mj-lt"/>
              </a:rPr>
              <a:t> </a:t>
            </a:r>
            <a:r>
              <a:rPr lang="ru-RU" sz="2400" b="0" i="0" dirty="0" err="1">
                <a:effectLst/>
                <a:latin typeface="+mj-lt"/>
              </a:rPr>
              <a:t>jurisdictionem</a:t>
            </a:r>
            <a:r>
              <a:rPr lang="ru-RU" sz="2400" b="0" i="0" dirty="0">
                <a:effectLst/>
                <a:latin typeface="+mj-lt"/>
              </a:rPr>
              <a:t> - "Равный над равными не имеет юрисдикции"). Без согласия государства оно не может быть привлечено к суду другого государства. Причем не имеет значения, в связи с чем или по какому вопросу государство намереваются привлечь к суду.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105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ABEA9-FBDD-45E0-8162-14A01A0A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1"/>
            <a:ext cx="10929730" cy="2762388"/>
          </a:xfrm>
        </p:spPr>
        <p:txBody>
          <a:bodyPr>
            <a:normAutofit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</a:rPr>
              <a:t>Под иммунитетом от принудительного исполнения решения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2EFDC-8614-4FA2-A888-E62FA81BE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8164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понимается следующее: без согласия государства нельзя осуществить принудительное исполнение решения, вынесенного против государства.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251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02EA4-7670-4EAE-A3D3-21ED8D15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835" y="1620797"/>
            <a:ext cx="9988166" cy="1664573"/>
          </a:xfrm>
        </p:spPr>
        <p:txBody>
          <a:bodyPr>
            <a:noAutofit/>
          </a:bodyPr>
          <a:lstStyle/>
          <a:p>
            <a:pPr algn="ctr"/>
            <a:r>
              <a:rPr lang="ru-RU" sz="4800" b="1" i="0" dirty="0">
                <a:effectLst/>
              </a:rPr>
              <a:t>Иммунитет от предварительного обеспечения иска</a:t>
            </a:r>
            <a:endParaRPr lang="ru-RU" sz="4800" dirty="0"/>
          </a:p>
        </p:txBody>
      </p:sp>
      <p:grpSp>
        <p:nvGrpSpPr>
          <p:cNvPr id="22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7AD76C-2272-4BA4-8708-9F291A19A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478" y="3429000"/>
            <a:ext cx="9987523" cy="3728613"/>
          </a:xfrm>
        </p:spPr>
        <p:txBody>
          <a:bodyPr>
            <a:normAutofit/>
          </a:bodyPr>
          <a:lstStyle/>
          <a:p>
            <a:pPr algn="ctr"/>
            <a:r>
              <a:rPr lang="ru-RU" b="0" i="0" dirty="0">
                <a:effectLst/>
                <a:latin typeface="Helvetica Neue"/>
              </a:rPr>
              <a:t>состоит в следующем: нельзя в порядке предварительного обеспечения иска принимать без согласия государства какие-либо принудительные меры в отношении его имущества.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91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6F410C21-CD43-45A5-A726-CF8B01FD8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0" y="-3087"/>
            <a:chExt cx="7921775" cy="68870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030EA9A-BC9B-4A24-8288-BD332A6A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2C02E7B-E3A7-4649-B0DF-7111FC4D9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0919" y="61392"/>
              <a:ext cx="4450856" cy="6822541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A466D70-407D-4A6C-887C-F213B7662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274" y="1582560"/>
              <a:ext cx="4133888" cy="5301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D419DCF-E52E-4774-921F-1A9E589C0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6887A1-BF5F-455B-B3D0-A0FA7B7DD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376C740-196E-47D9-97DD-FA626C70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931" y="3518322"/>
              <a:ext cx="2880722" cy="3317378"/>
            </a:xfrm>
            <a:custGeom>
              <a:avLst/>
              <a:gdLst>
                <a:gd name="connsiteX0" fmla="*/ 1604296 w 1604295"/>
                <a:gd name="connsiteY0" fmla="*/ 1847472 h 1847472"/>
                <a:gd name="connsiteX1" fmla="*/ 1517809 w 1604295"/>
                <a:gd name="connsiteY1" fmla="*/ 1544292 h 1847472"/>
                <a:gd name="connsiteX2" fmla="*/ 1394841 w 1604295"/>
                <a:gd name="connsiteY2" fmla="*/ 1183771 h 1847472"/>
                <a:gd name="connsiteX3" fmla="*/ 1318355 w 1604295"/>
                <a:gd name="connsiteY3" fmla="*/ 695233 h 1847472"/>
                <a:gd name="connsiteX4" fmla="*/ 1359884 w 1604295"/>
                <a:gd name="connsiteY4" fmla="*/ 397863 h 1847472"/>
                <a:gd name="connsiteX5" fmla="*/ 1359884 w 1604295"/>
                <a:gd name="connsiteY5" fmla="*/ 236700 h 1847472"/>
                <a:gd name="connsiteX6" fmla="*/ 1351598 w 1604295"/>
                <a:gd name="connsiteY6" fmla="*/ 67250 h 1847472"/>
                <a:gd name="connsiteX7" fmla="*/ 1316641 w 1604295"/>
                <a:gd name="connsiteY7" fmla="*/ 10767 h 1847472"/>
                <a:gd name="connsiteX8" fmla="*/ 1195292 w 1604295"/>
                <a:gd name="connsiteY8" fmla="*/ 34008 h 1847472"/>
                <a:gd name="connsiteX9" fmla="*/ 1005745 w 1604295"/>
                <a:gd name="connsiteY9" fmla="*/ 254988 h 1847472"/>
                <a:gd name="connsiteX10" fmla="*/ 763048 w 1604295"/>
                <a:gd name="connsiteY10" fmla="*/ 587315 h 1847472"/>
                <a:gd name="connsiteX11" fmla="*/ 548640 w 1604295"/>
                <a:gd name="connsiteY11" fmla="*/ 861444 h 1847472"/>
                <a:gd name="connsiteX12" fmla="*/ 328803 w 1604295"/>
                <a:gd name="connsiteY12" fmla="*/ 1145480 h 1847472"/>
                <a:gd name="connsiteX13" fmla="*/ 0 w 1604295"/>
                <a:gd name="connsiteY13" fmla="*/ 1607157 h 184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295" h="1847472">
                  <a:moveTo>
                    <a:pt x="1604296" y="1847472"/>
                  </a:moveTo>
                  <a:cubicBezTo>
                    <a:pt x="1573721" y="1753270"/>
                    <a:pt x="1548479" y="1638399"/>
                    <a:pt x="1517809" y="1544292"/>
                  </a:cubicBezTo>
                  <a:cubicBezTo>
                    <a:pt x="1478471" y="1423515"/>
                    <a:pt x="1432846" y="1304929"/>
                    <a:pt x="1394841" y="1183771"/>
                  </a:cubicBezTo>
                  <a:cubicBezTo>
                    <a:pt x="1345025" y="1024893"/>
                    <a:pt x="1305497" y="860778"/>
                    <a:pt x="1318355" y="695233"/>
                  </a:cubicBezTo>
                  <a:cubicBezTo>
                    <a:pt x="1326071" y="595316"/>
                    <a:pt x="1353312" y="497780"/>
                    <a:pt x="1359884" y="397863"/>
                  </a:cubicBezTo>
                  <a:cubicBezTo>
                    <a:pt x="1363409" y="344237"/>
                    <a:pt x="1359503" y="290421"/>
                    <a:pt x="1359884" y="236700"/>
                  </a:cubicBezTo>
                  <a:cubicBezTo>
                    <a:pt x="1360265" y="179740"/>
                    <a:pt x="1366076" y="122114"/>
                    <a:pt x="1351598" y="67250"/>
                  </a:cubicBezTo>
                  <a:cubicBezTo>
                    <a:pt x="1345692" y="44866"/>
                    <a:pt x="1335691" y="23530"/>
                    <a:pt x="1316641" y="10767"/>
                  </a:cubicBezTo>
                  <a:cubicBezTo>
                    <a:pt x="1279874" y="-13998"/>
                    <a:pt x="1233202" y="8290"/>
                    <a:pt x="1195292" y="34008"/>
                  </a:cubicBezTo>
                  <a:cubicBezTo>
                    <a:pt x="1114330" y="89062"/>
                    <a:pt x="1060990" y="173644"/>
                    <a:pt x="1005745" y="254988"/>
                  </a:cubicBezTo>
                  <a:cubicBezTo>
                    <a:pt x="928688" y="368526"/>
                    <a:pt x="847058" y="478825"/>
                    <a:pt x="763048" y="587315"/>
                  </a:cubicBezTo>
                  <a:cubicBezTo>
                    <a:pt x="691991" y="679041"/>
                    <a:pt x="621697" y="771338"/>
                    <a:pt x="548640" y="861444"/>
                  </a:cubicBezTo>
                  <a:cubicBezTo>
                    <a:pt x="425672" y="1012987"/>
                    <a:pt x="453866" y="995747"/>
                    <a:pt x="328803" y="1145480"/>
                  </a:cubicBezTo>
                  <a:cubicBezTo>
                    <a:pt x="294418" y="1186628"/>
                    <a:pt x="21146" y="1558103"/>
                    <a:pt x="0" y="16071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7BFC62-FABD-4718-9C08-C31EF1745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69" y="2957679"/>
              <a:ext cx="2196245" cy="3010367"/>
            </a:xfrm>
            <a:custGeom>
              <a:avLst/>
              <a:gdLst>
                <a:gd name="connsiteX0" fmla="*/ 1223105 w 1223105"/>
                <a:gd name="connsiteY0" fmla="*/ 0 h 1676495"/>
                <a:gd name="connsiteX1" fmla="*/ 1000792 w 1223105"/>
                <a:gd name="connsiteY1" fmla="*/ 254794 h 1676495"/>
                <a:gd name="connsiteX2" fmla="*/ 744760 w 1223105"/>
                <a:gd name="connsiteY2" fmla="*/ 651891 h 1676495"/>
                <a:gd name="connsiteX3" fmla="*/ 345758 w 1223105"/>
                <a:gd name="connsiteY3" fmla="*/ 1231773 h 1676495"/>
                <a:gd name="connsiteX4" fmla="*/ 0 w 1223105"/>
                <a:gd name="connsiteY4" fmla="*/ 1676495 h 16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105" h="1676495">
                  <a:moveTo>
                    <a:pt x="1223105" y="0"/>
                  </a:moveTo>
                  <a:cubicBezTo>
                    <a:pt x="1136523" y="72771"/>
                    <a:pt x="1066324" y="162401"/>
                    <a:pt x="1000792" y="254794"/>
                  </a:cubicBezTo>
                  <a:cubicBezTo>
                    <a:pt x="909733" y="383286"/>
                    <a:pt x="827723" y="517970"/>
                    <a:pt x="744760" y="651891"/>
                  </a:cubicBezTo>
                  <a:cubicBezTo>
                    <a:pt x="621030" y="851726"/>
                    <a:pt x="497777" y="1052608"/>
                    <a:pt x="345758" y="1231773"/>
                  </a:cubicBezTo>
                  <a:cubicBezTo>
                    <a:pt x="248888" y="1345978"/>
                    <a:pt x="61722" y="1540764"/>
                    <a:pt x="0" y="16764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8C2B3B-42DE-4307-A7F5-3C51DD2D9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34043" y="2855696"/>
              <a:ext cx="1200999" cy="3994030"/>
            </a:xfrm>
            <a:custGeom>
              <a:avLst/>
              <a:gdLst>
                <a:gd name="connsiteX0" fmla="*/ 668846 w 668845"/>
                <a:gd name="connsiteY0" fmla="*/ 2224305 h 2224304"/>
                <a:gd name="connsiteX1" fmla="*/ 486918 w 668845"/>
                <a:gd name="connsiteY1" fmla="*/ 1944365 h 2224304"/>
                <a:gd name="connsiteX2" fmla="*/ 376809 w 668845"/>
                <a:gd name="connsiteY2" fmla="*/ 1659663 h 2224304"/>
                <a:gd name="connsiteX3" fmla="*/ 319373 w 668845"/>
                <a:gd name="connsiteY3" fmla="*/ 1425157 h 2224304"/>
                <a:gd name="connsiteX4" fmla="*/ 264319 w 668845"/>
                <a:gd name="connsiteY4" fmla="*/ 1130834 h 2224304"/>
                <a:gd name="connsiteX5" fmla="*/ 278702 w 668845"/>
                <a:gd name="connsiteY5" fmla="*/ 882041 h 2224304"/>
                <a:gd name="connsiteX6" fmla="*/ 302609 w 668845"/>
                <a:gd name="connsiteY6" fmla="*/ 736118 h 2224304"/>
                <a:gd name="connsiteX7" fmla="*/ 360045 w 668845"/>
                <a:gd name="connsiteY7" fmla="*/ 444177 h 2224304"/>
                <a:gd name="connsiteX8" fmla="*/ 386334 w 668845"/>
                <a:gd name="connsiteY8" fmla="*/ 233675 h 2224304"/>
                <a:gd name="connsiteX9" fmla="*/ 0 w 668845"/>
                <a:gd name="connsiteY9" fmla="*/ 56795 h 222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845" h="2224304">
                  <a:moveTo>
                    <a:pt x="668846" y="2224305"/>
                  </a:moveTo>
                  <a:cubicBezTo>
                    <a:pt x="599218" y="2137151"/>
                    <a:pt x="537210" y="2043996"/>
                    <a:pt x="486918" y="1944365"/>
                  </a:cubicBezTo>
                  <a:cubicBezTo>
                    <a:pt x="441008" y="1853306"/>
                    <a:pt x="404717" y="1757770"/>
                    <a:pt x="376809" y="1659663"/>
                  </a:cubicBezTo>
                  <a:cubicBezTo>
                    <a:pt x="354806" y="1582224"/>
                    <a:pt x="337757" y="1503548"/>
                    <a:pt x="319373" y="1425157"/>
                  </a:cubicBezTo>
                  <a:cubicBezTo>
                    <a:pt x="296418" y="1327811"/>
                    <a:pt x="270510" y="1230657"/>
                    <a:pt x="264319" y="1130834"/>
                  </a:cubicBezTo>
                  <a:cubicBezTo>
                    <a:pt x="259080" y="1047681"/>
                    <a:pt x="266891" y="964528"/>
                    <a:pt x="278702" y="882041"/>
                  </a:cubicBezTo>
                  <a:cubicBezTo>
                    <a:pt x="285655" y="833274"/>
                    <a:pt x="293751" y="784601"/>
                    <a:pt x="302609" y="736118"/>
                  </a:cubicBezTo>
                  <a:cubicBezTo>
                    <a:pt x="320516" y="638582"/>
                    <a:pt x="339471" y="541237"/>
                    <a:pt x="360045" y="444177"/>
                  </a:cubicBezTo>
                  <a:cubicBezTo>
                    <a:pt x="374809" y="374549"/>
                    <a:pt x="389763" y="304541"/>
                    <a:pt x="386334" y="233675"/>
                  </a:cubicBezTo>
                  <a:cubicBezTo>
                    <a:pt x="383191" y="168809"/>
                    <a:pt x="391287" y="-120751"/>
                    <a:pt x="0" y="567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0C6FE7A-5F50-46A9-B473-A40F60CF9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7437" y="5668418"/>
              <a:ext cx="1982111" cy="1181308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D2BF817-B70D-4687-9A70-09C0C6CF8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25817"/>
              <a:ext cx="2282549" cy="5138883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FCAC004-4B7F-45C4-834A-116FD2D03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53524"/>
              <a:ext cx="1650357" cy="4733534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93C743-6F98-4322-B366-AD0353B10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379002"/>
              <a:ext cx="1123546" cy="411627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D3C2310-33DE-4B73-A297-67D5721A8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798206"/>
              <a:ext cx="756945" cy="3350210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8B8B6B-A236-4752-937C-83AF1C4EC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247513"/>
              <a:ext cx="515229" cy="2438941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16B9790-C202-4F5D-8BEC-1305577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752232"/>
              <a:ext cx="300409" cy="1599679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E0884AE-BEEF-4D8B-B59B-1EFC91429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31253" y="14016"/>
              <a:ext cx="5523537" cy="3012568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DC19431-34DB-4F62-A4D8-ED38ECCB9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87455" y="75587"/>
              <a:ext cx="4681672" cy="2637228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F5735E-2BC7-4236-B830-616EBBBC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0305" y="31802"/>
              <a:ext cx="3763077" cy="2110194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Bottom Right">
            <a:extLst>
              <a:ext uri="{FF2B5EF4-FFF2-40B4-BE49-F238E27FC236}">
                <a16:creationId xmlns:a16="http://schemas.microsoft.com/office/drawing/2014/main" id="{83664CB5-2BA0-493E-BEC5-BACF868A1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4DC3445-FC3D-4F90-BC75-AD8EDD18A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4" name="Graphic 157">
              <a:extLst>
                <a:ext uri="{FF2B5EF4-FFF2-40B4-BE49-F238E27FC236}">
                  <a16:creationId xmlns:a16="http://schemas.microsoft.com/office/drawing/2014/main" id="{70D6C503-0ABE-48A7-BA0B-D5A26B558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EB1DC4-C3A0-4645-B456-02A9FFA2C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ECF4175-31D6-4A9B-87A4-4C2966749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08D2906-75CA-4435-A320-08EBBA06B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1B8B373-782A-4568-BDF3-093F398F1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07C3AD9-7FDD-480C-91FF-0D3A977DF2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8EF16B5-D539-41A0-9FDE-164CE88FE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2FFF8CB-E294-4944-A954-FC2866B255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2CD3167-A8E1-4652-8AFE-0E5D9A90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299F6-9586-4EE6-957D-22B58C37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2785797"/>
          </a:xfrm>
        </p:spPr>
        <p:txBody>
          <a:bodyPr anchor="b">
            <a:normAutofit/>
          </a:bodyPr>
          <a:lstStyle/>
          <a:p>
            <a:pPr algn="ctr"/>
            <a:endParaRPr lang="ru-RU" sz="60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06C93-22D7-4C52-8C9C-53E211A4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091" y="1435030"/>
            <a:ext cx="8188033" cy="4678057"/>
          </a:xfrm>
        </p:spPr>
        <p:txBody>
          <a:bodyPr>
            <a:normAutofit/>
          </a:bodyPr>
          <a:lstStyle/>
          <a:p>
            <a:pPr algn="ctr"/>
            <a:r>
              <a:rPr lang="ru-RU" b="0" i="0" dirty="0">
                <a:effectLst/>
                <a:latin typeface="+mj-lt"/>
              </a:rPr>
              <a:t>Согласно Европейской конвенции об иммунитете государств 1972 г., иммунитет не признается: если государство отказалось от него; само предъявило иск; спор возник по трудовому контракту в связи с недвижимостью, требованиями о возмещении ущерба, а также в связи с осуществлением в стране суда, рассматривающего дело, коммерческой деятельности.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968617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RegularSeed_2SEEDS">
      <a:dk1>
        <a:srgbClr val="000000"/>
      </a:dk1>
      <a:lt1>
        <a:srgbClr val="FFFFFF"/>
      </a:lt1>
      <a:dk2>
        <a:srgbClr val="191634"/>
      </a:dk2>
      <a:lt2>
        <a:srgbClr val="F0F0F3"/>
      </a:lt2>
      <a:accent1>
        <a:srgbClr val="A7A537"/>
      </a:accent1>
      <a:accent2>
        <a:srgbClr val="C3904D"/>
      </a:accent2>
      <a:accent3>
        <a:srgbClr val="82AB43"/>
      </a:accent3>
      <a:accent4>
        <a:srgbClr val="3B69B1"/>
      </a:accent4>
      <a:accent5>
        <a:srgbClr val="504DC3"/>
      </a:accent5>
      <a:accent6>
        <a:srgbClr val="6F3BB1"/>
      </a:accent6>
      <a:hlink>
        <a:srgbClr val="5759C7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400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AvenirNext LT Pro Medium</vt:lpstr>
      <vt:lpstr>Helvetica Neue</vt:lpstr>
      <vt:lpstr>Sagona Book</vt:lpstr>
      <vt:lpstr>ExploreVTI</vt:lpstr>
      <vt:lpstr>Иммунитет государства и его виды</vt:lpstr>
      <vt:lpstr>Иммунитет государства</vt:lpstr>
      <vt:lpstr>Иммунитет государства</vt:lpstr>
      <vt:lpstr>Юрисдикционные иммунитеты государств</vt:lpstr>
      <vt:lpstr>Виды иммунитета в теории и практике государств</vt:lpstr>
      <vt:lpstr>Судебный иммунитет </vt:lpstr>
      <vt:lpstr>Под иммунитетом от принудительного исполнения решения</vt:lpstr>
      <vt:lpstr>Иммунитет от предварительного обеспечения иска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Иммунитет государства и его виды</dc:title>
  <dc:creator>Елсукова Дарья Борисовна</dc:creator>
  <cp:lastModifiedBy>Елсукова Дарья Борисовна</cp:lastModifiedBy>
  <cp:revision>1</cp:revision>
  <dcterms:created xsi:type="dcterms:W3CDTF">2021-10-05T20:28:31Z</dcterms:created>
  <dcterms:modified xsi:type="dcterms:W3CDTF">2021-10-05T21:49:03Z</dcterms:modified>
</cp:coreProperties>
</file>