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7" r:id="rId2"/>
    <p:sldId id="278" r:id="rId3"/>
    <p:sldId id="258" r:id="rId4"/>
    <p:sldId id="301" r:id="rId5"/>
    <p:sldId id="315" r:id="rId6"/>
    <p:sldId id="314" r:id="rId7"/>
    <p:sldId id="292" r:id="rId8"/>
    <p:sldId id="317" r:id="rId9"/>
    <p:sldId id="320" r:id="rId10"/>
    <p:sldId id="323" r:id="rId11"/>
    <p:sldId id="304" r:id="rId12"/>
    <p:sldId id="322" r:id="rId13"/>
    <p:sldId id="324" r:id="rId14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99CCFF"/>
    <a:srgbClr val="8944FF"/>
    <a:srgbClr val="C127FF"/>
    <a:srgbClr val="6600FF"/>
    <a:srgbClr val="6699FF"/>
    <a:srgbClr val="C373FF"/>
    <a:srgbClr val="3D1670"/>
    <a:srgbClr val="FF99FF"/>
    <a:srgbClr val="003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824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67" y="91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16A815-71DE-4E35-BF29-7DA8FBFF3869}" type="datetimeFigureOut">
              <a:rPr lang="ru-RU" smtClean="0"/>
              <a:t>27.03.2022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2CBC55-8D42-4689-8B45-C485031904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5708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2CBC55-8D42-4689-8B45-C485031904F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48940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2CBC55-8D42-4689-8B45-C485031904F9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833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2CBC55-8D42-4689-8B45-C485031904F9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03363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2CBC55-8D42-4689-8B45-C485031904F9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49691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2CBC55-8D42-4689-8B45-C485031904F9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9556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2CBC55-8D42-4689-8B45-C485031904F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06358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2CBC55-8D42-4689-8B45-C485031904F9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29923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2CBC55-8D42-4689-8B45-C485031904F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89309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2CBC55-8D42-4689-8B45-C485031904F9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87170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2CBC55-8D42-4689-8B45-C485031904F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36384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2CBC55-8D42-4689-8B45-C485031904F9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37319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2CBC55-8D42-4689-8B45-C485031904F9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89249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2CBC55-8D42-4689-8B45-C485031904F9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1518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AF6DE-117D-41F9-B373-2B4EAA37BF57}" type="datetimeFigureOut">
              <a:rPr lang="ru-RU" smtClean="0"/>
              <a:t>27.03.2022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FC2FA-1203-4562-A841-F35EA25D3D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5604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AF6DE-117D-41F9-B373-2B4EAA37BF57}" type="datetimeFigureOut">
              <a:rPr lang="ru-RU" smtClean="0"/>
              <a:t>27.03.2022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FC2FA-1203-4562-A841-F35EA25D3D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226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2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2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AF6DE-117D-41F9-B373-2B4EAA37BF57}" type="datetimeFigureOut">
              <a:rPr lang="ru-RU" smtClean="0"/>
              <a:t>27.03.2022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FC2FA-1203-4562-A841-F35EA25D3D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763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AF6DE-117D-41F9-B373-2B4EAA37BF57}" type="datetimeFigureOut">
              <a:rPr lang="ru-RU" smtClean="0"/>
              <a:t>27.03.2022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FC2FA-1203-4562-A841-F35EA25D3D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2812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9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AF6DE-117D-41F9-B373-2B4EAA37BF57}" type="datetimeFigureOut">
              <a:rPr lang="ru-RU" smtClean="0"/>
              <a:t>27.03.2022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FC2FA-1203-4562-A841-F35EA25D3D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2243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4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4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AF6DE-117D-41F9-B373-2B4EAA37BF57}" type="datetimeFigureOut">
              <a:rPr lang="ru-RU" smtClean="0"/>
              <a:t>27.03.2022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FC2FA-1203-4562-A841-F35EA25D3D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912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AF6DE-117D-41F9-B373-2B4EAA37BF57}" type="datetimeFigureOut">
              <a:rPr lang="ru-RU" smtClean="0"/>
              <a:t>27.03.2022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FC2FA-1203-4562-A841-F35EA25D3D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689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AF6DE-117D-41F9-B373-2B4EAA37BF57}" type="datetimeFigureOut">
              <a:rPr lang="ru-RU" smtClean="0"/>
              <a:t>27.03.2022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FC2FA-1203-4562-A841-F35EA25D3D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1450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AF6DE-117D-41F9-B373-2B4EAA37BF57}" type="datetimeFigureOut">
              <a:rPr lang="ru-RU" smtClean="0"/>
              <a:t>27.03.2022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FC2FA-1203-4562-A841-F35EA25D3D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68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1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AF6DE-117D-41F9-B373-2B4EAA37BF57}" type="datetimeFigureOut">
              <a:rPr lang="ru-RU" smtClean="0"/>
              <a:t>27.03.2022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FC2FA-1203-4562-A841-F35EA25D3D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7075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AF6DE-117D-41F9-B373-2B4EAA37BF57}" type="datetimeFigureOut">
              <a:rPr lang="ru-RU" smtClean="0"/>
              <a:t>27.03.2022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FC2FA-1203-4562-A841-F35EA25D3D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4911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4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6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AF6DE-117D-41F9-B373-2B4EAA37BF57}" type="datetimeFigureOut">
              <a:rPr lang="ru-RU" smtClean="0"/>
              <a:t>27.03.2022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6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6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FC2FA-1203-4562-A841-F35EA25D3D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839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52851" y="3312574"/>
            <a:ext cx="4291148" cy="1463626"/>
          </a:xfrm>
        </p:spPr>
        <p:txBody>
          <a:bodyPr anchor="ctr">
            <a:noAutofit/>
          </a:bodyPr>
          <a:lstStyle/>
          <a:p>
            <a:pPr algn="r"/>
            <a:r>
              <a:rPr lang="ru-RU" sz="1600" dirty="0" smtClean="0">
                <a:solidFill>
                  <a:schemeClr val="bg1"/>
                </a:solidFill>
                <a:latin typeface="Segoe UI Black" pitchFamily="34" charset="0"/>
                <a:ea typeface="Segoe UI Black" pitchFamily="34" charset="0"/>
              </a:rPr>
              <a:t>ПРЕЗЕНТА</a:t>
            </a:r>
            <a:r>
              <a:rPr lang="ru-RU" sz="1600" dirty="0" smtClean="0">
                <a:solidFill>
                  <a:schemeClr val="tx1"/>
                </a:solidFill>
                <a:latin typeface="Segoe UI Black" pitchFamily="34" charset="0"/>
                <a:ea typeface="Segoe UI Black" pitchFamily="34" charset="0"/>
              </a:rPr>
              <a:t>ПОДГОТОВИЛ: СТУДЕНТ </a:t>
            </a:r>
            <a:r>
              <a:rPr lang="ru-RU" sz="1600" dirty="0" smtClean="0">
                <a:solidFill>
                  <a:schemeClr val="tx1"/>
                </a:solidFill>
                <a:latin typeface="Segoe UI Black" pitchFamily="34" charset="0"/>
                <a:ea typeface="Segoe UI Black" pitchFamily="34" charset="0"/>
              </a:rPr>
              <a:t>ГРУППЫ ЮЮГ-311</a:t>
            </a:r>
          </a:p>
          <a:p>
            <a:pPr algn="r"/>
            <a:r>
              <a:rPr lang="ru-RU" sz="1600" dirty="0" smtClean="0">
                <a:solidFill>
                  <a:schemeClr val="tx1"/>
                </a:solidFill>
                <a:latin typeface="Segoe UI Black" pitchFamily="34" charset="0"/>
                <a:ea typeface="Segoe UI Black" pitchFamily="34" charset="0"/>
              </a:rPr>
              <a:t>ДАВЛЕТШИНА </a:t>
            </a:r>
            <a:r>
              <a:rPr lang="ru-RU" sz="1600" dirty="0" smtClean="0">
                <a:solidFill>
                  <a:schemeClr val="tx1"/>
                </a:solidFill>
                <a:latin typeface="Segoe UI Black" pitchFamily="34" charset="0"/>
                <a:ea typeface="Segoe UI Black" pitchFamily="34" charset="0"/>
              </a:rPr>
              <a:t>ЭЛЬЗА</a:t>
            </a:r>
            <a:endParaRPr lang="ru-RU" sz="1600" dirty="0" smtClean="0">
              <a:solidFill>
                <a:schemeClr val="tx1"/>
              </a:solidFill>
              <a:latin typeface="Segoe UI Black" pitchFamily="34" charset="0"/>
              <a:ea typeface="Segoe UI Black" pitchFamily="34" charset="0"/>
            </a:endParaRPr>
          </a:p>
          <a:p>
            <a:pPr algn="r"/>
            <a:r>
              <a:rPr lang="ru-RU" sz="1600" dirty="0" smtClean="0">
                <a:solidFill>
                  <a:schemeClr val="tx1"/>
                </a:solidFill>
                <a:latin typeface="Segoe UI Black" pitchFamily="34" charset="0"/>
                <a:ea typeface="Segoe UI Black" pitchFamily="34" charset="0"/>
              </a:rPr>
              <a:t>ПРЕПОДАВАТЕЛЬ</a:t>
            </a:r>
            <a:r>
              <a:rPr lang="ru-RU" sz="1600" dirty="0" smtClean="0">
                <a:solidFill>
                  <a:schemeClr val="tx1"/>
                </a:solidFill>
                <a:latin typeface="Segoe UI Black" pitchFamily="34" charset="0"/>
                <a:ea typeface="Segoe UI Black" pitchFamily="34" charset="0"/>
              </a:rPr>
              <a:t>: ТАРАСЕНКО Ю.А</a:t>
            </a:r>
            <a:r>
              <a:rPr lang="ru-RU" sz="1600" dirty="0" smtClean="0">
                <a:solidFill>
                  <a:schemeClr val="tx1"/>
                </a:solidFill>
                <a:latin typeface="Segoe UI Black" pitchFamily="34" charset="0"/>
                <a:ea typeface="Segoe UI Black" pitchFamily="34" charset="0"/>
              </a:rPr>
              <a:t>.</a:t>
            </a:r>
            <a:endParaRPr lang="ru-RU" sz="1600" dirty="0">
              <a:solidFill>
                <a:schemeClr val="tx1"/>
              </a:solidFill>
              <a:latin typeface="Segoe UI Black" pitchFamily="34" charset="0"/>
              <a:ea typeface="Segoe UI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53903" y="4497713"/>
            <a:ext cx="82105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100" b="1" dirty="0">
                <a:solidFill>
                  <a:prstClr val="white"/>
                </a:solidFill>
                <a:latin typeface="Segoe UI Black" pitchFamily="34" charset="0"/>
                <a:ea typeface="Segoe UI Black" pitchFamily="34" charset="0"/>
              </a:rPr>
              <a:t>МОСКВА</a:t>
            </a:r>
          </a:p>
          <a:p>
            <a:pPr algn="r"/>
            <a:r>
              <a:rPr lang="ru-RU" sz="1100" b="1" dirty="0" smtClean="0">
                <a:solidFill>
                  <a:prstClr val="white"/>
                </a:solidFill>
                <a:latin typeface="Segoe UI Black" pitchFamily="34" charset="0"/>
                <a:ea typeface="Segoe UI Black" pitchFamily="34" charset="0"/>
              </a:rPr>
              <a:t>2022</a:t>
            </a:r>
            <a:endParaRPr lang="ru-RU" sz="1100" b="1" dirty="0">
              <a:solidFill>
                <a:prstClr val="white"/>
              </a:solidFill>
              <a:latin typeface="Segoe UI Black" pitchFamily="34" charset="0"/>
              <a:ea typeface="Segoe UI Black" pitchFamily="34" charset="0"/>
            </a:endParaRPr>
          </a:p>
        </p:txBody>
      </p:sp>
      <p:pic>
        <p:nvPicPr>
          <p:cNvPr id="1026" name="Picture 2" descr="https://www.advokat-777.ru/images/articles/6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958502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193729" y="1058090"/>
            <a:ext cx="6581232" cy="1673573"/>
          </a:xfrm>
        </p:spPr>
        <p:txBody>
          <a:bodyPr>
            <a:normAutofit/>
          </a:bodyPr>
          <a:lstStyle/>
          <a:p>
            <a:r>
              <a:rPr lang="ru-RU" sz="3600" spc="600" dirty="0" smtClean="0">
                <a:latin typeface="Arial Black" panose="020B0A04020102020204" pitchFamily="34" charset="0"/>
              </a:rPr>
              <a:t>«ПОЛНОЕ ТОВАРИЩЕСТВО»</a:t>
            </a:r>
            <a:endParaRPr lang="ru-RU" sz="3600" spc="6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3DBD61D6-9238-449D-A46F-BA8E038C5E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0120" y="217170"/>
            <a:ext cx="8014063" cy="470915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marL="108000" indent="457200" algn="just">
              <a:spcBef>
                <a:spcPts val="0"/>
              </a:spcBef>
            </a:pPr>
            <a:r>
              <a:rPr lang="ru-RU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ea typeface="Segoe UI Emoji" panose="020B0502040204020203" pitchFamily="34" charset="0"/>
                <a:cs typeface="Segoe UI Semibold" panose="020B0702040204020203" pitchFamily="34" charset="0"/>
              </a:rPr>
              <a:t>Основанием </a:t>
            </a:r>
            <a:r>
              <a:rPr lang="ru-RU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ea typeface="Segoe UI Emoji" panose="020B0502040204020203" pitchFamily="34" charset="0"/>
                <a:cs typeface="Segoe UI Semibold" panose="020B0702040204020203" pitchFamily="34" charset="0"/>
              </a:rPr>
              <a:t>возникновения товарищества является договор без соблюдения каких-либо формальностей.</a:t>
            </a:r>
            <a:r>
              <a:rPr lang="ru-RU" sz="1900" dirty="0">
                <a:latin typeface="Segoe UI Semibold" panose="020B0702040204020203" pitchFamily="34" charset="0"/>
                <a:ea typeface="Segoe UI Emoji" panose="020B0502040204020203" pitchFamily="34" charset="0"/>
                <a:cs typeface="Segoe UI Semibold" panose="020B0702040204020203" pitchFamily="34" charset="0"/>
              </a:rPr>
              <a:t> Право собственности на имущество принадлежит самому товариществу, а не его членам. </a:t>
            </a:r>
            <a:r>
              <a:rPr lang="ru-RU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ea typeface="Segoe UI Emoji" panose="020B0502040204020203" pitchFamily="34" charset="0"/>
                <a:cs typeface="Segoe UI Semibold" panose="020B0702040204020203" pitchFamily="34" charset="0"/>
              </a:rPr>
              <a:t>Следует отметить, что в ряде штатов, не воспринявших единообразный закон о товариществах, вопрос о праве собственности на имущество решается по-иному.</a:t>
            </a:r>
          </a:p>
          <a:p>
            <a:pPr marL="108000" indent="457200" algn="just">
              <a:spcBef>
                <a:spcPts val="0"/>
              </a:spcBef>
            </a:pPr>
            <a:r>
              <a:rPr lang="ru-RU" sz="19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  <a:cs typeface="Segoe UI Semibold" pitchFamily="34" charset="0"/>
              </a:rPr>
              <a:t>По </a:t>
            </a:r>
            <a:r>
              <a:rPr lang="ru-RU" sz="19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  <a:cs typeface="Segoe UI Semibold" pitchFamily="34" charset="0"/>
              </a:rPr>
              <a:t>общему правилу, прибыли и убытки между членами товарищества распределяются поровну, </a:t>
            </a:r>
            <a:r>
              <a:rPr lang="ru-RU" sz="1900" dirty="0">
                <a:solidFill>
                  <a:prstClr val="black"/>
                </a:solidFill>
                <a:latin typeface="Segoe UI Semibold" pitchFamily="34" charset="0"/>
                <a:cs typeface="Segoe UI Semibold" pitchFamily="34" charset="0"/>
              </a:rPr>
              <a:t>если иное не предусмотрено договором, причем договор здесь играет приоритетную роль. Что касается представительства товарищества в отношениях с третьими лицами, то при отсутствии соглашения между членами товарищества </a:t>
            </a:r>
            <a:r>
              <a:rPr lang="ru-RU" sz="19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  <a:cs typeface="Segoe UI Semibold" pitchFamily="34" charset="0"/>
              </a:rPr>
              <a:t>каждый из них может выступать от имени товарищества в торговом обороте в качестве агента, а при наличии договора на участие в торговом обороте от имени товарищества могут быть уполномочены один или несколько членов</a:t>
            </a:r>
            <a:r>
              <a:rPr lang="ru-RU" sz="1900" dirty="0">
                <a:solidFill>
                  <a:prstClr val="black"/>
                </a:solidFill>
                <a:latin typeface="Segoe UI Semibold" pitchFamily="34" charset="0"/>
                <a:cs typeface="Segoe UI Semibold" pitchFamily="34" charset="0"/>
              </a:rPr>
              <a:t>. </a:t>
            </a:r>
            <a:endParaRPr lang="ru-RU" sz="19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bold" pitchFamily="34" charset="0"/>
              <a:cs typeface="Segoe UI Semibold" pitchFamily="34" charset="0"/>
            </a:endParaRPr>
          </a:p>
        </p:txBody>
      </p:sp>
      <p:pic>
        <p:nvPicPr>
          <p:cNvPr id="5" name="Picture 2" descr="https://www.advokat-777.ru/images/articles/6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70709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343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2">
            <a:extLst>
              <a:ext uri="{FF2B5EF4-FFF2-40B4-BE49-F238E27FC236}">
                <a16:creationId xmlns:a16="http://schemas.microsoft.com/office/drawing/2014/main" xmlns="" id="{8AD98320-D0A5-40A2-8403-9CB663268E64}"/>
              </a:ext>
            </a:extLst>
          </p:cNvPr>
          <p:cNvSpPr txBox="1">
            <a:spLocks/>
          </p:cNvSpPr>
          <p:nvPr/>
        </p:nvSpPr>
        <p:spPr>
          <a:xfrm>
            <a:off x="444136" y="579664"/>
            <a:ext cx="6609807" cy="39841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342891" indent="-342891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defTabSz="914377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000" indent="457200" algn="just">
              <a:spcBef>
                <a:spcPts val="0"/>
              </a:spcBef>
              <a:buNone/>
            </a:pPr>
            <a:r>
              <a:rPr lang="ru-RU" sz="1900" dirty="0">
                <a:solidFill>
                  <a:prstClr val="black"/>
                </a:solidFill>
                <a:latin typeface="Segoe UI Semibold" pitchFamily="34" charset="0"/>
                <a:cs typeface="Segoe UI Semibold" pitchFamily="34" charset="0"/>
              </a:rPr>
              <a:t>Участники товарищества отвечают по обязательствам всем своим имуществом. В различных штатах действуют разные правила относительно порядка осуществления ответственности, однако во всех штатах </a:t>
            </a:r>
            <a:r>
              <a:rPr lang="ru-RU" sz="19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  <a:cs typeface="Segoe UI Semibold" pitchFamily="34" charset="0"/>
              </a:rPr>
              <a:t>признается принцип солидарной ответственности за ущерб, причиненный в результате деликта при осуществлении деятельности товарищества</a:t>
            </a:r>
            <a:r>
              <a:rPr lang="ru-RU" sz="19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  <a:cs typeface="Segoe UI Semibold" pitchFamily="34" charset="0"/>
              </a:rPr>
              <a:t>.</a:t>
            </a:r>
            <a:endParaRPr lang="ru-RU" sz="1900" dirty="0" smtClean="0">
              <a:latin typeface="Segoe UI Semibold" panose="020B0702040204020203" pitchFamily="34" charset="0"/>
              <a:ea typeface="Segoe UI Emoji" panose="020B0502040204020203" pitchFamily="34" charset="0"/>
              <a:cs typeface="Segoe UI Semibold" panose="020B0702040204020203" pitchFamily="34" charset="0"/>
            </a:endParaRPr>
          </a:p>
          <a:p>
            <a:pPr marL="180000" indent="457200" algn="just">
              <a:spcBef>
                <a:spcPts val="0"/>
              </a:spcBef>
              <a:buNone/>
            </a:pPr>
            <a:r>
              <a:rPr lang="ru-RU" sz="1900" dirty="0" smtClean="0">
                <a:latin typeface="Segoe UI Semibold" panose="020B0702040204020203" pitchFamily="34" charset="0"/>
                <a:ea typeface="Segoe UI Emoji" panose="020B0502040204020203" pitchFamily="34" charset="0"/>
                <a:cs typeface="Segoe UI Semibold" panose="020B0702040204020203" pitchFamily="34" charset="0"/>
              </a:rPr>
              <a:t>По </a:t>
            </a:r>
            <a:r>
              <a:rPr lang="ru-RU" sz="1900" dirty="0">
                <a:latin typeface="Segoe UI Semibold" panose="020B0702040204020203" pitchFamily="34" charset="0"/>
                <a:ea typeface="Segoe UI Emoji" panose="020B0502040204020203" pitchFamily="34" charset="0"/>
                <a:cs typeface="Segoe UI Semibold" panose="020B0702040204020203" pitchFamily="34" charset="0"/>
              </a:rPr>
              <a:t>японскому торговому праву все торговые товарищества признаются юридическими лицами, которые должны иметь устав. В соответствии с Торговым кодексом Японии к уставу товарищества предъявляются особые требования. </a:t>
            </a:r>
            <a:endParaRPr lang="ru-RU" sz="1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bold" panose="020B0702040204020203" pitchFamily="34" charset="0"/>
              <a:ea typeface="Segoe UI Emoji" panose="020B05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5" name="Picture 2" descr="https://www.advokat-777.ru/images/articles/6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269" y="0"/>
            <a:ext cx="160673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396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www.advokat-777.ru/images/articles/6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6774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062446" y="309592"/>
            <a:ext cx="7924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ea typeface="Segoe UI Emoji" panose="020B0502040204020203" pitchFamily="34" charset="0"/>
                <a:cs typeface="Segoe UI Semibold" panose="020B0702040204020203" pitchFamily="34" charset="0"/>
              </a:rPr>
              <a:t>Так, устав должен быть подписан сторонами и содержать в себе сведения о цели деятельности, фирменном наименовании, об имени и месте жительства участников товарищества, о местонахождении основного предприятия и филиалов, о размерах взносов членов товарищества. </a:t>
            </a:r>
            <a:endParaRPr lang="ru-RU" dirty="0" smtClean="0">
              <a:latin typeface="Segoe UI Semibold" panose="020B0702040204020203" pitchFamily="34" charset="0"/>
              <a:ea typeface="Segoe UI Emoji" panose="020B0502040204020203" pitchFamily="34" charset="0"/>
              <a:cs typeface="Segoe UI Semibold" panose="020B0702040204020203" pitchFamily="34" charset="0"/>
            </a:endParaRPr>
          </a:p>
          <a:p>
            <a:pPr indent="457200" algn="just"/>
            <a:r>
              <a:rPr lang="ru-RU" dirty="0" smtClean="0">
                <a:latin typeface="Segoe UI Semibold" panose="020B0702040204020203" pitchFamily="34" charset="0"/>
                <a:ea typeface="Segoe UI Emoji" panose="020B0502040204020203" pitchFamily="34" charset="0"/>
                <a:cs typeface="Segoe UI Semibold" panose="020B0702040204020203" pitchFamily="34" charset="0"/>
              </a:rPr>
              <a:t>Ведение </a:t>
            </a:r>
            <a:r>
              <a:rPr lang="ru-RU" dirty="0">
                <a:latin typeface="Segoe UI Semibold" panose="020B0702040204020203" pitchFamily="34" charset="0"/>
                <a:ea typeface="Segoe UI Emoji" panose="020B0502040204020203" pitchFamily="34" charset="0"/>
                <a:cs typeface="Segoe UI Semibold" panose="020B0702040204020203" pitchFamily="34" charset="0"/>
              </a:rPr>
              <a:t>дел и выступление от имени товарищества в торговом обороте осуществляется всеми участниками, однако такое полномочие может быть возложено на одного или нескольких членов на основании соглашения. Ответственность по обязательствам своим имуществом несет само товарищество, а если этого имущества недостаточно, то члены товарищества также несут солидарную ответственность.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bold" panose="020B0702040204020203" pitchFamily="34" charset="0"/>
              <a:ea typeface="Segoe UI Emoji" panose="020B0502040204020203" pitchFamily="34" charset="0"/>
              <a:cs typeface="Segoe UI Semibold" panose="020B0702040204020203" pitchFamily="34" charset="0"/>
            </a:endParaRPr>
          </a:p>
          <a:p>
            <a:pPr indent="457200" algn="just"/>
            <a:r>
              <a:rPr lang="ru-RU" dirty="0" smtClean="0">
                <a:latin typeface="Segoe UI Semibold" panose="020B0702040204020203" pitchFamily="34" charset="0"/>
                <a:ea typeface="Segoe UI Emoji" panose="020B0502040204020203" pitchFamily="34" charset="0"/>
                <a:cs typeface="Segoe UI Semibold" panose="020B0702040204020203" pitchFamily="34" charset="0"/>
              </a:rPr>
              <a:t>Следует </a:t>
            </a:r>
            <a:r>
              <a:rPr lang="ru-RU" dirty="0">
                <a:latin typeface="Segoe UI Semibold" panose="020B0702040204020203" pitchFamily="34" charset="0"/>
                <a:ea typeface="Segoe UI Emoji" panose="020B0502040204020203" pitchFamily="34" charset="0"/>
                <a:cs typeface="Segoe UI Semibold" panose="020B0702040204020203" pitchFamily="34" charset="0"/>
              </a:rPr>
              <a:t>иметь в виду, что член товарищества может освободиться от ответственности,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ea typeface="Segoe UI Emoji" panose="020B0502040204020203" pitchFamily="34" charset="0"/>
                <a:cs typeface="Segoe UI Semibold" panose="020B0702040204020203" pitchFamily="34" charset="0"/>
              </a:rPr>
              <a:t>если докажет, что имущество товарищества является достаточным для осуществления принудительного взыскания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ea typeface="Segoe UI Emoji" panose="020B0502040204020203" pitchFamily="34" charset="0"/>
                <a:cs typeface="Segoe UI Semibold" panose="020B0702040204020203" pitchFamily="34" charset="0"/>
              </a:rPr>
              <a:t>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bold" panose="020B0702040204020203" pitchFamily="34" charset="0"/>
              <a:ea typeface="Segoe UI Emoji" panose="020B0502040204020203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99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3DBD61D6-9238-449D-A46F-BA8E038C5E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52598" y="1192193"/>
            <a:ext cx="7285848" cy="358815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marL="450900" indent="-3429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900" dirty="0">
                <a:solidFill>
                  <a:prstClr val="black"/>
                </a:solidFill>
                <a:latin typeface="Segoe UI Semibold" pitchFamily="34" charset="0"/>
                <a:cs typeface="Segoe UI Semibold" pitchFamily="34" charset="0"/>
              </a:rPr>
              <a:t>Гражданское и торговое право капиталистических государств / Под ред. проф. Яичкова К.К. М.: Международные отношения, 1996. С. 126</a:t>
            </a:r>
            <a:r>
              <a:rPr lang="ru-RU" sz="1900" dirty="0" smtClean="0">
                <a:solidFill>
                  <a:prstClr val="black"/>
                </a:solidFill>
                <a:latin typeface="Segoe UI Semibold" pitchFamily="34" charset="0"/>
                <a:cs typeface="Segoe UI Semibold" pitchFamily="34" charset="0"/>
              </a:rPr>
              <a:t>.</a:t>
            </a:r>
          </a:p>
          <a:p>
            <a:pPr marL="450900" indent="-3429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900" dirty="0">
                <a:solidFill>
                  <a:prstClr val="black"/>
                </a:solidFill>
                <a:latin typeface="Segoe UI Semibold" pitchFamily="34" charset="0"/>
                <a:cs typeface="Segoe UI Semibold" pitchFamily="34" charset="0"/>
              </a:rPr>
              <a:t> Васильев, Е.А., Комаров, А.С. Гражданское и торговое право зарубежных государств: учебник для вузов (в 2 т.), Т. 2. - Изд. 4-е, </a:t>
            </a:r>
            <a:r>
              <a:rPr lang="ru-RU" sz="1900" dirty="0" err="1">
                <a:solidFill>
                  <a:prstClr val="black"/>
                </a:solidFill>
                <a:latin typeface="Segoe UI Semibold" pitchFamily="34" charset="0"/>
                <a:cs typeface="Segoe UI Semibold" pitchFamily="34" charset="0"/>
              </a:rPr>
              <a:t>перераб</a:t>
            </a:r>
            <a:r>
              <a:rPr lang="ru-RU" sz="1900" dirty="0">
                <a:solidFill>
                  <a:prstClr val="black"/>
                </a:solidFill>
                <a:latin typeface="Segoe UI Semibold" pitchFamily="34" charset="0"/>
                <a:cs typeface="Segoe UI Semibold" pitchFamily="34" charset="0"/>
              </a:rPr>
              <a:t>. и доп. - М.: </a:t>
            </a:r>
            <a:r>
              <a:rPr lang="ru-RU" sz="1900" dirty="0" err="1">
                <a:solidFill>
                  <a:prstClr val="black"/>
                </a:solidFill>
                <a:latin typeface="Segoe UI Semibold" pitchFamily="34" charset="0"/>
                <a:cs typeface="Segoe UI Semibold" pitchFamily="34" charset="0"/>
              </a:rPr>
              <a:t>Междунар</a:t>
            </a:r>
            <a:r>
              <a:rPr lang="ru-RU" sz="1900" dirty="0">
                <a:solidFill>
                  <a:prstClr val="black"/>
                </a:solidFill>
                <a:latin typeface="Segoe UI Semibold" pitchFamily="34" charset="0"/>
                <a:cs typeface="Segoe UI Semibold" pitchFamily="34" charset="0"/>
              </a:rPr>
              <a:t>. отношения - 2006. - 633 с</a:t>
            </a:r>
            <a:r>
              <a:rPr lang="ru-RU" sz="1900" dirty="0" smtClean="0">
                <a:solidFill>
                  <a:prstClr val="black"/>
                </a:solidFill>
                <a:latin typeface="Segoe UI Semibold" pitchFamily="34" charset="0"/>
                <a:cs typeface="Segoe UI Semibold" pitchFamily="34" charset="0"/>
              </a:rPr>
              <a:t>.;</a:t>
            </a:r>
          </a:p>
          <a:p>
            <a:pPr marL="450900" indent="-3429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900" dirty="0">
                <a:solidFill>
                  <a:prstClr val="black"/>
                </a:solidFill>
                <a:latin typeface="Segoe UI Semibold" pitchFamily="34" charset="0"/>
                <a:cs typeface="Segoe UI Semibold" pitchFamily="34" charset="0"/>
              </a:rPr>
              <a:t>Солодченко, В.С., Котов Г.М. Гражданское и торговое право зарубежных государств: учебное пособие. - СПб.: Издательский центр </a:t>
            </a:r>
            <a:r>
              <a:rPr lang="ru-RU" sz="1900" dirty="0" err="1">
                <a:solidFill>
                  <a:prstClr val="black"/>
                </a:solidFill>
                <a:latin typeface="Segoe UI Semibold" pitchFamily="34" charset="0"/>
                <a:cs typeface="Segoe UI Semibold" pitchFamily="34" charset="0"/>
              </a:rPr>
              <a:t>СПбГМТУ</a:t>
            </a:r>
            <a:r>
              <a:rPr lang="ru-RU" sz="1900" dirty="0">
                <a:solidFill>
                  <a:prstClr val="black"/>
                </a:solidFill>
                <a:latin typeface="Segoe UI Semibold" pitchFamily="34" charset="0"/>
                <a:cs typeface="Segoe UI Semibold" pitchFamily="34" charset="0"/>
              </a:rPr>
              <a:t>, 2002. - 243 с.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52598" y="435515"/>
            <a:ext cx="7285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ИСПОЛЬЗУЕМАЯ ЛИТЕРАТУРА:</a:t>
            </a:r>
            <a:endParaRPr lang="ru-RU" sz="2800" dirty="0">
              <a:solidFill>
                <a:schemeClr val="accent2">
                  <a:lumMod val="75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pic>
        <p:nvPicPr>
          <p:cNvPr id="5" name="Picture 2" descr="https://www.advokat-777.ru/images/articles/6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2306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139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35D7860-E612-49E3-8A1A-9EA315982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017" y="131100"/>
            <a:ext cx="6217920" cy="804757"/>
          </a:xfrm>
        </p:spPr>
        <p:txBody>
          <a:bodyPr anchor="t">
            <a:noAutofit/>
          </a:bodyPr>
          <a:lstStyle/>
          <a:p>
            <a:pPr algn="l"/>
            <a:r>
              <a:rPr lang="ru-RU" sz="3400" dirty="0" smtClean="0">
                <a:solidFill>
                  <a:schemeClr val="accent2">
                    <a:lumMod val="75000"/>
                  </a:schemeClr>
                </a:solidFill>
                <a:latin typeface="Segoe UI Black" pitchFamily="34" charset="0"/>
                <a:ea typeface="Segoe UI Black" pitchFamily="34" charset="0"/>
              </a:rPr>
              <a:t>ВВЕДЕНИЕ</a:t>
            </a:r>
            <a:endParaRPr lang="ru-RU" sz="3400" dirty="0">
              <a:solidFill>
                <a:schemeClr val="accent2">
                  <a:lumMod val="75000"/>
                </a:schemeClr>
              </a:solidFill>
              <a:latin typeface="Segoe UI Black" pitchFamily="34" charset="0"/>
              <a:ea typeface="Segoe UI Black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AD98320-D0A5-40A2-8403-9CB663268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017" y="869004"/>
            <a:ext cx="6776687" cy="403157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marL="0" indent="457200" algn="just">
              <a:buClr>
                <a:schemeClr val="accent1"/>
              </a:buClr>
              <a:buNone/>
            </a:pPr>
            <a:r>
              <a:rPr lang="ru-RU" sz="1600" dirty="0">
                <a:latin typeface="Segoe UI Semibold" pitchFamily="34" charset="0"/>
                <a:cs typeface="Segoe UI Semibold" pitchFamily="34" charset="0"/>
              </a:rPr>
              <a:t>Законодательству зарубежных стран известны определенные виды торговых товариществ, которые могут быть использованы предпринимателями </a:t>
            </a: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  <a:cs typeface="Segoe UI Semibold" pitchFamily="34" charset="0"/>
              </a:rPr>
              <a:t>в качестве организационной формы их деятельности.</a:t>
            </a:r>
            <a:r>
              <a:rPr lang="ru-RU" sz="1600" dirty="0">
                <a:latin typeface="Segoe UI Semibold" pitchFamily="34" charset="0"/>
                <a:cs typeface="Segoe UI Semibold" pitchFamily="34" charset="0"/>
              </a:rPr>
              <a:t> Законодательство государств континентальной Европы предусматривает следующие основные виды торговых товариществ: </a:t>
            </a: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  <a:cs typeface="Segoe UI Semibold" pitchFamily="34" charset="0"/>
              </a:rPr>
              <a:t>полное товарищество, коммандитное товарищество, акционерное общество, общество с ограниченной ответственностью. </a:t>
            </a:r>
            <a:endParaRPr lang="ru-RU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bold" pitchFamily="34" charset="0"/>
              <a:cs typeface="Segoe UI Semibold" pitchFamily="34" charset="0"/>
            </a:endParaRPr>
          </a:p>
          <a:p>
            <a:pPr marL="0" indent="457200" algn="just">
              <a:buClr>
                <a:schemeClr val="accent1"/>
              </a:buClr>
              <a:buNone/>
            </a:pPr>
            <a:r>
              <a:rPr lang="ru-RU" sz="1600" dirty="0" smtClean="0">
                <a:latin typeface="Segoe UI Semibold" pitchFamily="34" charset="0"/>
                <a:cs typeface="Segoe UI Semibold" pitchFamily="34" charset="0"/>
              </a:rPr>
              <a:t>Правовое </a:t>
            </a:r>
            <a:r>
              <a:rPr lang="ru-RU" sz="1600" dirty="0">
                <a:latin typeface="Segoe UI Semibold" pitchFamily="34" charset="0"/>
                <a:cs typeface="Segoe UI Semibold" pitchFamily="34" charset="0"/>
              </a:rPr>
              <a:t>регулирование отдельных видов торговых товариществ в странах континентальной Европы не отличается единообразием, </a:t>
            </a: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  <a:cs typeface="Segoe UI Semibold" pitchFamily="34" charset="0"/>
              </a:rPr>
              <a:t>однако имеются общие признаки</a:t>
            </a:r>
            <a:r>
              <a:rPr lang="ru-RU" sz="1600" dirty="0">
                <a:latin typeface="Segoe UI Semibold" pitchFamily="34" charset="0"/>
                <a:cs typeface="Segoe UI Semibold" pitchFamily="34" charset="0"/>
              </a:rPr>
              <a:t>, составляющие основу для классификации организационных форм предприятий</a:t>
            </a:r>
            <a:r>
              <a:rPr lang="ru-RU" sz="1600" dirty="0" smtClean="0">
                <a:latin typeface="Segoe UI Semibold" pitchFamily="34" charset="0"/>
                <a:cs typeface="Segoe UI Semibold" pitchFamily="34" charset="0"/>
              </a:rPr>
              <a:t>.</a:t>
            </a:r>
          </a:p>
          <a:p>
            <a:pPr marL="0" indent="457200" algn="just">
              <a:buClr>
                <a:schemeClr val="accent1"/>
              </a:buClr>
              <a:buNone/>
            </a:pPr>
            <a:r>
              <a:rPr lang="ru-RU" sz="1600" dirty="0">
                <a:latin typeface="Segoe UI Semibold" pitchFamily="34" charset="0"/>
                <a:cs typeface="Segoe UI Semibold" pitchFamily="34" charset="0"/>
              </a:rPr>
              <a:t>Правовая доктрина выдвигает различные критерии для классификации товариществ. Наиболее распространенным является деление их </a:t>
            </a: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  <a:cs typeface="Segoe UI Semibold" pitchFamily="34" charset="0"/>
              </a:rPr>
              <a:t>на объединение лиц и объединение капиталов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  <a:cs typeface="Segoe UI Semibold" pitchFamily="34" charset="0"/>
              </a:rPr>
              <a:t>.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bold" pitchFamily="34" charset="0"/>
              <a:cs typeface="Segoe UI Semibold" pitchFamily="34" charset="0"/>
            </a:endParaRPr>
          </a:p>
        </p:txBody>
      </p:sp>
      <p:pic>
        <p:nvPicPr>
          <p:cNvPr id="5" name="Picture 2" descr="https://www.advokat-777.ru/images/articles/6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4720" y="0"/>
            <a:ext cx="185928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694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3DBD61D6-9238-449D-A46F-BA8E038C5E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49940" y="1077559"/>
            <a:ext cx="7136860" cy="392002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indent="457200" algn="just"/>
            <a:r>
              <a:rPr lang="ru-RU" sz="1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Товарищества первого вида основаны на личном участии их членов в ведении дел товарищества. К ним относятся </a:t>
            </a: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полные товарищества и товарищества англо-американского права</a:t>
            </a:r>
            <a:r>
              <a:rPr lang="ru-RU" sz="1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. Товариществами второго вида являются основанные на объединении капиталов </a:t>
            </a: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акционерные общества, товарищества с ограниченной ответственностью, компании английского права, корпорации США</a:t>
            </a:r>
            <a:r>
              <a:rPr lang="ru-RU" sz="1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. Промежуточной формой между вышеназванными видами товариществ является </a:t>
            </a: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коммандитное товарищество,</a:t>
            </a:r>
            <a:r>
              <a:rPr lang="ru-RU" sz="1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в котором часть членов участвуют только капиталом, а другая часть – своими личными усилиями. </a:t>
            </a:r>
            <a:endParaRPr lang="ru-RU" sz="1600" dirty="0" smtClean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indent="457200" algn="just"/>
            <a:r>
              <a:rPr lang="ru-RU" sz="16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Все </a:t>
            </a:r>
            <a:r>
              <a:rPr lang="ru-RU" sz="1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товарищества, являющиеся объединениями капиталов, признаются обычно юридическими лицами. </a:t>
            </a: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Вопрос о признании юридическими лицами товариществ, связанных с личным участием членов в ведении их дел, в различных странах решается по-разному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.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608334" y="326297"/>
            <a:ext cx="707846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3000" b="1" dirty="0" smtClean="0">
                <a:solidFill>
                  <a:schemeClr val="accent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КЛАССИФИКАЦИЯ ТОВАРИЩЕСТВ</a:t>
            </a:r>
            <a:endParaRPr lang="ru-RU" sz="3000" b="1" dirty="0">
              <a:solidFill>
                <a:schemeClr val="accent2">
                  <a:lumMod val="75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pic>
        <p:nvPicPr>
          <p:cNvPr id="6" name="Picture 2" descr="https://www.advokat-777.ru/images/articles/6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8655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421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3">
            <a:extLst>
              <a:ext uri="{FF2B5EF4-FFF2-40B4-BE49-F238E27FC236}">
                <a16:creationId xmlns="" xmlns:a16="http://schemas.microsoft.com/office/drawing/2014/main" id="{3DBD61D6-9238-449D-A46F-BA8E038C5E84}"/>
              </a:ext>
            </a:extLst>
          </p:cNvPr>
          <p:cNvSpPr txBox="1">
            <a:spLocks/>
          </p:cNvSpPr>
          <p:nvPr/>
        </p:nvSpPr>
        <p:spPr>
          <a:xfrm>
            <a:off x="161767" y="940527"/>
            <a:ext cx="7101182" cy="40494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>
            <a:lvl1pPr marL="342891" indent="-342891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defTabSz="914377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457200" algn="just">
              <a:buNone/>
            </a:pP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Полное товарищество,</a:t>
            </a:r>
            <a:r>
              <a:rPr lang="ru-RU" sz="1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относящееся к персональным торговым товариществам, известно законодательству всех зарубежных государств. Несмотря на наличие различий в построении данной организационно-правовой формы предприятий, нельзя не отметить сходства основных признаков этого вида объединений лиц в праве зарубежных </a:t>
            </a:r>
            <a:r>
              <a:rPr lang="ru-RU" sz="16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государств.</a:t>
            </a:r>
          </a:p>
          <a:p>
            <a:pPr marL="0" indent="457200" algn="just">
              <a:buNone/>
            </a:pP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Полное </a:t>
            </a: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товарищество</a:t>
            </a:r>
            <a:r>
              <a:rPr lang="ru-RU" sz="1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– это такое объединение коммерсантов, которое основывается на их личном участии в делах товарищества. Для данного вида товарищества характерно то, что его </a:t>
            </a: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члены несут неограниченную ответственность по обязательствам товарищества. </a:t>
            </a:r>
            <a:r>
              <a:rPr lang="ru-RU" sz="1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В связи с этим можно сделать вывод: полное товарищество объединяет усилия коммерсантов и их капиталы, но не освобождает участников товарищества от риска, возникающего в ходе предпринимательской деятельности. С учетом изложенного такой характер полного товарищества предопределяет его небольшое распространение в современный период</a:t>
            </a:r>
            <a:r>
              <a:rPr lang="ru-RU" sz="16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.</a:t>
            </a:r>
            <a:endParaRPr lang="ru-RU" sz="16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61767" y="183050"/>
            <a:ext cx="76106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Segoe UI Black" pitchFamily="34" charset="0"/>
                <a:ea typeface="Segoe UI Black" pitchFamily="34" charset="0"/>
                <a:cs typeface="Segoe UI" pitchFamily="34" charset="0"/>
              </a:rPr>
              <a:t>ПОЛНЫЕ ТОВАРИЩЕСТВА</a:t>
            </a:r>
            <a:endParaRPr lang="ru-RU" sz="3200" dirty="0">
              <a:solidFill>
                <a:schemeClr val="accent2">
                  <a:lumMod val="75000"/>
                </a:schemeClr>
              </a:solidFill>
              <a:latin typeface="Segoe UI Black" pitchFamily="34" charset="0"/>
              <a:ea typeface="Segoe UI Black" pitchFamily="34" charset="0"/>
              <a:cs typeface="Segoe UI" pitchFamily="34" charset="0"/>
            </a:endParaRPr>
          </a:p>
        </p:txBody>
      </p:sp>
      <p:pic>
        <p:nvPicPr>
          <p:cNvPr id="5" name="Picture 2" descr="https://www.advokat-777.ru/images/articles/6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8303" y="0"/>
            <a:ext cx="1495696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285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3">
            <a:extLst>
              <a:ext uri="{FF2B5EF4-FFF2-40B4-BE49-F238E27FC236}">
                <a16:creationId xmlns="" xmlns:a16="http://schemas.microsoft.com/office/drawing/2014/main" id="{3DBD61D6-9238-449D-A46F-BA8E038C5E84}"/>
              </a:ext>
            </a:extLst>
          </p:cNvPr>
          <p:cNvSpPr txBox="1">
            <a:spLocks/>
          </p:cNvSpPr>
          <p:nvPr/>
        </p:nvSpPr>
        <p:spPr>
          <a:xfrm>
            <a:off x="1861457" y="777241"/>
            <a:ext cx="7022919" cy="41997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>
            <a:lvl1pPr marL="342891" indent="-342891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defTabSz="914377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457200" algn="just">
              <a:buNone/>
            </a:pPr>
            <a:r>
              <a:rPr lang="ru-RU" sz="1900" dirty="0">
                <a:latin typeface="Segoe UI Semibold" pitchFamily="34" charset="0"/>
                <a:cs typeface="Segoe UI Semibold" pitchFamily="34" charset="0"/>
              </a:rPr>
              <a:t>В основном эта форма товарищества применима для организаций, мелких и средних предприятий. </a:t>
            </a:r>
            <a:r>
              <a:rPr lang="ru-RU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  <a:cs typeface="Segoe UI Semibold" pitchFamily="34" charset="0"/>
              </a:rPr>
              <a:t>Имущество полного товарищества</a:t>
            </a:r>
            <a:r>
              <a:rPr lang="ru-RU" sz="1900" dirty="0">
                <a:latin typeface="Segoe UI Semibold" pitchFamily="34" charset="0"/>
                <a:cs typeface="Segoe UI Semibold" pitchFamily="34" charset="0"/>
              </a:rPr>
              <a:t> является совместной собственностью его членов. Материальная база деятельности товарищества создается из вкладов участников, причем вклады могут быть различными как по характеру, так и по размеру. </a:t>
            </a:r>
            <a:r>
              <a:rPr lang="ru-RU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  <a:cs typeface="Segoe UI Semibold" pitchFamily="34" charset="0"/>
              </a:rPr>
              <a:t>Размер вклада, устанавливаемый в договоре, </a:t>
            </a:r>
            <a:r>
              <a:rPr lang="ru-RU" sz="1900" dirty="0">
                <a:latin typeface="Segoe UI Semibold" pitchFamily="34" charset="0"/>
                <a:cs typeface="Segoe UI Semibold" pitchFamily="34" charset="0"/>
              </a:rPr>
              <a:t>определяет долю участия каждого члена товарищества. Денежное выражение вклада не является постоянным, оно может меняться в зависимости от результатов деятельности </a:t>
            </a:r>
            <a:r>
              <a:rPr lang="ru-RU" sz="1900" dirty="0" smtClean="0">
                <a:latin typeface="Segoe UI Semibold" pitchFamily="34" charset="0"/>
                <a:cs typeface="Segoe UI Semibold" pitchFamily="34" charset="0"/>
              </a:rPr>
              <a:t>товарищества.</a:t>
            </a:r>
            <a:endParaRPr lang="ru-RU" sz="2000" dirty="0" smtClean="0">
              <a:latin typeface="Segoe UI Semibold" panose="020B0702040204020203" pitchFamily="34" charset="0"/>
              <a:ea typeface="Segoe UI Emoji" panose="020B0502040204020203" pitchFamily="34" charset="0"/>
              <a:cs typeface="Segoe UI Semibold" panose="020B0702040204020203" pitchFamily="34" charset="0"/>
            </a:endParaRPr>
          </a:p>
          <a:p>
            <a:pPr marL="0" indent="457200" algn="just">
              <a:buNone/>
            </a:pPr>
            <a:r>
              <a:rPr lang="ru-RU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ea typeface="Segoe UI Emoji" panose="020B0502040204020203" pitchFamily="34" charset="0"/>
                <a:cs typeface="Segoe UI Semibold" panose="020B0702040204020203" pitchFamily="34" charset="0"/>
              </a:rPr>
              <a:t>С</a:t>
            </a:r>
            <a:r>
              <a:rPr lang="ru-RU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ea typeface="Segoe UI Emoji" panose="020B0502040204020203" pitchFamily="34" charset="0"/>
                <a:cs typeface="Segoe UI Semibold" panose="020B0702040204020203" pitchFamily="34" charset="0"/>
              </a:rPr>
              <a:t>ледует </a:t>
            </a:r>
            <a:r>
              <a:rPr lang="ru-RU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ea typeface="Segoe UI Emoji" panose="020B0502040204020203" pitchFamily="34" charset="0"/>
                <a:cs typeface="Segoe UI Semibold" panose="020B0702040204020203" pitchFamily="34" charset="0"/>
              </a:rPr>
              <a:t>обратить внимание на то, что не во всех правовых системах полное товарищество признается юридическим лицом.</a:t>
            </a:r>
            <a:r>
              <a:rPr lang="ru-RU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  <a:cs typeface="Segoe UI Semibold" pitchFamily="34" charset="0"/>
              </a:rPr>
              <a:t> </a:t>
            </a:r>
            <a:endParaRPr lang="ru-RU" sz="1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bold" pitchFamily="34" charset="0"/>
              <a:cs typeface="Segoe UI Semibold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861457" y="182880"/>
            <a:ext cx="71339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Segoe UI Black" pitchFamily="34" charset="0"/>
                <a:ea typeface="Segoe UI Black" pitchFamily="34" charset="0"/>
                <a:cs typeface="Segoe UI" pitchFamily="34" charset="0"/>
              </a:rPr>
              <a:t>ПОЛНЫЕ ТОВАРИЩЕСТВА</a:t>
            </a:r>
            <a:endParaRPr lang="ru-RU" sz="2800" dirty="0">
              <a:solidFill>
                <a:schemeClr val="accent2">
                  <a:lumMod val="75000"/>
                </a:schemeClr>
              </a:solidFill>
              <a:latin typeface="Segoe UI Black" pitchFamily="34" charset="0"/>
              <a:ea typeface="Segoe UI Black" pitchFamily="34" charset="0"/>
              <a:cs typeface="Segoe UI" pitchFamily="34" charset="0"/>
            </a:endParaRPr>
          </a:p>
        </p:txBody>
      </p:sp>
      <p:pic>
        <p:nvPicPr>
          <p:cNvPr id="5" name="Picture 2" descr="https://www.advokat-777.ru/images/articles/6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5448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758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3">
            <a:extLst>
              <a:ext uri="{FF2B5EF4-FFF2-40B4-BE49-F238E27FC236}">
                <a16:creationId xmlns="" xmlns:a16="http://schemas.microsoft.com/office/drawing/2014/main" id="{3DBD61D6-9238-449D-A46F-BA8E038C5E84}"/>
              </a:ext>
            </a:extLst>
          </p:cNvPr>
          <p:cNvSpPr txBox="1">
            <a:spLocks/>
          </p:cNvSpPr>
          <p:nvPr/>
        </p:nvSpPr>
        <p:spPr>
          <a:xfrm>
            <a:off x="600890" y="257395"/>
            <a:ext cx="6701246" cy="48718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342891" indent="-342891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defTabSz="914377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457200" algn="ctr">
              <a:buNone/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Semibold" pitchFamily="34" charset="0"/>
              </a:rPr>
              <a:t>ПОЛНЫЕ ТОВАРИЩЕСТВА</a:t>
            </a:r>
            <a:endParaRPr lang="ru-RU" sz="2400" dirty="0">
              <a:solidFill>
                <a:schemeClr val="accent2">
                  <a:lumMod val="75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 Semibold" pitchFamily="34" charset="0"/>
            </a:endParaRPr>
          </a:p>
        </p:txBody>
      </p:sp>
      <p:pic>
        <p:nvPicPr>
          <p:cNvPr id="5" name="Picture 2" descr="https://www.advokat-777.ru/images/articles/6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3434" y="0"/>
            <a:ext cx="1260566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87382" y="914400"/>
            <a:ext cx="7328263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sz="1700" dirty="0" smtClean="0">
                <a:latin typeface="Segoe UI Semibold" panose="020B0702040204020203" pitchFamily="34" charset="0"/>
                <a:ea typeface="Segoe UI Emoji" panose="020B0502040204020203" pitchFamily="34" charset="0"/>
                <a:cs typeface="Segoe UI Semibold" panose="020B0702040204020203" pitchFamily="34" charset="0"/>
              </a:rPr>
              <a:t>Но</a:t>
            </a:r>
            <a:r>
              <a:rPr lang="ru-RU" sz="1700" dirty="0">
                <a:latin typeface="Segoe UI Semibold" panose="020B0702040204020203" pitchFamily="34" charset="0"/>
                <a:ea typeface="Segoe UI Emoji" panose="020B0502040204020203" pitchFamily="34" charset="0"/>
                <a:cs typeface="Segoe UI Semibold" panose="020B0702040204020203" pitchFamily="34" charset="0"/>
              </a:rPr>
              <a:t>, несмотря на это, </a:t>
            </a:r>
            <a:r>
              <a:rPr lang="ru-RU" sz="1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ea typeface="Segoe UI Emoji" panose="020B0502040204020203" pitchFamily="34" charset="0"/>
                <a:cs typeface="Segoe UI Semibold" panose="020B0702040204020203" pitchFamily="34" charset="0"/>
              </a:rPr>
              <a:t>полное товарищество</a:t>
            </a:r>
            <a:r>
              <a:rPr lang="ru-RU" sz="1700" dirty="0">
                <a:latin typeface="Segoe UI Semibold" panose="020B0702040204020203" pitchFamily="34" charset="0"/>
                <a:ea typeface="Segoe UI Emoji" panose="020B0502040204020203" pitchFamily="34" charset="0"/>
                <a:cs typeface="Segoe UI Semibold" panose="020B0702040204020203" pitchFamily="34" charset="0"/>
              </a:rPr>
              <a:t>, выступая под своим собственным наименованием (фирмой), в торговом обороте всегда по существу обладает имущественной </a:t>
            </a:r>
            <a:r>
              <a:rPr lang="ru-RU" sz="1700" dirty="0" err="1">
                <a:latin typeface="Segoe UI Semibold" panose="020B0702040204020203" pitchFamily="34" charset="0"/>
                <a:ea typeface="Segoe UI Emoji" panose="020B0502040204020203" pitchFamily="34" charset="0"/>
                <a:cs typeface="Segoe UI Semibold" panose="020B0702040204020203" pitchFamily="34" charset="0"/>
              </a:rPr>
              <a:t>правосубъектностью</a:t>
            </a:r>
            <a:r>
              <a:rPr lang="ru-RU" sz="1700" dirty="0">
                <a:latin typeface="Segoe UI Semibold" panose="020B0702040204020203" pitchFamily="34" charset="0"/>
                <a:ea typeface="Segoe UI Emoji" panose="020B0502040204020203" pitchFamily="34" charset="0"/>
                <a:cs typeface="Segoe UI Semibold" panose="020B0702040204020203" pitchFamily="34" charset="0"/>
              </a:rPr>
              <a:t>. Что касается внутренней организации полного товарищества, то его дела ведут все его члены. Хотя возможна ситуация, когда товарищеским договором предусматривается, </a:t>
            </a:r>
            <a:r>
              <a:rPr lang="ru-RU" sz="1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ea typeface="Segoe UI Emoji" panose="020B0502040204020203" pitchFamily="34" charset="0"/>
                <a:cs typeface="Segoe UI Semibold" panose="020B0702040204020203" pitchFamily="34" charset="0"/>
              </a:rPr>
              <a:t>что ведение дел возлагается на одного или нескольких членов товарищества. </a:t>
            </a:r>
            <a:endParaRPr lang="ru-RU" sz="1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bold" panose="020B0702040204020203" pitchFamily="34" charset="0"/>
              <a:ea typeface="Segoe UI Emoji" panose="020B0502040204020203" pitchFamily="34" charset="0"/>
              <a:cs typeface="Segoe UI Semibold" panose="020B0702040204020203" pitchFamily="34" charset="0"/>
            </a:endParaRPr>
          </a:p>
          <a:p>
            <a:pPr indent="457200" algn="just"/>
            <a:r>
              <a:rPr lang="ru-RU" sz="1700" dirty="0" smtClean="0">
                <a:latin typeface="Segoe UI Semibold" panose="020B0702040204020203" pitchFamily="34" charset="0"/>
                <a:ea typeface="Segoe UI Emoji" panose="020B0502040204020203" pitchFamily="34" charset="0"/>
                <a:cs typeface="Segoe UI Semibold" panose="020B0702040204020203" pitchFamily="34" charset="0"/>
              </a:rPr>
              <a:t>Во </a:t>
            </a:r>
            <a:r>
              <a:rPr lang="ru-RU" sz="1700" dirty="0">
                <a:latin typeface="Segoe UI Semibold" panose="020B0702040204020203" pitchFamily="34" charset="0"/>
                <a:ea typeface="Segoe UI Emoji" panose="020B0502040204020203" pitchFamily="34" charset="0"/>
                <a:cs typeface="Segoe UI Semibold" panose="020B0702040204020203" pitchFamily="34" charset="0"/>
              </a:rPr>
              <a:t>Франции полное товарищество признается юридическим лицом, под которым понимается </a:t>
            </a:r>
            <a:r>
              <a:rPr lang="ru-RU" sz="1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ea typeface="Segoe UI Emoji" panose="020B0502040204020203" pitchFamily="34" charset="0"/>
                <a:cs typeface="Segoe UI Semibold" panose="020B0702040204020203" pitchFamily="34" charset="0"/>
              </a:rPr>
              <a:t>объединение двух или более лиц, имеющее целью осуществление торговой деятельности под общей фирмой. </a:t>
            </a:r>
            <a:r>
              <a:rPr lang="ru-RU" sz="1700" dirty="0">
                <a:latin typeface="Segoe UI Semibold" panose="020B0702040204020203" pitchFamily="34" charset="0"/>
                <a:ea typeface="Segoe UI Emoji" panose="020B0502040204020203" pitchFamily="34" charset="0"/>
                <a:cs typeface="Segoe UI Semibold" panose="020B0702040204020203" pitchFamily="34" charset="0"/>
              </a:rPr>
              <a:t>Обязательства от имени товарищества могут приниматься любым из его членов. Прибыли и убытки распределяются между членами товарищества пропорционально их доле в имуществе товарищества. </a:t>
            </a:r>
            <a:r>
              <a:rPr lang="ru-RU" sz="1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ea typeface="Segoe UI Emoji" panose="020B0502040204020203" pitchFamily="34" charset="0"/>
                <a:cs typeface="Segoe UI Semibold" panose="020B0702040204020203" pitchFamily="34" charset="0"/>
              </a:rPr>
              <a:t>Участники товарищества солидарно отвечают по его обязательствам</a:t>
            </a:r>
            <a:r>
              <a:rPr lang="ru-RU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ea typeface="Segoe UI Emoji" panose="020B0502040204020203" pitchFamily="34" charset="0"/>
                <a:cs typeface="Segoe UI Semibold" panose="020B0702040204020203" pitchFamily="34" charset="0"/>
              </a:rPr>
              <a:t>.</a:t>
            </a:r>
            <a:endParaRPr lang="ru-RU" sz="1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bold" panose="020B0702040204020203" pitchFamily="34" charset="0"/>
              <a:ea typeface="Segoe UI Emoji" panose="020B0502040204020203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4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3DBD61D6-9238-449D-A46F-BA8E038C5E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97281" y="757646"/>
            <a:ext cx="7941166" cy="424951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marL="108000" indent="457200" algn="just">
              <a:spcBef>
                <a:spcPts val="0"/>
              </a:spcBef>
            </a:pPr>
            <a:r>
              <a:rPr lang="ru-RU" sz="1900" dirty="0">
                <a:solidFill>
                  <a:prstClr val="black"/>
                </a:solidFill>
                <a:latin typeface="Segoe UI Semibold" pitchFamily="34" charset="0"/>
                <a:cs typeface="Segoe UI Semibold" pitchFamily="34" charset="0"/>
              </a:rPr>
              <a:t>Однако следует иметь в виду, что </a:t>
            </a:r>
            <a:r>
              <a:rPr lang="ru-RU" sz="19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  <a:cs typeface="Segoe UI Semibold" pitchFamily="34" charset="0"/>
              </a:rPr>
              <a:t>иск по обязательству товарищества сначала должен быть предъявлен к товариществу как таковому, а затем иск может быть предъявлен и к отдельным участникам товарищества</a:t>
            </a:r>
            <a:r>
              <a:rPr lang="ru-RU" sz="1900" dirty="0">
                <a:solidFill>
                  <a:prstClr val="black"/>
                </a:solidFill>
                <a:latin typeface="Segoe UI Semibold" pitchFamily="34" charset="0"/>
                <a:cs typeface="Segoe UI Semibold" pitchFamily="34" charset="0"/>
              </a:rPr>
              <a:t>. В случае ликвидации полного товарищества его члены несут ответственность по обязательствам товарищества в течение пяти лет после ликвидации. В ФРГ полное товарищество </a:t>
            </a:r>
            <a:r>
              <a:rPr lang="ru-RU" sz="19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  <a:cs typeface="Segoe UI Semibold" pitchFamily="34" charset="0"/>
              </a:rPr>
              <a:t>не считается юридическим лицом</a:t>
            </a:r>
            <a:r>
              <a:rPr lang="ru-RU" sz="1900" dirty="0">
                <a:solidFill>
                  <a:prstClr val="black"/>
                </a:solidFill>
                <a:latin typeface="Segoe UI Semibold" pitchFamily="34" charset="0"/>
                <a:cs typeface="Segoe UI Semibold" pitchFamily="34" charset="0"/>
              </a:rPr>
              <a:t>, однако правовая доктрина и судебная практика иногда признают </a:t>
            </a:r>
            <a:r>
              <a:rPr lang="ru-RU" sz="19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  <a:cs typeface="Segoe UI Semibold" pitchFamily="34" charset="0"/>
              </a:rPr>
              <a:t>полные товарищества относительными юридическими лицами. </a:t>
            </a:r>
            <a:r>
              <a:rPr lang="ru-RU" sz="1900" dirty="0">
                <a:solidFill>
                  <a:prstClr val="black"/>
                </a:solidFill>
                <a:latin typeface="Segoe UI Semibold" pitchFamily="34" charset="0"/>
                <a:cs typeface="Segoe UI Semibold" pitchFamily="34" charset="0"/>
              </a:rPr>
              <a:t>Независимо от признания за товариществом свойства юридического лица товарищество должно действовать под единым наименованием (фирмой). </a:t>
            </a:r>
            <a:r>
              <a:rPr lang="ru-RU" sz="19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  <a:cs typeface="Segoe UI Semibold" pitchFamily="34" charset="0"/>
              </a:rPr>
              <a:t>Фирма товарищества должна включать в себя имена всех товарищей, или одного, или нескольких с указанием на наличие товарищества</a:t>
            </a:r>
            <a:r>
              <a:rPr lang="ru-RU" sz="1900" dirty="0" smtClean="0">
                <a:solidFill>
                  <a:prstClr val="black"/>
                </a:solidFill>
                <a:latin typeface="Segoe UI Semibold" pitchFamily="34" charset="0"/>
                <a:cs typeface="Segoe UI Semibold" pitchFamily="34" charset="0"/>
              </a:rPr>
              <a:t>.</a:t>
            </a:r>
            <a:endParaRPr lang="ru-RU" sz="1900" dirty="0">
              <a:solidFill>
                <a:prstClr val="black"/>
              </a:solidFill>
              <a:latin typeface="Segoe UI Semibold" pitchFamily="34" charset="0"/>
              <a:cs typeface="Segoe UI Semibold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52598" y="117566"/>
            <a:ext cx="72858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ПОЛНЫЕ ТОВАРИЩЕСТВА</a:t>
            </a:r>
            <a:endParaRPr lang="ru-RU" sz="3200" dirty="0">
              <a:solidFill>
                <a:schemeClr val="accent2">
                  <a:lumMod val="75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pic>
        <p:nvPicPr>
          <p:cNvPr id="5" name="Picture 2" descr="https://www.advokat-777.ru/images/articles/6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86246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285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3DBD61D6-9238-449D-A46F-BA8E038C5E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41664" y="189411"/>
            <a:ext cx="8508692" cy="395151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indent="457200" algn="just">
              <a:spcBef>
                <a:spcPts val="0"/>
              </a:spcBef>
            </a:pPr>
            <a:r>
              <a:rPr lang="ru-RU" sz="1700" dirty="0">
                <a:latin typeface="Segoe UI Semibold" pitchFamily="34" charset="0"/>
                <a:cs typeface="Segoe UI Semibold" pitchFamily="34" charset="0"/>
              </a:rPr>
              <a:t>Полное товарищество во взаимоотношениях между его участниками возникает </a:t>
            </a:r>
            <a:r>
              <a:rPr lang="ru-RU" sz="1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  <a:cs typeface="Segoe UI Semibold" pitchFamily="34" charset="0"/>
              </a:rPr>
              <a:t>с момента заключения договора товарищества, в отношении третьих лиц необходимо не только заключить договор, но и фактически осуществлять торговую деятельность</a:t>
            </a:r>
            <a:r>
              <a:rPr lang="ru-RU" sz="1700" dirty="0">
                <a:latin typeface="Segoe UI Semibold" pitchFamily="34" charset="0"/>
                <a:cs typeface="Segoe UI Semibold" pitchFamily="34" charset="0"/>
              </a:rPr>
              <a:t>. Если товарищество занимается неосновными торговыми промыслами (см. п. 2.2.), то в отношении третьих лиц товарищество возникает только с момента регистрации в торговом реестре. В качестве участников полного товарищества в соответствии с немецким торговым законодательством могут выступать как физические, так и юридические лица. </a:t>
            </a:r>
            <a:r>
              <a:rPr lang="ru-RU" sz="1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  <a:cs typeface="Segoe UI Semibold" pitchFamily="34" charset="0"/>
              </a:rPr>
              <a:t>Взаимоотношения между участниками полного товарищества определяются договором</a:t>
            </a:r>
            <a:r>
              <a:rPr lang="ru-RU" sz="1700" dirty="0">
                <a:latin typeface="Segoe UI Semibold" pitchFamily="34" charset="0"/>
                <a:cs typeface="Segoe UI Semibold" pitchFamily="34" charset="0"/>
              </a:rPr>
              <a:t>. Члены товарищества ведут его дела, при этом они не вправе участвовать в аналогичных или родственных предприятиях, так как это рассматривается как недобросовестная конкуренция. От имени товарищества в торговом обороте могут выступать все участники, если только такими полномочиями не наделен один или несколько членов. </a:t>
            </a:r>
            <a:endParaRPr lang="ru-RU" sz="1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bold" pitchFamily="34" charset="0"/>
              <a:cs typeface="Segoe UI Semibold" pitchFamily="34" charset="0"/>
            </a:endParaRPr>
          </a:p>
        </p:txBody>
      </p:sp>
      <p:pic>
        <p:nvPicPr>
          <p:cNvPr id="5" name="Picture 2" descr="https://www.advokat-777.ru/images/articles/6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56463"/>
            <a:ext cx="9144000" cy="787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067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3DBD61D6-9238-449D-A46F-BA8E038C5E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887584" y="751114"/>
            <a:ext cx="6983184" cy="423563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indent="457200" algn="just">
              <a:spcBef>
                <a:spcPts val="0"/>
              </a:spcBef>
            </a:pP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  <a:cs typeface="Segoe UI Semibold" pitchFamily="34" charset="0"/>
              </a:rPr>
              <a:t>Полномочия по ведению дел товарищества ограничиваются совершением операций, обычно связанных с деятельностью предприятий.</a:t>
            </a:r>
          </a:p>
          <a:p>
            <a:pPr indent="457200" algn="just">
              <a:spcBef>
                <a:spcPts val="0"/>
              </a:spcBef>
            </a:pPr>
            <a:r>
              <a:rPr lang="ru-RU" sz="1800" dirty="0" smtClean="0">
                <a:latin typeface="Segoe UI Semibold" panose="020B0702040204020203" pitchFamily="34" charset="0"/>
                <a:ea typeface="Segoe UI Emoji" panose="020B0502040204020203" pitchFamily="34" charset="0"/>
                <a:cs typeface="Segoe UI Semibold" panose="020B0702040204020203" pitchFamily="34" charset="0"/>
              </a:rPr>
              <a:t>Для </a:t>
            </a:r>
            <a:r>
              <a:rPr lang="ru-RU" sz="1800" dirty="0">
                <a:latin typeface="Segoe UI Semibold" panose="020B0702040204020203" pitchFamily="34" charset="0"/>
                <a:ea typeface="Segoe UI Emoji" panose="020B0502040204020203" pitchFamily="34" charset="0"/>
                <a:cs typeface="Segoe UI Semibold" panose="020B0702040204020203" pitchFamily="34" charset="0"/>
              </a:rPr>
              <a:t>торгового права США характерно наличие товариществ особого вида, так называемых </a:t>
            </a:r>
            <a:r>
              <a:rPr lang="ru-RU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ea typeface="Segoe UI Emoji" panose="020B0502040204020203" pitchFamily="34" charset="0"/>
                <a:cs typeface="Segoe UI Semibold" panose="020B0702040204020203" pitchFamily="34" charset="0"/>
              </a:rPr>
              <a:t>партнершип</a:t>
            </a: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ea typeface="Segoe UI Emoji" panose="020B0502040204020203" pitchFamily="34" charset="0"/>
                <a:cs typeface="Segoe UI Semibold" panose="020B0702040204020203" pitchFamily="34" charset="0"/>
              </a:rPr>
              <a:t> </a:t>
            </a:r>
            <a:r>
              <a:rPr lang="ru-RU" sz="1800" dirty="0">
                <a:latin typeface="Segoe UI Semibold" panose="020B0702040204020203" pitchFamily="34" charset="0"/>
                <a:ea typeface="Segoe UI Emoji" panose="020B0502040204020203" pitchFamily="34" charset="0"/>
                <a:cs typeface="Segoe UI Semibold" panose="020B0702040204020203" pitchFamily="34" charset="0"/>
              </a:rPr>
              <a:t>(</a:t>
            </a:r>
            <a:r>
              <a:rPr lang="ru-RU" sz="1800" dirty="0" err="1">
                <a:latin typeface="Segoe UI Semibold" panose="020B0702040204020203" pitchFamily="34" charset="0"/>
                <a:ea typeface="Segoe UI Emoji" panose="020B0502040204020203" pitchFamily="34" charset="0"/>
                <a:cs typeface="Segoe UI Semibold" panose="020B0702040204020203" pitchFamily="34" charset="0"/>
              </a:rPr>
              <a:t>partnership</a:t>
            </a:r>
            <a:r>
              <a:rPr lang="ru-RU" sz="1800" dirty="0">
                <a:latin typeface="Segoe UI Semibold" panose="020B0702040204020203" pitchFamily="34" charset="0"/>
                <a:ea typeface="Segoe UI Emoji" panose="020B0502040204020203" pitchFamily="34" charset="0"/>
                <a:cs typeface="Segoe UI Semibold" panose="020B0702040204020203" pitchFamily="34" charset="0"/>
              </a:rPr>
              <a:t>), регулируемых специальными нормативными актами. </a:t>
            </a: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ea typeface="Segoe UI Emoji" panose="020B0502040204020203" pitchFamily="34" charset="0"/>
                <a:cs typeface="Segoe UI Semibold" panose="020B0702040204020203" pitchFamily="34" charset="0"/>
              </a:rPr>
              <a:t>В США правовое положение торговых товариществ регулируется единообразным законом о товариществах, который действует в большинстве штатов</a:t>
            </a:r>
            <a:r>
              <a:rPr lang="ru-RU" sz="1800" dirty="0">
                <a:latin typeface="Segoe UI Semibold" panose="020B0702040204020203" pitchFamily="34" charset="0"/>
                <a:ea typeface="Segoe UI Emoji" panose="020B0502040204020203" pitchFamily="34" charset="0"/>
                <a:cs typeface="Segoe UI Semibold" panose="020B0702040204020203" pitchFamily="34" charset="0"/>
              </a:rPr>
              <a:t>. Согласно единообразному закону о товариществах под товариществом понимается объединение двух или более лиц для ведения дел с целью извлечения прибыли. </a:t>
            </a:r>
            <a:endParaRPr lang="ru-RU" sz="1800" dirty="0" smtClean="0">
              <a:latin typeface="Segoe UI Semibold" panose="020B0702040204020203" pitchFamily="34" charset="0"/>
              <a:ea typeface="Segoe UI Emoji" panose="020B0502040204020203" pitchFamily="34" charset="0"/>
              <a:cs typeface="Segoe UI Semibold" panose="020B0702040204020203" pitchFamily="34" charset="0"/>
            </a:endParaRPr>
          </a:p>
          <a:p>
            <a:pPr indent="457200" algn="just">
              <a:spcBef>
                <a:spcPts val="0"/>
              </a:spcBef>
            </a:pPr>
            <a:r>
              <a:rPr lang="ru-RU" sz="1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ea typeface="Segoe UI Emoji" panose="020B0502040204020203" pitchFamily="34" charset="0"/>
                <a:cs typeface="Segoe UI Semibold" panose="020B0702040204020203" pitchFamily="34" charset="0"/>
              </a:rPr>
              <a:t>Хотя в американском торговом праве товарищество и не признается юридическим лицом, но оно обладает определенными свойствами </a:t>
            </a:r>
            <a:r>
              <a:rPr lang="ru-RU" sz="1800" b="1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ea typeface="Segoe UI Emoji" panose="020B0502040204020203" pitchFamily="34" charset="0"/>
                <a:cs typeface="Segoe UI Semibold" panose="020B0702040204020203" pitchFamily="34" charset="0"/>
              </a:rPr>
              <a:t>правосубъектности</a:t>
            </a:r>
            <a:r>
              <a:rPr lang="ru-RU" sz="2000" dirty="0">
                <a:solidFill>
                  <a:prstClr val="black"/>
                </a:solidFill>
                <a:latin typeface="Segoe UI Semibold" panose="020B0702040204020203" pitchFamily="34" charset="0"/>
                <a:ea typeface="Segoe UI Emoji" panose="020B0502040204020203" pitchFamily="34" charset="0"/>
                <a:cs typeface="Segoe UI Semibold" panose="020B0702040204020203" pitchFamily="34" charset="0"/>
              </a:rPr>
              <a:t>.</a:t>
            </a:r>
            <a:endParaRPr lang="ru-RU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bold" panose="020B0702040204020203" pitchFamily="34" charset="0"/>
              <a:ea typeface="Segoe UI Emoji" panose="020B05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6" name="Picture 2" descr="https://www.advokat-777.ru/images/articles/6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89166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87584" y="150222"/>
            <a:ext cx="698318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ctr"/>
            <a:r>
              <a:rPr lang="ru-RU" sz="2600" b="1" spc="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  <a:cs typeface="Segoe UI Semibold" pitchFamily="34" charset="0"/>
              </a:rPr>
              <a:t>ПОЛНОЕ ТОВАРИЩЕСТВО</a:t>
            </a:r>
            <a:endParaRPr lang="ru-RU" sz="2600" b="1" spc="6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Black" panose="020B0A02040204020203" pitchFamily="34" charset="0"/>
              <a:ea typeface="Segoe UI Black" panose="020B0A02040204020203" pitchFamily="34" charset="0"/>
              <a:cs typeface="Segoe UI Semi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267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5032</TotalTime>
  <Words>1348</Words>
  <Application>Microsoft Office PowerPoint</Application>
  <PresentationFormat>Экран (16:9)</PresentationFormat>
  <Paragraphs>53</Paragraphs>
  <Slides>13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2" baseType="lpstr">
      <vt:lpstr>Arial</vt:lpstr>
      <vt:lpstr>Arial Black</vt:lpstr>
      <vt:lpstr>Calibri</vt:lpstr>
      <vt:lpstr>Segoe UI</vt:lpstr>
      <vt:lpstr>Segoe UI Black</vt:lpstr>
      <vt:lpstr>Segoe UI Emoji</vt:lpstr>
      <vt:lpstr>Segoe UI Semibold</vt:lpstr>
      <vt:lpstr>Wingdings</vt:lpstr>
      <vt:lpstr>1_Тема Office</vt:lpstr>
      <vt:lpstr>«ПОЛНОЕ ТОВАРИЩЕСТВО»</vt:lpstr>
      <vt:lpstr>ВВЕДЕНИЕ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ПОТРЕБИТЕЛЬСКИЙ КООПЕРАТИВ</dc:title>
  <dc:creator>ЭЛЬЗА</dc:creator>
  <cp:lastModifiedBy>ЭЛЬЗА</cp:lastModifiedBy>
  <cp:revision>137</cp:revision>
  <dcterms:created xsi:type="dcterms:W3CDTF">2020-10-17T20:34:07Z</dcterms:created>
  <dcterms:modified xsi:type="dcterms:W3CDTF">2022-03-30T03:57:30Z</dcterms:modified>
</cp:coreProperties>
</file>