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78" r:id="rId3"/>
    <p:sldId id="258" r:id="rId4"/>
    <p:sldId id="301" r:id="rId5"/>
    <p:sldId id="315" r:id="rId6"/>
    <p:sldId id="314" r:id="rId7"/>
    <p:sldId id="292" r:id="rId8"/>
    <p:sldId id="317" r:id="rId9"/>
    <p:sldId id="320" r:id="rId10"/>
    <p:sldId id="323" r:id="rId11"/>
    <p:sldId id="304" r:id="rId12"/>
    <p:sldId id="322" r:id="rId13"/>
    <p:sldId id="324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CCFF"/>
    <a:srgbClr val="8944FF"/>
    <a:srgbClr val="C127FF"/>
    <a:srgbClr val="6600FF"/>
    <a:srgbClr val="6699FF"/>
    <a:srgbClr val="C373FF"/>
    <a:srgbClr val="3D1670"/>
    <a:srgbClr val="FF99FF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67" y="91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6A815-71DE-4E35-BF29-7DA8FBFF386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CBC55-8D42-4689-8B45-C4850319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70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894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3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336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969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55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635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92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30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17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38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31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24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BC55-8D42-4689-8B45-C485031904F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1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0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22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1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24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5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8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7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1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F6DE-117D-41F9-B373-2B4EAA37BF5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FC2FA-1203-4562-A841-F35EA25D3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2851" y="3312574"/>
            <a:ext cx="4291148" cy="1463626"/>
          </a:xfrm>
        </p:spPr>
        <p:txBody>
          <a:bodyPr anchor="ctr">
            <a:no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</a:rPr>
              <a:t>ПРЕЗЕНТА</a:t>
            </a:r>
            <a:r>
              <a:rPr lang="ru-RU" sz="1600" dirty="0" smtClean="0">
                <a:solidFill>
                  <a:schemeClr val="tx1"/>
                </a:solidFill>
                <a:latin typeface="Segoe UI Black" pitchFamily="34" charset="0"/>
                <a:ea typeface="Segoe UI Black" pitchFamily="34" charset="0"/>
              </a:rPr>
              <a:t>ПОДГОТОВИЛ: СТУДЕНТ </a:t>
            </a:r>
            <a:r>
              <a:rPr lang="ru-RU" sz="1600" dirty="0" smtClean="0">
                <a:solidFill>
                  <a:schemeClr val="tx1"/>
                </a:solidFill>
                <a:latin typeface="Segoe UI Black" pitchFamily="34" charset="0"/>
                <a:ea typeface="Segoe UI Black" pitchFamily="34" charset="0"/>
              </a:rPr>
              <a:t>ГРУППЫ ЮЮГ-311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Segoe UI Black" pitchFamily="34" charset="0"/>
                <a:ea typeface="Segoe UI Black" pitchFamily="34" charset="0"/>
              </a:rPr>
              <a:t>ДАВЛЕТШИНА </a:t>
            </a:r>
            <a:r>
              <a:rPr lang="ru-RU" sz="1600" dirty="0" smtClean="0">
                <a:solidFill>
                  <a:schemeClr val="tx1"/>
                </a:solidFill>
                <a:latin typeface="Segoe UI Black" pitchFamily="34" charset="0"/>
                <a:ea typeface="Segoe UI Black" pitchFamily="34" charset="0"/>
              </a:rPr>
              <a:t>ЭЛЬЗА</a:t>
            </a:r>
            <a:endParaRPr lang="ru-RU" sz="1600" dirty="0" smtClean="0">
              <a:solidFill>
                <a:schemeClr val="tx1"/>
              </a:solidFill>
              <a:latin typeface="Segoe UI Black" pitchFamily="34" charset="0"/>
              <a:ea typeface="Segoe UI Black" pitchFamily="34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Segoe UI Black" pitchFamily="34" charset="0"/>
                <a:ea typeface="Segoe UI Black" pitchFamily="34" charset="0"/>
              </a:rPr>
              <a:t>ПРЕПОДАВАТЕЛЬ</a:t>
            </a:r>
            <a:r>
              <a:rPr lang="ru-RU" sz="1600" dirty="0" smtClean="0">
                <a:solidFill>
                  <a:schemeClr val="tx1"/>
                </a:solidFill>
                <a:latin typeface="Segoe UI Black" pitchFamily="34" charset="0"/>
                <a:ea typeface="Segoe UI Black" pitchFamily="34" charset="0"/>
              </a:rPr>
              <a:t>: ТАРАСЕНКО Ю.А</a:t>
            </a:r>
            <a:r>
              <a:rPr lang="ru-RU" sz="1600" dirty="0" smtClean="0">
                <a:solidFill>
                  <a:schemeClr val="tx1"/>
                </a:solidFill>
                <a:latin typeface="Segoe UI Black" pitchFamily="34" charset="0"/>
                <a:ea typeface="Segoe UI Black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Segoe UI Black" pitchFamily="34" charset="0"/>
              <a:ea typeface="Segoe UI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3903" y="4497713"/>
            <a:ext cx="8210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b="1" dirty="0">
                <a:solidFill>
                  <a:prstClr val="white"/>
                </a:solidFill>
                <a:latin typeface="Segoe UI Black" pitchFamily="34" charset="0"/>
                <a:ea typeface="Segoe UI Black" pitchFamily="34" charset="0"/>
              </a:rPr>
              <a:t>МОСКВА</a:t>
            </a:r>
          </a:p>
          <a:p>
            <a:pPr algn="r"/>
            <a:r>
              <a:rPr lang="ru-RU" sz="1100" b="1" dirty="0" smtClean="0">
                <a:solidFill>
                  <a:prstClr val="white"/>
                </a:solidFill>
                <a:latin typeface="Segoe UI Black" pitchFamily="34" charset="0"/>
                <a:ea typeface="Segoe UI Black" pitchFamily="34" charset="0"/>
              </a:rPr>
              <a:t>2022</a:t>
            </a:r>
            <a:endParaRPr lang="ru-RU" sz="1100" b="1" dirty="0">
              <a:solidFill>
                <a:prstClr val="white"/>
              </a:solidFill>
              <a:latin typeface="Segoe UI Black" pitchFamily="34" charset="0"/>
              <a:ea typeface="Segoe UI Black" pitchFamily="34" charset="0"/>
            </a:endParaRPr>
          </a:p>
        </p:txBody>
      </p:sp>
      <p:pic>
        <p:nvPicPr>
          <p:cNvPr id="1026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5850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93729" y="1058090"/>
            <a:ext cx="6581232" cy="1673573"/>
          </a:xfrm>
        </p:spPr>
        <p:txBody>
          <a:bodyPr>
            <a:normAutofit/>
          </a:bodyPr>
          <a:lstStyle/>
          <a:p>
            <a:r>
              <a:rPr lang="ru-RU" sz="3600" spc="600" dirty="0" smtClean="0">
                <a:latin typeface="Arial Black" panose="020B0A04020102020204" pitchFamily="34" charset="0"/>
              </a:rPr>
              <a:t>«ПОЛНОЕ ТОВАРИЩЕСТВО»</a:t>
            </a:r>
            <a:endParaRPr lang="ru-RU" sz="3600" spc="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17170"/>
            <a:ext cx="8014063" cy="47091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108000" indent="457200" algn="just">
              <a:spcBef>
                <a:spcPts val="0"/>
              </a:spcBef>
            </a:pP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Основанием </a:t>
            </a: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возникновения товарищества является договор без соблюдения каких-либо формальностей.</a:t>
            </a:r>
            <a:r>
              <a:rPr lang="ru-RU" sz="19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 Право собственности на имущество принадлежит самому товариществу, а не его членам. </a:t>
            </a: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Следует отметить, что в ряде штатов, не воспринявших единообразный закон о товариществах, вопрос о праве собственности на имущество решается по-иному.</a:t>
            </a:r>
          </a:p>
          <a:p>
            <a:pPr marL="108000" indent="457200" algn="just">
              <a:spcBef>
                <a:spcPts val="0"/>
              </a:spcBef>
            </a:pPr>
            <a:r>
              <a:rPr lang="ru-RU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По </a:t>
            </a:r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общему правилу, прибыли и убытки между членами товарищества распределяются поровну, 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если иное не предусмотрено договором, причем договор здесь играет приоритетную роль. Что касается представительства товарищества в отношениях с третьими лицами, то при отсутствии соглашения между членами товарищества </a:t>
            </a:r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каждый из них может выступать от имени товарищества в торговом обороте в качестве агента, а при наличии договора на участие в торговом обороте от имени товарищества могут быть уполномочены один или несколько членов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. </a:t>
            </a:r>
            <a:endParaRPr lang="ru-RU" sz="19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070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8AD98320-D0A5-40A2-8403-9CB663268E64}"/>
              </a:ext>
            </a:extLst>
          </p:cNvPr>
          <p:cNvSpPr txBox="1">
            <a:spLocks/>
          </p:cNvSpPr>
          <p:nvPr/>
        </p:nvSpPr>
        <p:spPr>
          <a:xfrm>
            <a:off x="444136" y="579664"/>
            <a:ext cx="6609807" cy="39841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457200" algn="just">
              <a:spcBef>
                <a:spcPts val="0"/>
              </a:spcBef>
              <a:buNone/>
            </a:pP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Участники товарищества отвечают по обязательствам всем своим имуществом. В различных штатах действуют разные правила относительно порядка осуществления ответственности, однако во всех штатах </a:t>
            </a:r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признается принцип солидарной ответственности за ущерб, причиненный в результате деликта при осуществлении деятельности товарищества</a:t>
            </a:r>
            <a:r>
              <a:rPr lang="ru-RU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.</a:t>
            </a:r>
            <a:endParaRPr lang="ru-RU" sz="1900" dirty="0" smtClean="0"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  <a:p>
            <a:pPr marL="180000" indent="457200" algn="just">
              <a:spcBef>
                <a:spcPts val="0"/>
              </a:spcBef>
              <a:buNone/>
            </a:pPr>
            <a:r>
              <a:rPr lang="ru-RU" sz="1900" dirty="0" smtClean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По </a:t>
            </a:r>
            <a:r>
              <a:rPr lang="ru-RU" sz="19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японскому торговому праву все торговые товарищества признаются юридическими лицами, которые должны иметь устав. В соответствии с Торговым кодексом Японии к уставу товарищества предъявляются особые требования. 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269" y="0"/>
            <a:ext cx="160673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774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2446" y="309592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Так, устав должен быть подписан сторонами и содержать в себе сведения о цели деятельности, фирменном наименовании, об имени и месте жительства участников товарищества, о местонахождении основного предприятия и филиалов, о размерах взносов членов товарищества. </a:t>
            </a:r>
            <a:endParaRPr lang="ru-RU" dirty="0" smtClean="0"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  <a:p>
            <a:pPr indent="457200" algn="just"/>
            <a:r>
              <a:rPr lang="ru-RU" dirty="0" smtClean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Ведение </a:t>
            </a:r>
            <a:r>
              <a:rPr lang="ru-RU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дел и выступление от имени товарищества в торговом обороте осуществляется всеми участниками, однако такое полномочие может быть возложено на одного или нескольких членов на основании соглашения. Ответственность по обязательствам своим имуществом несет само товарищество, а если этого имущества недостаточно, то члены товарищества также несут солидарную ответственность.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  <a:p>
            <a:pPr indent="457200" algn="just"/>
            <a:r>
              <a:rPr lang="ru-RU" dirty="0" smtClean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Следует </a:t>
            </a:r>
            <a:r>
              <a:rPr lang="ru-RU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иметь в виду, что член товарищества может освободиться от ответственности,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если докажет, что имущество товарищества является достаточным для осуществления принудительного взыскания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52598" y="1192193"/>
            <a:ext cx="7285848" cy="358815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450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Гражданское и торговое право капиталистических государств / Под ред. проф. Яичкова К.К. М.: Международные отношения, 1996. С. 126</a:t>
            </a:r>
            <a:r>
              <a:rPr lang="ru-RU" sz="1900" dirty="0" smtClean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.</a:t>
            </a:r>
          </a:p>
          <a:p>
            <a:pPr marL="450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 Васильев, Е.А., Комаров, А.С. Гражданское и торговое право зарубежных государств: учебник для вузов (в 2 т.), Т. 2. - Изд. 4-е, </a:t>
            </a:r>
            <a:r>
              <a:rPr lang="ru-RU" sz="1900" dirty="0" err="1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перераб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. и доп. - М.: </a:t>
            </a:r>
            <a:r>
              <a:rPr lang="ru-RU" sz="1900" dirty="0" err="1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Междунар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. отношения - 2006. - 633 с</a:t>
            </a:r>
            <a:r>
              <a:rPr lang="ru-RU" sz="1900" dirty="0" smtClean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.;</a:t>
            </a:r>
          </a:p>
          <a:p>
            <a:pPr marL="450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Солодченко, В.С., Котов Г.М. Гражданское и торговое право зарубежных государств: учебное пособие. - СПб.: Издательский центр </a:t>
            </a:r>
            <a:r>
              <a:rPr lang="ru-RU" sz="1900" dirty="0" err="1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СПбГМТУ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, 2002. - 243 с.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598" y="435515"/>
            <a:ext cx="7285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ИСПОЛЬЗУЕМАЯ ЛИТЕРАТУРА: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306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3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5D7860-E612-49E3-8A1A-9EA31598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17" y="131100"/>
            <a:ext cx="6217920" cy="804757"/>
          </a:xfrm>
        </p:spPr>
        <p:txBody>
          <a:bodyPr anchor="t">
            <a:noAutofit/>
          </a:bodyPr>
          <a:lstStyle/>
          <a:p>
            <a:pPr algn="l"/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latin typeface="Segoe UI Black" pitchFamily="34" charset="0"/>
                <a:ea typeface="Segoe UI Black" pitchFamily="34" charset="0"/>
              </a:rPr>
              <a:t>ВВЕДЕНИЕ</a:t>
            </a:r>
            <a:endParaRPr lang="ru-RU" sz="3400" dirty="0">
              <a:solidFill>
                <a:schemeClr val="accent2">
                  <a:lumMod val="75000"/>
                </a:schemeClr>
              </a:solidFill>
              <a:latin typeface="Segoe UI Black" pitchFamily="34" charset="0"/>
              <a:ea typeface="Segoe UI Black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D98320-D0A5-40A2-8403-9CB663268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17" y="869004"/>
            <a:ext cx="6776687" cy="40315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457200" algn="just">
              <a:buClr>
                <a:schemeClr val="accent1"/>
              </a:buClr>
              <a:buNone/>
            </a:pPr>
            <a:r>
              <a:rPr lang="ru-RU" sz="1600" dirty="0">
                <a:latin typeface="Segoe UI Semibold" pitchFamily="34" charset="0"/>
                <a:cs typeface="Segoe UI Semibold" pitchFamily="34" charset="0"/>
              </a:rPr>
              <a:t>Законодательству зарубежных стран известны определенные виды торговых товариществ, которые могут быть использованы предпринимателями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в качестве организационной формы их деятельности.</a:t>
            </a:r>
            <a:r>
              <a:rPr lang="ru-RU" sz="1600" dirty="0">
                <a:latin typeface="Segoe UI Semibold" pitchFamily="34" charset="0"/>
                <a:cs typeface="Segoe UI Semibold" pitchFamily="34" charset="0"/>
              </a:rPr>
              <a:t> Законодательство государств континентальной Европы предусматривает следующие основные виды торговых товариществ: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полное товарищество, коммандитное товарищество, акционерное общество, общество с ограниченной ответственностью. 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  <a:p>
            <a:pPr marL="0" indent="457200" algn="just">
              <a:buClr>
                <a:schemeClr val="accent1"/>
              </a:buClr>
              <a:buNone/>
            </a:pPr>
            <a:r>
              <a:rPr lang="ru-RU" sz="1600" dirty="0" smtClean="0">
                <a:latin typeface="Segoe UI Semibold" pitchFamily="34" charset="0"/>
                <a:cs typeface="Segoe UI Semibold" pitchFamily="34" charset="0"/>
              </a:rPr>
              <a:t>Правовое </a:t>
            </a:r>
            <a:r>
              <a:rPr lang="ru-RU" sz="1600" dirty="0">
                <a:latin typeface="Segoe UI Semibold" pitchFamily="34" charset="0"/>
                <a:cs typeface="Segoe UI Semibold" pitchFamily="34" charset="0"/>
              </a:rPr>
              <a:t>регулирование отдельных видов торговых товариществ в странах континентальной Европы не отличается единообразием,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однако имеются общие признаки</a:t>
            </a:r>
            <a:r>
              <a:rPr lang="ru-RU" sz="1600" dirty="0">
                <a:latin typeface="Segoe UI Semibold" pitchFamily="34" charset="0"/>
                <a:cs typeface="Segoe UI Semibold" pitchFamily="34" charset="0"/>
              </a:rPr>
              <a:t>, составляющие основу для классификации организационных форм предприятий</a:t>
            </a:r>
            <a:r>
              <a:rPr lang="ru-RU" sz="1600" dirty="0" smtClean="0">
                <a:latin typeface="Segoe UI Semibold" pitchFamily="34" charset="0"/>
                <a:cs typeface="Segoe UI Semibold" pitchFamily="34" charset="0"/>
              </a:rPr>
              <a:t>.</a:t>
            </a:r>
          </a:p>
          <a:p>
            <a:pPr marL="0" indent="457200" algn="just">
              <a:buClr>
                <a:schemeClr val="accent1"/>
              </a:buClr>
              <a:buNone/>
            </a:pPr>
            <a:r>
              <a:rPr lang="ru-RU" sz="1600" dirty="0">
                <a:latin typeface="Segoe UI Semibold" pitchFamily="34" charset="0"/>
                <a:cs typeface="Segoe UI Semibold" pitchFamily="34" charset="0"/>
              </a:rPr>
              <a:t>Правовая доктрина выдвигает различные критерии для классификации товариществ. Наиболее распространенным является деление их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на объединение лиц и объединение капиталов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20" y="0"/>
            <a:ext cx="185928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9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49940" y="1077559"/>
            <a:ext cx="7136860" cy="39200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indent="457200" algn="just"/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Товарищества первого вида основаны на личном участии их членов в ведении дел товарищества. К ним относятся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полные товарищества и товарищества англо-американского права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 Товариществами второго вида являются основанные на объединении капиталов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акционерные общества, товарищества с ограниченной ответственностью, компании английского права, корпорации США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 Промежуточной формой между вышеназванными видами товариществ является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коммандитное товарищество,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в котором часть членов участвуют только капиталом, а другая часть – своими личными усилиями. </a:t>
            </a:r>
            <a:endParaRPr lang="ru-RU" sz="1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indent="457200" algn="just"/>
            <a:r>
              <a:rPr lang="ru-RU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Все 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товарищества, являющиеся объединениями капиталов, признаются обычно юридическими лицами.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Вопрос о признании юридическими лицами товариществ, связанных с личным участием членов в ведении их дел, в различных странах решается по-разному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8334" y="326297"/>
            <a:ext cx="70784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КЛАССИФИКАЦИЯ ТОВАРИЩЕСТВ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6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65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2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 txBox="1">
            <a:spLocks/>
          </p:cNvSpPr>
          <p:nvPr/>
        </p:nvSpPr>
        <p:spPr>
          <a:xfrm>
            <a:off x="161767" y="940527"/>
            <a:ext cx="7101182" cy="4049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Полное товарищество,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относящееся к персональным торговым товариществам, известно законодательству всех зарубежных государств. Несмотря на наличие различий в построении данной организационно-правовой формы предприятий, нельзя не отметить сходства основных признаков этого вида объединений лиц в праве зарубежных </a:t>
            </a:r>
            <a:r>
              <a:rPr lang="ru-RU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государств.</a:t>
            </a:r>
          </a:p>
          <a:p>
            <a:pPr marL="0" indent="457200"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Полное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товарищество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– это такое объединение коммерсантов, которое основывается на их личном участии в делах товарищества. Для данного вида товарищества характерно то, что его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члены несут неограниченную ответственность по обязательствам товарищества. 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В связи с этим можно сделать вывод: полное товарищество объединяет усилия коммерсантов и их капиталы, но не освобождает участников товарищества от риска, возникающего в ходе предпринимательской деятельности. С учетом изложенного такой характер полного товарищества предопределяет его небольшое распространение в современный период</a:t>
            </a:r>
            <a:r>
              <a:rPr lang="ru-RU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ru-RU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767" y="183050"/>
            <a:ext cx="7610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Segoe UI Black" pitchFamily="34" charset="0"/>
                <a:ea typeface="Segoe UI Black" pitchFamily="34" charset="0"/>
                <a:cs typeface="Segoe UI" pitchFamily="34" charset="0"/>
              </a:rPr>
              <a:t>ПОЛНЫЕ ТОВАРИЩЕСТВА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Segoe UI Black" pitchFamily="34" charset="0"/>
              <a:ea typeface="Segoe UI Black" pitchFamily="34" charset="0"/>
              <a:cs typeface="Segoe UI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303" y="0"/>
            <a:ext cx="149569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8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 txBox="1">
            <a:spLocks/>
          </p:cNvSpPr>
          <p:nvPr/>
        </p:nvSpPr>
        <p:spPr>
          <a:xfrm>
            <a:off x="1861457" y="777241"/>
            <a:ext cx="7022919" cy="4199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None/>
            </a:pPr>
            <a:r>
              <a:rPr lang="ru-RU" sz="1900" dirty="0">
                <a:latin typeface="Segoe UI Semibold" pitchFamily="34" charset="0"/>
                <a:cs typeface="Segoe UI Semibold" pitchFamily="34" charset="0"/>
              </a:rPr>
              <a:t>В основном эта форма товарищества применима для организаций, мелких и средних предприятий. </a:t>
            </a: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Имущество полного товарищества</a:t>
            </a:r>
            <a:r>
              <a:rPr lang="ru-RU" sz="1900" dirty="0">
                <a:latin typeface="Segoe UI Semibold" pitchFamily="34" charset="0"/>
                <a:cs typeface="Segoe UI Semibold" pitchFamily="34" charset="0"/>
              </a:rPr>
              <a:t> является совместной собственностью его членов. Материальная база деятельности товарищества создается из вкладов участников, причем вклады могут быть различными как по характеру, так и по размеру. </a:t>
            </a: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Размер вклада, устанавливаемый в договоре, </a:t>
            </a:r>
            <a:r>
              <a:rPr lang="ru-RU" sz="1900" dirty="0">
                <a:latin typeface="Segoe UI Semibold" pitchFamily="34" charset="0"/>
                <a:cs typeface="Segoe UI Semibold" pitchFamily="34" charset="0"/>
              </a:rPr>
              <a:t>определяет долю участия каждого члена товарищества. Денежное выражение вклада не является постоянным, оно может меняться в зависимости от результатов деятельности </a:t>
            </a:r>
            <a:r>
              <a:rPr lang="ru-RU" sz="1900" dirty="0" smtClean="0">
                <a:latin typeface="Segoe UI Semibold" pitchFamily="34" charset="0"/>
                <a:cs typeface="Segoe UI Semibold" pitchFamily="34" charset="0"/>
              </a:rPr>
              <a:t>товарищества.</a:t>
            </a:r>
            <a:endParaRPr lang="ru-RU" sz="2000" dirty="0" smtClean="0"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  <a:p>
            <a:pPr marL="0" indent="457200" algn="just">
              <a:buNone/>
            </a:pP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С</a:t>
            </a: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ледует </a:t>
            </a: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обратить внимание на то, что не во всех правовых системах полное товарищество признается юридическим лицом.</a:t>
            </a: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 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1457" y="182880"/>
            <a:ext cx="7133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UI Black" pitchFamily="34" charset="0"/>
                <a:ea typeface="Segoe UI Black" pitchFamily="34" charset="0"/>
                <a:cs typeface="Segoe UI" pitchFamily="34" charset="0"/>
              </a:rPr>
              <a:t>ПОЛНЫЕ ТОВАРИЩЕСТВА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Segoe UI Black" pitchFamily="34" charset="0"/>
              <a:ea typeface="Segoe UI Black" pitchFamily="34" charset="0"/>
              <a:cs typeface="Segoe UI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5448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5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 txBox="1">
            <a:spLocks/>
          </p:cNvSpPr>
          <p:nvPr/>
        </p:nvSpPr>
        <p:spPr>
          <a:xfrm>
            <a:off x="600890" y="257395"/>
            <a:ext cx="6701246" cy="487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ctr"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itchFamily="34" charset="0"/>
              </a:rPr>
              <a:t>ПОЛНЫЕ ТОВАРИЩЕСТВА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434" y="0"/>
            <a:ext cx="126056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7382" y="914400"/>
            <a:ext cx="732826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700" dirty="0" smtClean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Но</a:t>
            </a:r>
            <a:r>
              <a:rPr lang="ru-RU" sz="17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, несмотря на это, </a:t>
            </a: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полное товарищество</a:t>
            </a:r>
            <a:r>
              <a:rPr lang="ru-RU" sz="17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, выступая под своим собственным наименованием (фирмой), в торговом обороте всегда по существу обладает имущественной </a:t>
            </a:r>
            <a:r>
              <a:rPr lang="ru-RU" sz="1700" dirty="0" err="1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правосубъектностью</a:t>
            </a:r>
            <a:r>
              <a:rPr lang="ru-RU" sz="17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. Что касается внутренней организации полного товарищества, то его дела ведут все его члены. Хотя возможна ситуация, когда товарищеским договором предусматривается, </a:t>
            </a: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что ведение дел возлагается на одного или нескольких членов товарищества. </a:t>
            </a:r>
            <a:endPara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  <a:p>
            <a:pPr indent="457200" algn="just"/>
            <a:r>
              <a:rPr lang="ru-RU" sz="1700" dirty="0" smtClean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Во </a:t>
            </a:r>
            <a:r>
              <a:rPr lang="ru-RU" sz="17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Франции полное товарищество признается юридическим лицом, под которым понимается </a:t>
            </a: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объединение двух или более лиц, имеющее целью осуществление торговой деятельности под общей фирмой. </a:t>
            </a:r>
            <a:r>
              <a:rPr lang="ru-RU" sz="17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Обязательства от имени товарищества могут приниматься любым из его членов. Прибыли и убытки распределяются между членами товарищества пропорционально их доле в имуществе товарищества. </a:t>
            </a: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Участники товарищества солидарно отвечают по его обязательствам</a:t>
            </a: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.</a:t>
            </a: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81" y="757646"/>
            <a:ext cx="7941166" cy="424951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108000" indent="457200" algn="just">
              <a:spcBef>
                <a:spcPts val="0"/>
              </a:spcBef>
            </a:pP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Однако следует иметь в виду, что </a:t>
            </a:r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иск по обязательству товарищества сначала должен быть предъявлен к товариществу как таковому, а затем иск может быть предъявлен и к отдельным участникам товарищества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. В случае ликвидации полного товарищества его члены несут ответственность по обязательствам товарищества в течение пяти лет после ликвидации. В ФРГ полное товарищество </a:t>
            </a:r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не считается юридическим лицом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, однако правовая доктрина и судебная практика иногда признают </a:t>
            </a:r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полные товарищества относительными юридическими лицами. </a:t>
            </a:r>
            <a:r>
              <a:rPr lang="ru-RU" sz="1900" dirty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Независимо от признания за товариществом свойства юридического лица товарищество должно действовать под единым наименованием (фирмой). </a:t>
            </a:r>
            <a:r>
              <a:rPr lang="ru-RU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Фирма товарищества должна включать в себя имена всех товарищей, или одного, или нескольких с указанием на наличие товарищества</a:t>
            </a:r>
            <a:r>
              <a:rPr lang="ru-RU" sz="1900" dirty="0" smtClean="0">
                <a:solidFill>
                  <a:prstClr val="black"/>
                </a:solidFill>
                <a:latin typeface="Segoe UI Semibold" pitchFamily="34" charset="0"/>
                <a:cs typeface="Segoe UI Semibold" pitchFamily="34" charset="0"/>
              </a:rPr>
              <a:t>.</a:t>
            </a:r>
            <a:endParaRPr lang="ru-RU" sz="1900" dirty="0">
              <a:solidFill>
                <a:prstClr val="black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598" y="117566"/>
            <a:ext cx="7285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ПОЛНЫЕ ТОВАРИЩЕСТВА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624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8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1664" y="189411"/>
            <a:ext cx="8508692" cy="395151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700" dirty="0">
                <a:latin typeface="Segoe UI Semibold" pitchFamily="34" charset="0"/>
                <a:cs typeface="Segoe UI Semibold" pitchFamily="34" charset="0"/>
              </a:rPr>
              <a:t>Полное товарищество во взаимоотношениях между его участниками возникает </a:t>
            </a: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с момента заключения договора товарищества, в отношении третьих лиц необходимо не только заключить договор, но и фактически осуществлять торговую деятельность</a:t>
            </a:r>
            <a:r>
              <a:rPr lang="ru-RU" sz="1700" dirty="0">
                <a:latin typeface="Segoe UI Semibold" pitchFamily="34" charset="0"/>
                <a:cs typeface="Segoe UI Semibold" pitchFamily="34" charset="0"/>
              </a:rPr>
              <a:t>. Если товарищество занимается неосновными торговыми промыслами (см. п. 2.2.), то в отношении третьих лиц товарищество возникает только с момента регистрации в торговом реестре. В качестве участников полного товарищества в соответствии с немецким торговым законодательством могут выступать как физические, так и юридические лица. </a:t>
            </a: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Взаимоотношения между участниками полного товарищества определяются договором</a:t>
            </a:r>
            <a:r>
              <a:rPr lang="ru-RU" sz="1700" dirty="0">
                <a:latin typeface="Segoe UI Semibold" pitchFamily="34" charset="0"/>
                <a:cs typeface="Segoe UI Semibold" pitchFamily="34" charset="0"/>
              </a:rPr>
              <a:t>. Члены товарищества ведут его дела, при этом они не вправе участвовать в аналогичных или родственных предприятиях, так как это рассматривается как недобросовестная конкуренция. От имени товарищества в торговом обороте могут выступать все участники, если только такими полномочиями не наделен один или несколько членов. </a:t>
            </a: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5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6463"/>
            <a:ext cx="9144000" cy="78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6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BD61D6-9238-449D-A46F-BA8E038C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7584" y="751114"/>
            <a:ext cx="6983184" cy="42356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Полномочия по ведению дел товарищества ограничиваются совершением операций, обычно связанных с деятельностью предприятий.</a:t>
            </a:r>
          </a:p>
          <a:p>
            <a:pPr indent="457200" algn="just">
              <a:spcBef>
                <a:spcPts val="0"/>
              </a:spcBef>
            </a:pPr>
            <a:r>
              <a:rPr lang="ru-RU" sz="1800" dirty="0" smtClean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Для </a:t>
            </a:r>
            <a:r>
              <a:rPr lang="ru-RU" sz="18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торгового права США характерно наличие товариществ особого вида, так называемых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партнершип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8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(</a:t>
            </a:r>
            <a:r>
              <a:rPr lang="ru-RU" sz="1800" dirty="0" err="1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partnership</a:t>
            </a:r>
            <a:r>
              <a:rPr lang="ru-RU" sz="18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), регулируемых специальными нормативными актами.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В США правовое положение торговых товариществ регулируется единообразным законом о товариществах, который действует в большинстве штатов</a:t>
            </a:r>
            <a:r>
              <a:rPr lang="ru-RU" sz="1800" dirty="0"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. Согласно единообразному закону о товариществах под товариществом понимается объединение двух или более лиц для ведения дел с целью извлечения прибыли. </a:t>
            </a:r>
            <a:endParaRPr lang="ru-RU" sz="1800" dirty="0" smtClean="0"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Хотя в американском торговом праве товарищество и не признается юридическим лицом, но оно обладает определенными свойствами </a:t>
            </a:r>
            <a:r>
              <a:rPr lang="ru-RU" sz="1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правосубъектности</a:t>
            </a:r>
            <a:r>
              <a:rPr lang="ru-RU" sz="2000" dirty="0">
                <a:solidFill>
                  <a:prstClr val="black"/>
                </a:solidFill>
                <a:latin typeface="Segoe UI Semibold" panose="020B07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.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2" descr="https://www.advokat-777.ru/images/articles/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916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7584" y="150222"/>
            <a:ext cx="6983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600" b="1" spc="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Semibold" pitchFamily="34" charset="0"/>
              </a:rPr>
              <a:t>ПОЛНОЕ ТОВАРИЩЕСТВО</a:t>
            </a:r>
            <a:endParaRPr lang="ru-RU" sz="2600" b="1" spc="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5032</TotalTime>
  <Words>1348</Words>
  <Application>Microsoft Office PowerPoint</Application>
  <PresentationFormat>Экран (16:9)</PresentationFormat>
  <Paragraphs>53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Segoe UI</vt:lpstr>
      <vt:lpstr>Segoe UI Black</vt:lpstr>
      <vt:lpstr>Segoe UI Emoji</vt:lpstr>
      <vt:lpstr>Segoe UI Semibold</vt:lpstr>
      <vt:lpstr>Wingdings</vt:lpstr>
      <vt:lpstr>1_Тема Office</vt:lpstr>
      <vt:lpstr>«ПОЛНОЕ ТОВАРИЩЕСТВО»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ПОТРЕБИТЕЛЬСКИЙ КООПЕРАТИВ</dc:title>
  <dc:creator>ЭЛЬЗА</dc:creator>
  <cp:lastModifiedBy>ЭЛЬЗА</cp:lastModifiedBy>
  <cp:revision>137</cp:revision>
  <dcterms:created xsi:type="dcterms:W3CDTF">2020-10-17T20:34:07Z</dcterms:created>
  <dcterms:modified xsi:type="dcterms:W3CDTF">2022-03-30T03:57:30Z</dcterms:modified>
</cp:coreProperties>
</file>