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31C86-C69A-4E35-AED4-5661F75FC545}" v="384" dt="2022-05-04T07:33:46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E4E29-AE30-4122-9984-22B766FDD98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CB230FC-4005-43D3-BF6F-EE1052749676}">
      <dgm:prSet/>
      <dgm:spPr/>
      <dgm:t>
        <a:bodyPr/>
        <a:lstStyle/>
        <a:p>
          <a:r>
            <a:rPr lang="ru-RU"/>
            <a:t>В других странах основания возникновения обязательств иногда именуются их «источниками». </a:t>
          </a:r>
          <a:endParaRPr lang="en-US"/>
        </a:p>
      </dgm:t>
    </dgm:pt>
    <dgm:pt modelId="{ACEBBB70-1A9D-435D-86E5-D1CAB7BEC42F}" type="parTrans" cxnId="{2087272B-02AD-4DAC-9092-8495FB9EC5B7}">
      <dgm:prSet/>
      <dgm:spPr/>
      <dgm:t>
        <a:bodyPr/>
        <a:lstStyle/>
        <a:p>
          <a:endParaRPr lang="en-US"/>
        </a:p>
      </dgm:t>
    </dgm:pt>
    <dgm:pt modelId="{107C0DDB-9979-45A4-9F68-F1C19811AD90}" type="sibTrans" cxnId="{2087272B-02AD-4DAC-9092-8495FB9EC5B7}">
      <dgm:prSet/>
      <dgm:spPr/>
      <dgm:t>
        <a:bodyPr/>
        <a:lstStyle/>
        <a:p>
          <a:endParaRPr lang="en-US"/>
        </a:p>
      </dgm:t>
    </dgm:pt>
    <dgm:pt modelId="{4CF66BAF-3F2B-4579-9D22-D2866949DFDF}">
      <dgm:prSet/>
      <dgm:spPr/>
      <dgm:t>
        <a:bodyPr/>
        <a:lstStyle/>
        <a:p>
          <a:r>
            <a:rPr lang="ru-RU"/>
            <a:t>Например, в Испании, согласно ст. 1089 ГКИ, к этим «источникам» относят закон, договоры и квази-договоры, а также незаконные действия – виновные или небрежные. </a:t>
          </a:r>
          <a:endParaRPr lang="en-US"/>
        </a:p>
      </dgm:t>
    </dgm:pt>
    <dgm:pt modelId="{6B2835B8-4324-404C-B47F-3EC80B93634D}" type="parTrans" cxnId="{B1491718-505D-4CEF-9AB1-3C280024C564}">
      <dgm:prSet/>
      <dgm:spPr/>
      <dgm:t>
        <a:bodyPr/>
        <a:lstStyle/>
        <a:p>
          <a:endParaRPr lang="en-US"/>
        </a:p>
      </dgm:t>
    </dgm:pt>
    <dgm:pt modelId="{A2BD9F5A-3B03-489E-A99C-6A89E0080FAE}" type="sibTrans" cxnId="{B1491718-505D-4CEF-9AB1-3C280024C564}">
      <dgm:prSet/>
      <dgm:spPr/>
      <dgm:t>
        <a:bodyPr/>
        <a:lstStyle/>
        <a:p>
          <a:endParaRPr lang="en-US"/>
        </a:p>
      </dgm:t>
    </dgm:pt>
    <dgm:pt modelId="{948BEFF0-29F5-4C63-9ACF-338A5FF027C4}">
      <dgm:prSet/>
      <dgm:spPr/>
      <dgm:t>
        <a:bodyPr/>
        <a:lstStyle/>
        <a:p>
          <a:r>
            <a:rPr lang="ru-RU"/>
            <a:t>Предусматриваемое ст. 1089 ГКИ «порождение» обязательств законом (это делается также в ФГК и ГК ряда латиноамериканских стран) признается неудачным М. Альбаладехо. </a:t>
          </a:r>
          <a:endParaRPr lang="en-US"/>
        </a:p>
      </dgm:t>
    </dgm:pt>
    <dgm:pt modelId="{95019D6E-539B-47A2-9498-83D22D994162}" type="parTrans" cxnId="{4E3E04C3-0C9A-4BD1-8D4E-653464B83F0D}">
      <dgm:prSet/>
      <dgm:spPr/>
      <dgm:t>
        <a:bodyPr/>
        <a:lstStyle/>
        <a:p>
          <a:endParaRPr lang="en-US"/>
        </a:p>
      </dgm:t>
    </dgm:pt>
    <dgm:pt modelId="{5052429F-2893-4C75-9D68-C2882C9717F4}" type="sibTrans" cxnId="{4E3E04C3-0C9A-4BD1-8D4E-653464B83F0D}">
      <dgm:prSet/>
      <dgm:spPr/>
      <dgm:t>
        <a:bodyPr/>
        <a:lstStyle/>
        <a:p>
          <a:endParaRPr lang="en-US"/>
        </a:p>
      </dgm:t>
    </dgm:pt>
    <dgm:pt modelId="{F734A7EF-826B-4C1A-AC69-4F7E96CA3858}">
      <dgm:prSet/>
      <dgm:spPr/>
      <dgm:t>
        <a:bodyPr/>
        <a:lstStyle/>
        <a:p>
          <a:r>
            <a:rPr lang="ru-RU"/>
            <a:t>Субъектами обязательства являются как физические, так и юридические лица, а также структурные подразделения последних, не пользующиеся правами юридических лиц. </a:t>
          </a:r>
          <a:endParaRPr lang="en-US"/>
        </a:p>
      </dgm:t>
    </dgm:pt>
    <dgm:pt modelId="{CC573CC3-5ACD-4014-9D2C-44D8CBBCFA4F}" type="parTrans" cxnId="{5C037E3C-B772-4EF5-A30E-FCEE5067F8E0}">
      <dgm:prSet/>
      <dgm:spPr/>
      <dgm:t>
        <a:bodyPr/>
        <a:lstStyle/>
        <a:p>
          <a:endParaRPr lang="en-US"/>
        </a:p>
      </dgm:t>
    </dgm:pt>
    <dgm:pt modelId="{ADB032FF-D22E-44C0-A1ED-89C0EC6CF59C}" type="sibTrans" cxnId="{5C037E3C-B772-4EF5-A30E-FCEE5067F8E0}">
      <dgm:prSet/>
      <dgm:spPr/>
      <dgm:t>
        <a:bodyPr/>
        <a:lstStyle/>
        <a:p>
          <a:endParaRPr lang="en-US"/>
        </a:p>
      </dgm:t>
    </dgm:pt>
    <dgm:pt modelId="{D5157EC5-3B4D-4938-8F17-CA57308CDA8C}">
      <dgm:prSet/>
      <dgm:spPr/>
      <dgm:t>
        <a:bodyPr/>
        <a:lstStyle/>
        <a:p>
          <a:r>
            <a:rPr lang="ru-RU"/>
            <a:t>Частному праву известна категория множественности лиц в обязательствах – на стороне кредитора или должника либо того и другого одновременно. </a:t>
          </a:r>
          <a:endParaRPr lang="en-US"/>
        </a:p>
      </dgm:t>
    </dgm:pt>
    <dgm:pt modelId="{1CC6A5DA-37D2-4C86-8A6C-FEA280851379}" type="parTrans" cxnId="{99E73807-EDF7-4729-805C-6C43886A609E}">
      <dgm:prSet/>
      <dgm:spPr/>
      <dgm:t>
        <a:bodyPr/>
        <a:lstStyle/>
        <a:p>
          <a:endParaRPr lang="en-US"/>
        </a:p>
      </dgm:t>
    </dgm:pt>
    <dgm:pt modelId="{0C0A1ECD-892A-48D6-AE1B-E09FE66F723C}" type="sibTrans" cxnId="{99E73807-EDF7-4729-805C-6C43886A609E}">
      <dgm:prSet/>
      <dgm:spPr/>
      <dgm:t>
        <a:bodyPr/>
        <a:lstStyle/>
        <a:p>
          <a:endParaRPr lang="en-US"/>
        </a:p>
      </dgm:t>
    </dgm:pt>
    <dgm:pt modelId="{FBAFB644-C3BD-45C4-AA8E-10FEA41DC958}" type="pres">
      <dgm:prSet presAssocID="{9DAE4E29-AE30-4122-9984-22B766FDD980}" presName="linear" presStyleCnt="0">
        <dgm:presLayoutVars>
          <dgm:animLvl val="lvl"/>
          <dgm:resizeHandles val="exact"/>
        </dgm:presLayoutVars>
      </dgm:prSet>
      <dgm:spPr/>
    </dgm:pt>
    <dgm:pt modelId="{CAF1D134-3466-4F87-A2F9-B826C14662D6}" type="pres">
      <dgm:prSet presAssocID="{ACB230FC-4005-43D3-BF6F-EE10527496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185F024-6EF2-4E96-87AF-117984B63B27}" type="pres">
      <dgm:prSet presAssocID="{107C0DDB-9979-45A4-9F68-F1C19811AD90}" presName="spacer" presStyleCnt="0"/>
      <dgm:spPr/>
    </dgm:pt>
    <dgm:pt modelId="{18F68F68-2879-439E-ACAC-475CF9DFA92C}" type="pres">
      <dgm:prSet presAssocID="{4CF66BAF-3F2B-4579-9D22-D2866949DFD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DE67D1-5EC0-459A-8F9D-BC38F0991CE2}" type="pres">
      <dgm:prSet presAssocID="{A2BD9F5A-3B03-489E-A99C-6A89E0080FAE}" presName="spacer" presStyleCnt="0"/>
      <dgm:spPr/>
    </dgm:pt>
    <dgm:pt modelId="{653F407F-EB81-4126-A530-7A64021632C8}" type="pres">
      <dgm:prSet presAssocID="{948BEFF0-29F5-4C63-9ACF-338A5FF027C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1FFC328-EFD1-4EF8-8A3B-FFFCBE114568}" type="pres">
      <dgm:prSet presAssocID="{5052429F-2893-4C75-9D68-C2882C9717F4}" presName="spacer" presStyleCnt="0"/>
      <dgm:spPr/>
    </dgm:pt>
    <dgm:pt modelId="{E4627D2E-0B28-4E4D-96A9-E1E835172C71}" type="pres">
      <dgm:prSet presAssocID="{F734A7EF-826B-4C1A-AC69-4F7E96CA38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142FD57-D416-4F36-849A-CBBA099BFDEC}" type="pres">
      <dgm:prSet presAssocID="{ADB032FF-D22E-44C0-A1ED-89C0EC6CF59C}" presName="spacer" presStyleCnt="0"/>
      <dgm:spPr/>
    </dgm:pt>
    <dgm:pt modelId="{F046233E-B269-4CC6-9A6F-F1B08862D4BD}" type="pres">
      <dgm:prSet presAssocID="{D5157EC5-3B4D-4938-8F17-CA57308CDA8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9E73807-EDF7-4729-805C-6C43886A609E}" srcId="{9DAE4E29-AE30-4122-9984-22B766FDD980}" destId="{D5157EC5-3B4D-4938-8F17-CA57308CDA8C}" srcOrd="4" destOrd="0" parTransId="{1CC6A5DA-37D2-4C86-8A6C-FEA280851379}" sibTransId="{0C0A1ECD-892A-48D6-AE1B-E09FE66F723C}"/>
    <dgm:cxn modelId="{96EE1611-B2B3-4E37-B0CE-7E269B9192CE}" type="presOf" srcId="{9DAE4E29-AE30-4122-9984-22B766FDD980}" destId="{FBAFB644-C3BD-45C4-AA8E-10FEA41DC958}" srcOrd="0" destOrd="0" presId="urn:microsoft.com/office/officeart/2005/8/layout/vList2"/>
    <dgm:cxn modelId="{B1491718-505D-4CEF-9AB1-3C280024C564}" srcId="{9DAE4E29-AE30-4122-9984-22B766FDD980}" destId="{4CF66BAF-3F2B-4579-9D22-D2866949DFDF}" srcOrd="1" destOrd="0" parTransId="{6B2835B8-4324-404C-B47F-3EC80B93634D}" sibTransId="{A2BD9F5A-3B03-489E-A99C-6A89E0080FAE}"/>
    <dgm:cxn modelId="{0A4D281E-9865-4F6C-BD6E-633B3B3CA930}" type="presOf" srcId="{948BEFF0-29F5-4C63-9ACF-338A5FF027C4}" destId="{653F407F-EB81-4126-A530-7A64021632C8}" srcOrd="0" destOrd="0" presId="urn:microsoft.com/office/officeart/2005/8/layout/vList2"/>
    <dgm:cxn modelId="{2087272B-02AD-4DAC-9092-8495FB9EC5B7}" srcId="{9DAE4E29-AE30-4122-9984-22B766FDD980}" destId="{ACB230FC-4005-43D3-BF6F-EE1052749676}" srcOrd="0" destOrd="0" parTransId="{ACEBBB70-1A9D-435D-86E5-D1CAB7BEC42F}" sibTransId="{107C0DDB-9979-45A4-9F68-F1C19811AD90}"/>
    <dgm:cxn modelId="{5C037E3C-B772-4EF5-A30E-FCEE5067F8E0}" srcId="{9DAE4E29-AE30-4122-9984-22B766FDD980}" destId="{F734A7EF-826B-4C1A-AC69-4F7E96CA3858}" srcOrd="3" destOrd="0" parTransId="{CC573CC3-5ACD-4014-9D2C-44D8CBBCFA4F}" sibTransId="{ADB032FF-D22E-44C0-A1ED-89C0EC6CF59C}"/>
    <dgm:cxn modelId="{153D5178-F4BF-4F86-95DA-F8BB6E492E70}" type="presOf" srcId="{D5157EC5-3B4D-4938-8F17-CA57308CDA8C}" destId="{F046233E-B269-4CC6-9A6F-F1B08862D4BD}" srcOrd="0" destOrd="0" presId="urn:microsoft.com/office/officeart/2005/8/layout/vList2"/>
    <dgm:cxn modelId="{83634C86-4548-4317-95D2-73F5D63F6170}" type="presOf" srcId="{ACB230FC-4005-43D3-BF6F-EE1052749676}" destId="{CAF1D134-3466-4F87-A2F9-B826C14662D6}" srcOrd="0" destOrd="0" presId="urn:microsoft.com/office/officeart/2005/8/layout/vList2"/>
    <dgm:cxn modelId="{DD4608A7-F026-479E-85E8-368048ECEB17}" type="presOf" srcId="{F734A7EF-826B-4C1A-AC69-4F7E96CA3858}" destId="{E4627D2E-0B28-4E4D-96A9-E1E835172C71}" srcOrd="0" destOrd="0" presId="urn:microsoft.com/office/officeart/2005/8/layout/vList2"/>
    <dgm:cxn modelId="{4E3E04C3-0C9A-4BD1-8D4E-653464B83F0D}" srcId="{9DAE4E29-AE30-4122-9984-22B766FDD980}" destId="{948BEFF0-29F5-4C63-9ACF-338A5FF027C4}" srcOrd="2" destOrd="0" parTransId="{95019D6E-539B-47A2-9498-83D22D994162}" sibTransId="{5052429F-2893-4C75-9D68-C2882C9717F4}"/>
    <dgm:cxn modelId="{DCCD11D2-8C78-4384-BE87-EA1FB96B282A}" type="presOf" srcId="{4CF66BAF-3F2B-4579-9D22-D2866949DFDF}" destId="{18F68F68-2879-439E-ACAC-475CF9DFA92C}" srcOrd="0" destOrd="0" presId="urn:microsoft.com/office/officeart/2005/8/layout/vList2"/>
    <dgm:cxn modelId="{55C4A146-B849-4A60-992E-518E9CEFFDFE}" type="presParOf" srcId="{FBAFB644-C3BD-45C4-AA8E-10FEA41DC958}" destId="{CAF1D134-3466-4F87-A2F9-B826C14662D6}" srcOrd="0" destOrd="0" presId="urn:microsoft.com/office/officeart/2005/8/layout/vList2"/>
    <dgm:cxn modelId="{95FCAC56-AF4E-4559-9B0E-5D442A3C06E8}" type="presParOf" srcId="{FBAFB644-C3BD-45C4-AA8E-10FEA41DC958}" destId="{7185F024-6EF2-4E96-87AF-117984B63B27}" srcOrd="1" destOrd="0" presId="urn:microsoft.com/office/officeart/2005/8/layout/vList2"/>
    <dgm:cxn modelId="{EA1767F9-93D0-4EAE-B153-66C73E5C4DEF}" type="presParOf" srcId="{FBAFB644-C3BD-45C4-AA8E-10FEA41DC958}" destId="{18F68F68-2879-439E-ACAC-475CF9DFA92C}" srcOrd="2" destOrd="0" presId="urn:microsoft.com/office/officeart/2005/8/layout/vList2"/>
    <dgm:cxn modelId="{6FF31BC2-1D55-47C1-A9C9-9837CBC0377F}" type="presParOf" srcId="{FBAFB644-C3BD-45C4-AA8E-10FEA41DC958}" destId="{A1DE67D1-5EC0-459A-8F9D-BC38F0991CE2}" srcOrd="3" destOrd="0" presId="urn:microsoft.com/office/officeart/2005/8/layout/vList2"/>
    <dgm:cxn modelId="{90BDF994-B740-4B76-A5EA-AD81323AC609}" type="presParOf" srcId="{FBAFB644-C3BD-45C4-AA8E-10FEA41DC958}" destId="{653F407F-EB81-4126-A530-7A64021632C8}" srcOrd="4" destOrd="0" presId="urn:microsoft.com/office/officeart/2005/8/layout/vList2"/>
    <dgm:cxn modelId="{A2E508E0-820B-4EAE-B070-86251E0BD08E}" type="presParOf" srcId="{FBAFB644-C3BD-45C4-AA8E-10FEA41DC958}" destId="{31FFC328-EFD1-4EF8-8A3B-FFFCBE114568}" srcOrd="5" destOrd="0" presId="urn:microsoft.com/office/officeart/2005/8/layout/vList2"/>
    <dgm:cxn modelId="{BF102C4E-85EE-4BD8-97FB-E375BDC3769D}" type="presParOf" srcId="{FBAFB644-C3BD-45C4-AA8E-10FEA41DC958}" destId="{E4627D2E-0B28-4E4D-96A9-E1E835172C71}" srcOrd="6" destOrd="0" presId="urn:microsoft.com/office/officeart/2005/8/layout/vList2"/>
    <dgm:cxn modelId="{C2429CA7-7DD9-43EA-8D2F-DE9216052988}" type="presParOf" srcId="{FBAFB644-C3BD-45C4-AA8E-10FEA41DC958}" destId="{4142FD57-D416-4F36-849A-CBBA099BFDEC}" srcOrd="7" destOrd="0" presId="urn:microsoft.com/office/officeart/2005/8/layout/vList2"/>
    <dgm:cxn modelId="{8D7C58DD-44D9-4737-BEF6-5566994084FE}" type="presParOf" srcId="{FBAFB644-C3BD-45C4-AA8E-10FEA41DC958}" destId="{F046233E-B269-4CC6-9A6F-F1B08862D4B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67BC1-AF0E-446F-94B8-F58A1B6CA62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410B1C-FCBA-463D-925D-30DE0A001CD3}">
      <dgm:prSet/>
      <dgm:spPr/>
      <dgm:t>
        <a:bodyPr/>
        <a:lstStyle/>
        <a:p>
          <a:r>
            <a:rPr lang="ru-RU"/>
            <a:t>При исполнении обязательств возникают и должны быть разрешены следующие вопросы: </a:t>
          </a:r>
          <a:endParaRPr lang="en-US"/>
        </a:p>
      </dgm:t>
    </dgm:pt>
    <dgm:pt modelId="{53D3C4F4-1F8E-4BF6-9200-39C3E76E43BE}" type="parTrans" cxnId="{04F4326B-7622-4D56-B9AF-586D5C6FA86C}">
      <dgm:prSet/>
      <dgm:spPr/>
      <dgm:t>
        <a:bodyPr/>
        <a:lstStyle/>
        <a:p>
          <a:endParaRPr lang="en-US"/>
        </a:p>
      </dgm:t>
    </dgm:pt>
    <dgm:pt modelId="{2240CE11-8F64-4111-88DB-3335EEF95DFA}" type="sibTrans" cxnId="{04F4326B-7622-4D56-B9AF-586D5C6FA86C}">
      <dgm:prSet/>
      <dgm:spPr/>
      <dgm:t>
        <a:bodyPr/>
        <a:lstStyle/>
        <a:p>
          <a:endParaRPr lang="en-US"/>
        </a:p>
      </dgm:t>
    </dgm:pt>
    <dgm:pt modelId="{130E2126-3D1A-4F43-AD0D-1661D5E1637B}">
      <dgm:prSet/>
      <dgm:spPr/>
      <dgm:t>
        <a:bodyPr/>
        <a:lstStyle/>
        <a:p>
          <a:r>
            <a:rPr lang="ru-RU"/>
            <a:t>а) кто должен и может исполнить обязательство, </a:t>
          </a:r>
          <a:endParaRPr lang="en-US"/>
        </a:p>
      </dgm:t>
    </dgm:pt>
    <dgm:pt modelId="{75C7A6AE-74B3-4CD1-836D-AE1D1CD2DCC7}" type="parTrans" cxnId="{9924B16B-7B2C-4697-9680-E35F65DFB683}">
      <dgm:prSet/>
      <dgm:spPr/>
      <dgm:t>
        <a:bodyPr/>
        <a:lstStyle/>
        <a:p>
          <a:endParaRPr lang="en-US"/>
        </a:p>
      </dgm:t>
    </dgm:pt>
    <dgm:pt modelId="{7D626A62-5894-4105-AFA9-92008C19F10C}" type="sibTrans" cxnId="{9924B16B-7B2C-4697-9680-E35F65DFB683}">
      <dgm:prSet/>
      <dgm:spPr/>
      <dgm:t>
        <a:bodyPr/>
        <a:lstStyle/>
        <a:p>
          <a:endParaRPr lang="en-US"/>
        </a:p>
      </dgm:t>
    </dgm:pt>
    <dgm:pt modelId="{63464E60-CE53-4094-8758-4C213A8BA447}">
      <dgm:prSet/>
      <dgm:spPr/>
      <dgm:t>
        <a:bodyPr/>
        <a:lstStyle/>
        <a:p>
          <a:r>
            <a:rPr lang="ru-RU"/>
            <a:t>б) кому должно быть произведено исполнение, </a:t>
          </a:r>
          <a:endParaRPr lang="en-US"/>
        </a:p>
      </dgm:t>
    </dgm:pt>
    <dgm:pt modelId="{AE19BFAB-ED13-46FD-A46F-701E0308BA29}" type="parTrans" cxnId="{F92489EC-0B0E-4743-A4F0-8A3D132CE519}">
      <dgm:prSet/>
      <dgm:spPr/>
      <dgm:t>
        <a:bodyPr/>
        <a:lstStyle/>
        <a:p>
          <a:endParaRPr lang="en-US"/>
        </a:p>
      </dgm:t>
    </dgm:pt>
    <dgm:pt modelId="{D5A88952-DF13-4DD6-A58E-AEA4E3119380}" type="sibTrans" cxnId="{F92489EC-0B0E-4743-A4F0-8A3D132CE519}">
      <dgm:prSet/>
      <dgm:spPr/>
      <dgm:t>
        <a:bodyPr/>
        <a:lstStyle/>
        <a:p>
          <a:endParaRPr lang="en-US"/>
        </a:p>
      </dgm:t>
    </dgm:pt>
    <dgm:pt modelId="{A3ECD2F1-AF2B-40BC-B054-39A3E845A537}">
      <dgm:prSet/>
      <dgm:spPr/>
      <dgm:t>
        <a:bodyPr/>
        <a:lstStyle/>
        <a:p>
          <a:r>
            <a:rPr lang="ru-RU"/>
            <a:t>в) в какие сроки должно исполняться обязательство, </a:t>
          </a:r>
          <a:endParaRPr lang="en-US"/>
        </a:p>
      </dgm:t>
    </dgm:pt>
    <dgm:pt modelId="{929632F6-2D17-4819-B3F5-1C90A1F057FF}" type="parTrans" cxnId="{18941F7E-3A77-4D5A-B51D-A52AB99A563E}">
      <dgm:prSet/>
      <dgm:spPr/>
      <dgm:t>
        <a:bodyPr/>
        <a:lstStyle/>
        <a:p>
          <a:endParaRPr lang="en-US"/>
        </a:p>
      </dgm:t>
    </dgm:pt>
    <dgm:pt modelId="{2A61B34D-F126-4BF1-B9CE-ED44F5CF8B98}" type="sibTrans" cxnId="{18941F7E-3A77-4D5A-B51D-A52AB99A563E}">
      <dgm:prSet/>
      <dgm:spPr/>
      <dgm:t>
        <a:bodyPr/>
        <a:lstStyle/>
        <a:p>
          <a:endParaRPr lang="en-US"/>
        </a:p>
      </dgm:t>
    </dgm:pt>
    <dgm:pt modelId="{9BA75E37-1392-4160-8F45-F0A3B96994FF}">
      <dgm:prSet/>
      <dgm:spPr/>
      <dgm:t>
        <a:bodyPr/>
        <a:lstStyle/>
        <a:p>
          <a:r>
            <a:rPr lang="ru-RU"/>
            <a:t>г) в каком месте должно быть произведено исполнение, </a:t>
          </a:r>
          <a:endParaRPr lang="en-US"/>
        </a:p>
      </dgm:t>
    </dgm:pt>
    <dgm:pt modelId="{773C39C5-5939-4DD3-8AB7-3AF631CC5E75}" type="parTrans" cxnId="{DF3E84F5-DEC9-4C85-B0CA-5D46DCAC1895}">
      <dgm:prSet/>
      <dgm:spPr/>
      <dgm:t>
        <a:bodyPr/>
        <a:lstStyle/>
        <a:p>
          <a:endParaRPr lang="en-US"/>
        </a:p>
      </dgm:t>
    </dgm:pt>
    <dgm:pt modelId="{D741876A-9577-43A3-BC75-29A7B77BC0D1}" type="sibTrans" cxnId="{DF3E84F5-DEC9-4C85-B0CA-5D46DCAC1895}">
      <dgm:prSet/>
      <dgm:spPr/>
      <dgm:t>
        <a:bodyPr/>
        <a:lstStyle/>
        <a:p>
          <a:endParaRPr lang="en-US"/>
        </a:p>
      </dgm:t>
    </dgm:pt>
    <dgm:pt modelId="{C167907B-E957-49D1-9538-A99DDE7B1602}">
      <dgm:prSet/>
      <dgm:spPr/>
      <dgm:t>
        <a:bodyPr/>
        <a:lstStyle/>
        <a:p>
          <a:r>
            <a:rPr lang="ru-RU"/>
            <a:t>д) каким способом производится исполнение обязательства. </a:t>
          </a:r>
          <a:endParaRPr lang="en-US"/>
        </a:p>
      </dgm:t>
    </dgm:pt>
    <dgm:pt modelId="{25ACE1B2-2959-47C1-B331-2661D51A15F8}" type="parTrans" cxnId="{2CD21745-61B0-4239-A5BF-88D781816A6C}">
      <dgm:prSet/>
      <dgm:spPr/>
      <dgm:t>
        <a:bodyPr/>
        <a:lstStyle/>
        <a:p>
          <a:endParaRPr lang="en-US"/>
        </a:p>
      </dgm:t>
    </dgm:pt>
    <dgm:pt modelId="{D827E882-1BC5-4F4C-94AB-8BDA51D9ADE2}" type="sibTrans" cxnId="{2CD21745-61B0-4239-A5BF-88D781816A6C}">
      <dgm:prSet/>
      <dgm:spPr/>
      <dgm:t>
        <a:bodyPr/>
        <a:lstStyle/>
        <a:p>
          <a:endParaRPr lang="en-US"/>
        </a:p>
      </dgm:t>
    </dgm:pt>
    <dgm:pt modelId="{378DC06B-33AD-480F-925A-EAF4A741848E}" type="pres">
      <dgm:prSet presAssocID="{12A67BC1-AF0E-446F-94B8-F58A1B6CA628}" presName="diagram" presStyleCnt="0">
        <dgm:presLayoutVars>
          <dgm:dir/>
          <dgm:resizeHandles val="exact"/>
        </dgm:presLayoutVars>
      </dgm:prSet>
      <dgm:spPr/>
    </dgm:pt>
    <dgm:pt modelId="{4B59A6E0-8F53-42F9-876D-277B83E88807}" type="pres">
      <dgm:prSet presAssocID="{79410B1C-FCBA-463D-925D-30DE0A001CD3}" presName="node" presStyleLbl="node1" presStyleIdx="0" presStyleCnt="6">
        <dgm:presLayoutVars>
          <dgm:bulletEnabled val="1"/>
        </dgm:presLayoutVars>
      </dgm:prSet>
      <dgm:spPr/>
    </dgm:pt>
    <dgm:pt modelId="{63AFC40D-CF99-42DD-A45E-CFF2694A96EC}" type="pres">
      <dgm:prSet presAssocID="{2240CE11-8F64-4111-88DB-3335EEF95DFA}" presName="sibTrans" presStyleCnt="0"/>
      <dgm:spPr/>
    </dgm:pt>
    <dgm:pt modelId="{E961F819-F7FA-4590-A76F-DCFA4CF3190D}" type="pres">
      <dgm:prSet presAssocID="{130E2126-3D1A-4F43-AD0D-1661D5E1637B}" presName="node" presStyleLbl="node1" presStyleIdx="1" presStyleCnt="6">
        <dgm:presLayoutVars>
          <dgm:bulletEnabled val="1"/>
        </dgm:presLayoutVars>
      </dgm:prSet>
      <dgm:spPr/>
    </dgm:pt>
    <dgm:pt modelId="{39DB1980-203C-43A1-8EF6-2C453AE7A56B}" type="pres">
      <dgm:prSet presAssocID="{7D626A62-5894-4105-AFA9-92008C19F10C}" presName="sibTrans" presStyleCnt="0"/>
      <dgm:spPr/>
    </dgm:pt>
    <dgm:pt modelId="{42CC6E9B-C7D7-4678-8E68-AD6AB8BE3E94}" type="pres">
      <dgm:prSet presAssocID="{63464E60-CE53-4094-8758-4C213A8BA447}" presName="node" presStyleLbl="node1" presStyleIdx="2" presStyleCnt="6">
        <dgm:presLayoutVars>
          <dgm:bulletEnabled val="1"/>
        </dgm:presLayoutVars>
      </dgm:prSet>
      <dgm:spPr/>
    </dgm:pt>
    <dgm:pt modelId="{058FC7D1-337B-4F5D-872A-F690E7520579}" type="pres">
      <dgm:prSet presAssocID="{D5A88952-DF13-4DD6-A58E-AEA4E3119380}" presName="sibTrans" presStyleCnt="0"/>
      <dgm:spPr/>
    </dgm:pt>
    <dgm:pt modelId="{04405F7F-8751-4E44-BAC4-94259FD9E92D}" type="pres">
      <dgm:prSet presAssocID="{A3ECD2F1-AF2B-40BC-B054-39A3E845A537}" presName="node" presStyleLbl="node1" presStyleIdx="3" presStyleCnt="6">
        <dgm:presLayoutVars>
          <dgm:bulletEnabled val="1"/>
        </dgm:presLayoutVars>
      </dgm:prSet>
      <dgm:spPr/>
    </dgm:pt>
    <dgm:pt modelId="{47ACD192-E355-49E9-957E-7572F32C6F34}" type="pres">
      <dgm:prSet presAssocID="{2A61B34D-F126-4BF1-B9CE-ED44F5CF8B98}" presName="sibTrans" presStyleCnt="0"/>
      <dgm:spPr/>
    </dgm:pt>
    <dgm:pt modelId="{29935D0F-F33F-4738-B402-D232B88F9F83}" type="pres">
      <dgm:prSet presAssocID="{9BA75E37-1392-4160-8F45-F0A3B96994FF}" presName="node" presStyleLbl="node1" presStyleIdx="4" presStyleCnt="6">
        <dgm:presLayoutVars>
          <dgm:bulletEnabled val="1"/>
        </dgm:presLayoutVars>
      </dgm:prSet>
      <dgm:spPr/>
    </dgm:pt>
    <dgm:pt modelId="{C4CD2746-166B-4603-A481-85DE64224FE7}" type="pres">
      <dgm:prSet presAssocID="{D741876A-9577-43A3-BC75-29A7B77BC0D1}" presName="sibTrans" presStyleCnt="0"/>
      <dgm:spPr/>
    </dgm:pt>
    <dgm:pt modelId="{B49B3799-F833-4B19-8330-31809C3F6F53}" type="pres">
      <dgm:prSet presAssocID="{C167907B-E957-49D1-9538-A99DDE7B1602}" presName="node" presStyleLbl="node1" presStyleIdx="5" presStyleCnt="6">
        <dgm:presLayoutVars>
          <dgm:bulletEnabled val="1"/>
        </dgm:presLayoutVars>
      </dgm:prSet>
      <dgm:spPr/>
    </dgm:pt>
  </dgm:ptLst>
  <dgm:cxnLst>
    <dgm:cxn modelId="{4BB85034-8F36-49B7-8C2B-0B57BD4899F5}" type="presOf" srcId="{63464E60-CE53-4094-8758-4C213A8BA447}" destId="{42CC6E9B-C7D7-4678-8E68-AD6AB8BE3E94}" srcOrd="0" destOrd="0" presId="urn:microsoft.com/office/officeart/2005/8/layout/default"/>
    <dgm:cxn modelId="{7241F63E-FAED-40E2-8D6F-F597237E8579}" type="presOf" srcId="{79410B1C-FCBA-463D-925D-30DE0A001CD3}" destId="{4B59A6E0-8F53-42F9-876D-277B83E88807}" srcOrd="0" destOrd="0" presId="urn:microsoft.com/office/officeart/2005/8/layout/default"/>
    <dgm:cxn modelId="{2CD21745-61B0-4239-A5BF-88D781816A6C}" srcId="{12A67BC1-AF0E-446F-94B8-F58A1B6CA628}" destId="{C167907B-E957-49D1-9538-A99DDE7B1602}" srcOrd="5" destOrd="0" parTransId="{25ACE1B2-2959-47C1-B331-2661D51A15F8}" sibTransId="{D827E882-1BC5-4F4C-94AB-8BDA51D9ADE2}"/>
    <dgm:cxn modelId="{2DDF1F48-EB15-45E6-B73A-943F9A90BD3C}" type="presOf" srcId="{12A67BC1-AF0E-446F-94B8-F58A1B6CA628}" destId="{378DC06B-33AD-480F-925A-EAF4A741848E}" srcOrd="0" destOrd="0" presId="urn:microsoft.com/office/officeart/2005/8/layout/default"/>
    <dgm:cxn modelId="{6F508E4A-7AF6-42DC-A200-52011001278D}" type="presOf" srcId="{130E2126-3D1A-4F43-AD0D-1661D5E1637B}" destId="{E961F819-F7FA-4590-A76F-DCFA4CF3190D}" srcOrd="0" destOrd="0" presId="urn:microsoft.com/office/officeart/2005/8/layout/default"/>
    <dgm:cxn modelId="{04F4326B-7622-4D56-B9AF-586D5C6FA86C}" srcId="{12A67BC1-AF0E-446F-94B8-F58A1B6CA628}" destId="{79410B1C-FCBA-463D-925D-30DE0A001CD3}" srcOrd="0" destOrd="0" parTransId="{53D3C4F4-1F8E-4BF6-9200-39C3E76E43BE}" sibTransId="{2240CE11-8F64-4111-88DB-3335EEF95DFA}"/>
    <dgm:cxn modelId="{9924B16B-7B2C-4697-9680-E35F65DFB683}" srcId="{12A67BC1-AF0E-446F-94B8-F58A1B6CA628}" destId="{130E2126-3D1A-4F43-AD0D-1661D5E1637B}" srcOrd="1" destOrd="0" parTransId="{75C7A6AE-74B3-4CD1-836D-AE1D1CD2DCC7}" sibTransId="{7D626A62-5894-4105-AFA9-92008C19F10C}"/>
    <dgm:cxn modelId="{18941F7E-3A77-4D5A-B51D-A52AB99A563E}" srcId="{12A67BC1-AF0E-446F-94B8-F58A1B6CA628}" destId="{A3ECD2F1-AF2B-40BC-B054-39A3E845A537}" srcOrd="3" destOrd="0" parTransId="{929632F6-2D17-4819-B3F5-1C90A1F057FF}" sibTransId="{2A61B34D-F126-4BF1-B9CE-ED44F5CF8B98}"/>
    <dgm:cxn modelId="{F8F44EA4-8E00-4BA3-8E73-E88BB3291DCE}" type="presOf" srcId="{A3ECD2F1-AF2B-40BC-B054-39A3E845A537}" destId="{04405F7F-8751-4E44-BAC4-94259FD9E92D}" srcOrd="0" destOrd="0" presId="urn:microsoft.com/office/officeart/2005/8/layout/default"/>
    <dgm:cxn modelId="{91B78EB8-37F6-4E12-A3A2-226B27E94D43}" type="presOf" srcId="{9BA75E37-1392-4160-8F45-F0A3B96994FF}" destId="{29935D0F-F33F-4738-B402-D232B88F9F83}" srcOrd="0" destOrd="0" presId="urn:microsoft.com/office/officeart/2005/8/layout/default"/>
    <dgm:cxn modelId="{CE3975CB-ACCD-4653-87FC-B4C2481D752B}" type="presOf" srcId="{C167907B-E957-49D1-9538-A99DDE7B1602}" destId="{B49B3799-F833-4B19-8330-31809C3F6F53}" srcOrd="0" destOrd="0" presId="urn:microsoft.com/office/officeart/2005/8/layout/default"/>
    <dgm:cxn modelId="{F92489EC-0B0E-4743-A4F0-8A3D132CE519}" srcId="{12A67BC1-AF0E-446F-94B8-F58A1B6CA628}" destId="{63464E60-CE53-4094-8758-4C213A8BA447}" srcOrd="2" destOrd="0" parTransId="{AE19BFAB-ED13-46FD-A46F-701E0308BA29}" sibTransId="{D5A88952-DF13-4DD6-A58E-AEA4E3119380}"/>
    <dgm:cxn modelId="{DF3E84F5-DEC9-4C85-B0CA-5D46DCAC1895}" srcId="{12A67BC1-AF0E-446F-94B8-F58A1B6CA628}" destId="{9BA75E37-1392-4160-8F45-F0A3B96994FF}" srcOrd="4" destOrd="0" parTransId="{773C39C5-5939-4DD3-8AB7-3AF631CC5E75}" sibTransId="{D741876A-9577-43A3-BC75-29A7B77BC0D1}"/>
    <dgm:cxn modelId="{B1D4721C-BD54-480C-8509-896EC1AEE3CA}" type="presParOf" srcId="{378DC06B-33AD-480F-925A-EAF4A741848E}" destId="{4B59A6E0-8F53-42F9-876D-277B83E88807}" srcOrd="0" destOrd="0" presId="urn:microsoft.com/office/officeart/2005/8/layout/default"/>
    <dgm:cxn modelId="{52092D77-3D94-4261-9F7C-ABDAC1C7B106}" type="presParOf" srcId="{378DC06B-33AD-480F-925A-EAF4A741848E}" destId="{63AFC40D-CF99-42DD-A45E-CFF2694A96EC}" srcOrd="1" destOrd="0" presId="urn:microsoft.com/office/officeart/2005/8/layout/default"/>
    <dgm:cxn modelId="{3099C605-1F21-4F5D-B86B-3A033ABB38A5}" type="presParOf" srcId="{378DC06B-33AD-480F-925A-EAF4A741848E}" destId="{E961F819-F7FA-4590-A76F-DCFA4CF3190D}" srcOrd="2" destOrd="0" presId="urn:microsoft.com/office/officeart/2005/8/layout/default"/>
    <dgm:cxn modelId="{E5B8BF74-C0CB-4098-AC29-501B47D03E8F}" type="presParOf" srcId="{378DC06B-33AD-480F-925A-EAF4A741848E}" destId="{39DB1980-203C-43A1-8EF6-2C453AE7A56B}" srcOrd="3" destOrd="0" presId="urn:microsoft.com/office/officeart/2005/8/layout/default"/>
    <dgm:cxn modelId="{F38D693D-D35E-4A19-8D13-16B47EAEDC70}" type="presParOf" srcId="{378DC06B-33AD-480F-925A-EAF4A741848E}" destId="{42CC6E9B-C7D7-4678-8E68-AD6AB8BE3E94}" srcOrd="4" destOrd="0" presId="urn:microsoft.com/office/officeart/2005/8/layout/default"/>
    <dgm:cxn modelId="{2829D53B-D7A0-4134-95AD-BE66D4CA3EDC}" type="presParOf" srcId="{378DC06B-33AD-480F-925A-EAF4A741848E}" destId="{058FC7D1-337B-4F5D-872A-F690E7520579}" srcOrd="5" destOrd="0" presId="urn:microsoft.com/office/officeart/2005/8/layout/default"/>
    <dgm:cxn modelId="{91F06913-76E9-4C2C-B896-8D2360035EF3}" type="presParOf" srcId="{378DC06B-33AD-480F-925A-EAF4A741848E}" destId="{04405F7F-8751-4E44-BAC4-94259FD9E92D}" srcOrd="6" destOrd="0" presId="urn:microsoft.com/office/officeart/2005/8/layout/default"/>
    <dgm:cxn modelId="{525567E5-9294-407A-831B-731A5258E704}" type="presParOf" srcId="{378DC06B-33AD-480F-925A-EAF4A741848E}" destId="{47ACD192-E355-49E9-957E-7572F32C6F34}" srcOrd="7" destOrd="0" presId="urn:microsoft.com/office/officeart/2005/8/layout/default"/>
    <dgm:cxn modelId="{CDFBFD23-D970-484B-9824-D2756CDF439C}" type="presParOf" srcId="{378DC06B-33AD-480F-925A-EAF4A741848E}" destId="{29935D0F-F33F-4738-B402-D232B88F9F83}" srcOrd="8" destOrd="0" presId="urn:microsoft.com/office/officeart/2005/8/layout/default"/>
    <dgm:cxn modelId="{48529A98-1B1E-467B-9A30-EE9D14DC4371}" type="presParOf" srcId="{378DC06B-33AD-480F-925A-EAF4A741848E}" destId="{C4CD2746-166B-4603-A481-85DE64224FE7}" srcOrd="9" destOrd="0" presId="urn:microsoft.com/office/officeart/2005/8/layout/default"/>
    <dgm:cxn modelId="{A50F1A18-E47B-46D2-97AE-A893EE6185F9}" type="presParOf" srcId="{378DC06B-33AD-480F-925A-EAF4A741848E}" destId="{B49B3799-F833-4B19-8330-31809C3F6F5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1D134-3466-4F87-A2F9-B826C14662D6}">
      <dsp:nvSpPr>
        <dsp:cNvPr id="0" name=""/>
        <dsp:cNvSpPr/>
      </dsp:nvSpPr>
      <dsp:spPr>
        <a:xfrm>
          <a:off x="0" y="74427"/>
          <a:ext cx="10683185" cy="9845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 других странах основания возникновения обязательств иногда именуются их «источниками». </a:t>
          </a:r>
          <a:endParaRPr lang="en-US" sz="1800" kern="1200"/>
        </a:p>
      </dsp:txBody>
      <dsp:txXfrm>
        <a:off x="48062" y="122489"/>
        <a:ext cx="10587061" cy="888431"/>
      </dsp:txXfrm>
    </dsp:sp>
    <dsp:sp modelId="{18F68F68-2879-439E-ACAC-475CF9DFA92C}">
      <dsp:nvSpPr>
        <dsp:cNvPr id="0" name=""/>
        <dsp:cNvSpPr/>
      </dsp:nvSpPr>
      <dsp:spPr>
        <a:xfrm>
          <a:off x="0" y="1110822"/>
          <a:ext cx="10683185" cy="984555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Например, в Испании, согласно ст. 1089 ГКИ, к этим «источникам» относят закон, договоры и квази-договоры, а также незаконные действия – виновные или небрежные. </a:t>
          </a:r>
          <a:endParaRPr lang="en-US" sz="1800" kern="1200"/>
        </a:p>
      </dsp:txBody>
      <dsp:txXfrm>
        <a:off x="48062" y="1158884"/>
        <a:ext cx="10587061" cy="888431"/>
      </dsp:txXfrm>
    </dsp:sp>
    <dsp:sp modelId="{653F407F-EB81-4126-A530-7A64021632C8}">
      <dsp:nvSpPr>
        <dsp:cNvPr id="0" name=""/>
        <dsp:cNvSpPr/>
      </dsp:nvSpPr>
      <dsp:spPr>
        <a:xfrm>
          <a:off x="0" y="2147217"/>
          <a:ext cx="10683185" cy="98455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Предусматриваемое ст. 1089 ГКИ «порождение» обязательств законом (это делается также в ФГК и ГК ряда латиноамериканских стран) признается неудачным М. Альбаладехо. </a:t>
          </a:r>
          <a:endParaRPr lang="en-US" sz="1800" kern="1200"/>
        </a:p>
      </dsp:txBody>
      <dsp:txXfrm>
        <a:off x="48062" y="2195279"/>
        <a:ext cx="10587061" cy="888431"/>
      </dsp:txXfrm>
    </dsp:sp>
    <dsp:sp modelId="{E4627D2E-0B28-4E4D-96A9-E1E835172C71}">
      <dsp:nvSpPr>
        <dsp:cNvPr id="0" name=""/>
        <dsp:cNvSpPr/>
      </dsp:nvSpPr>
      <dsp:spPr>
        <a:xfrm>
          <a:off x="0" y="3183612"/>
          <a:ext cx="10683185" cy="984555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Субъектами обязательства являются как физические, так и юридические лица, а также структурные подразделения последних, не пользующиеся правами юридических лиц. </a:t>
          </a:r>
          <a:endParaRPr lang="en-US" sz="1800" kern="1200"/>
        </a:p>
      </dsp:txBody>
      <dsp:txXfrm>
        <a:off x="48062" y="3231674"/>
        <a:ext cx="10587061" cy="888431"/>
      </dsp:txXfrm>
    </dsp:sp>
    <dsp:sp modelId="{F046233E-B269-4CC6-9A6F-F1B08862D4BD}">
      <dsp:nvSpPr>
        <dsp:cNvPr id="0" name=""/>
        <dsp:cNvSpPr/>
      </dsp:nvSpPr>
      <dsp:spPr>
        <a:xfrm>
          <a:off x="0" y="4220007"/>
          <a:ext cx="10683185" cy="98455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Частному праву известна категория множественности лиц в обязательствах – на стороне кредитора или должника либо того и другого одновременно. </a:t>
          </a:r>
          <a:endParaRPr lang="en-US" sz="1800" kern="1200"/>
        </a:p>
      </dsp:txBody>
      <dsp:txXfrm>
        <a:off x="48062" y="4268069"/>
        <a:ext cx="10587061" cy="888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9A6E0-8F53-42F9-876D-277B83E8880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При исполнении обязательств возникают и должны быть разрешены следующие вопросы: </a:t>
          </a:r>
          <a:endParaRPr lang="en-US" sz="2200" kern="1200"/>
        </a:p>
      </dsp:txBody>
      <dsp:txXfrm>
        <a:off x="0" y="39687"/>
        <a:ext cx="3286125" cy="1971675"/>
      </dsp:txXfrm>
    </dsp:sp>
    <dsp:sp modelId="{E961F819-F7FA-4590-A76F-DCFA4CF3190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а) кто должен и может исполнить обязательство, </a:t>
          </a:r>
          <a:endParaRPr lang="en-US" sz="2200" kern="1200"/>
        </a:p>
      </dsp:txBody>
      <dsp:txXfrm>
        <a:off x="3614737" y="39687"/>
        <a:ext cx="3286125" cy="1971675"/>
      </dsp:txXfrm>
    </dsp:sp>
    <dsp:sp modelId="{42CC6E9B-C7D7-4678-8E68-AD6AB8BE3E94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б) кому должно быть произведено исполнение, </a:t>
          </a:r>
          <a:endParaRPr lang="en-US" sz="2200" kern="1200"/>
        </a:p>
      </dsp:txBody>
      <dsp:txXfrm>
        <a:off x="7229475" y="39687"/>
        <a:ext cx="3286125" cy="1971675"/>
      </dsp:txXfrm>
    </dsp:sp>
    <dsp:sp modelId="{04405F7F-8751-4E44-BAC4-94259FD9E92D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в) в какие сроки должно исполняться обязательство, </a:t>
          </a:r>
          <a:endParaRPr lang="en-US" sz="2200" kern="1200"/>
        </a:p>
      </dsp:txBody>
      <dsp:txXfrm>
        <a:off x="0" y="2339975"/>
        <a:ext cx="3286125" cy="1971675"/>
      </dsp:txXfrm>
    </dsp:sp>
    <dsp:sp modelId="{29935D0F-F33F-4738-B402-D232B88F9F8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г) в каком месте должно быть произведено исполнение, </a:t>
          </a:r>
          <a:endParaRPr lang="en-US" sz="2200" kern="1200"/>
        </a:p>
      </dsp:txBody>
      <dsp:txXfrm>
        <a:off x="3614737" y="2339975"/>
        <a:ext cx="3286125" cy="1971675"/>
      </dsp:txXfrm>
    </dsp:sp>
    <dsp:sp modelId="{B49B3799-F833-4B19-8330-31809C3F6F53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д) каким способом производится исполнение обязательства. </a:t>
          </a:r>
          <a:endParaRPr lang="en-US" sz="22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4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84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03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15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26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36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1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7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07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71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3064" y="1115456"/>
            <a:ext cx="5334930" cy="3004145"/>
          </a:xfrm>
        </p:spPr>
        <p:txBody>
          <a:bodyPr>
            <a:normAutofit/>
          </a:bodyPr>
          <a:lstStyle/>
          <a:p>
            <a:r>
              <a:rPr b="1" lang="ru-RU" sz="3300">
                <a:ea typeface="+mj-lt"/>
                <a:cs typeface="+mj-lt"/>
              </a:rPr>
              <a:t>Понятие обязательства, основания возникновения и исполнения обязательства</a:t>
            </a:r>
            <a:r>
              <a:rPr lang="ru-RU" sz="3300">
                <a:ea typeface="+mj-lt"/>
                <a:cs typeface="+mj-lt"/>
              </a:rPr>
              <a:t> </a:t>
            </a:r>
            <a:endParaRPr lang="ru-RU" sz="3300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6437671" y="4432545"/>
            <a:ext cx="5334931" cy="2189214"/>
          </a:xfrm>
        </p:spPr>
        <p:txBody>
          <a:bodyPr bIns="45720" lIns="91440" rIns="91440" rtlCol="0" tIns="45720" vert="horz">
            <a:normAutofit/>
          </a:bodyPr>
          <a:lstStyle/>
          <a:p>
            <a:r>
              <a:rPr dirty="0" lang="ru-RU"/>
              <a:t>Выполнили: Алексеева Евгения и Сазонов Александр</a:t>
            </a:r>
            <a:endParaRPr lang="ru-RU"/>
          </a:p>
          <a:p>
            <a:r>
              <a:rPr dirty="0" lang="ru-RU"/>
              <a:t>Группа: ЮЮГ-312</a:t>
            </a:r>
            <a:endParaRPr lang="ru-RU"/>
          </a:p>
        </p:txBody>
      </p:sp>
      <p:sp>
        <p:nvSpPr>
          <p:cNvPr id="57" name="Freeform: Shape 4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fmla="*/ 1355 w 1155142" name="connsiteX0"/>
              <a:gd fmla="*/ 0 h 591009" name="connsiteY0"/>
              <a:gd fmla="*/ 1153787 w 1155142" name="connsiteX1"/>
              <a:gd fmla="*/ 0 h 591009" name="connsiteY1"/>
              <a:gd fmla="*/ 1155142 w 1155142" name="connsiteX2"/>
              <a:gd fmla="*/ 13438 h 591009" name="connsiteY2"/>
              <a:gd fmla="*/ 577571 w 1155142" name="connsiteX3"/>
              <a:gd fmla="*/ 591009 h 591009" name="connsiteY3"/>
              <a:gd fmla="*/ 0 w 1155142" name="connsiteX4"/>
              <a:gd fmla="*/ 13438 h 591009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8" name="Freeform: Shape 4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fmla="*/ 0 w 1737401" name="connsiteX0"/>
              <a:gd fmla="*/ 0 h 959536" name="connsiteY0"/>
              <a:gd fmla="*/ 123825 w 1737401" name="connsiteX1"/>
              <a:gd fmla="*/ 0 h 959536" name="connsiteY1"/>
              <a:gd fmla="*/ 123825 w 1737401" name="connsiteX2"/>
              <a:gd fmla="*/ 790277 h 959536" name="connsiteY2"/>
              <a:gd fmla="*/ 1490095 w 1737401" name="connsiteX3"/>
              <a:gd fmla="*/ 0 h 959536" name="connsiteY3"/>
              <a:gd fmla="*/ 1737401 w 1737401" name="connsiteX4"/>
              <a:gd fmla="*/ 0 h 959536" name="connsiteY4"/>
              <a:gd fmla="*/ 92869 w 1737401" name="connsiteX5"/>
              <a:gd fmla="*/ 951249 h 959536" name="connsiteY5"/>
              <a:gd fmla="*/ 61913 w 1737401" name="connsiteX6"/>
              <a:gd fmla="*/ 959536 h 959536" name="connsiteY6"/>
              <a:gd fmla="*/ 0 w 1737401" name="connsiteX7"/>
              <a:gd fmla="*/ 897624 h 959536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9" name="Freeform: Shape 4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fmla="*/ 159741 w 159741" name="connsiteX0"/>
              <a:gd fmla="*/ 0 h 552996" name="connsiteY0"/>
              <a:gd fmla="*/ 159741 w 159741" name="connsiteX1"/>
              <a:gd fmla="*/ 552996 h 552996" name="connsiteY1"/>
              <a:gd fmla="*/ 141849 w 159741" name="connsiteX2"/>
              <a:gd fmla="*/ 543285 h 552996" name="connsiteY2"/>
              <a:gd fmla="*/ 0 w 159741" name="connsiteX3"/>
              <a:gd fmla="*/ 276498 h 552996" name="connsiteY3"/>
              <a:gd fmla="*/ 141849 w 159741" name="connsiteX4"/>
              <a:gd fmla="*/ 9711 h 552996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60" name="Freeform: Shape 5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fmla="*/ 61913 w 1548180" name="connsiteX0"/>
              <a:gd fmla="*/ 0 h 1022351" name="connsiteY0"/>
              <a:gd fmla="*/ 1548180 w 1548180" name="connsiteX1"/>
              <a:gd fmla="*/ 0 h 1022351" name="connsiteY1"/>
              <a:gd fmla="*/ 1548180 w 1548180" name="connsiteX2"/>
              <a:gd fmla="*/ 123825 h 1022351" name="connsiteY2"/>
              <a:gd fmla="*/ 123825 w 1548180" name="connsiteX3"/>
              <a:gd fmla="*/ 123825 h 1022351" name="connsiteY3"/>
              <a:gd fmla="*/ 123825 w 1548180" name="connsiteX4"/>
              <a:gd fmla="*/ 1022351 h 1022351" name="connsiteY4"/>
              <a:gd fmla="*/ 0 w 1548180" name="connsiteX5"/>
              <a:gd fmla="*/ 1022351 h 1022351" name="connsiteY5"/>
              <a:gd fmla="*/ 0 w 1548180" name="connsiteX6"/>
              <a:gd fmla="*/ 61913 h 1022351" name="connsiteY6"/>
              <a:gd fmla="*/ 61913 w 1548180" name="connsiteX7"/>
              <a:gd fmla="*/ 0 h 1022351" name="connsiteY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cap="flat" w="9525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fmla="*/ 1561721 w 1771609" name="connsiteX0"/>
              <a:gd fmla="*/ 763041 h 1140095" name="connsiteY0"/>
              <a:gd fmla="*/ 1623024 w 1771609" name="connsiteX1"/>
              <a:gd fmla="*/ 792810 h 1140095" name="connsiteY1"/>
              <a:gd fmla="*/ 1711735 w 1771609" name="connsiteX2"/>
              <a:gd fmla="*/ 970132 h 1140095" name="connsiteY2"/>
              <a:gd fmla="*/ 1771609 w 1771609" name="connsiteX3"/>
              <a:gd fmla="*/ 1140095 h 1140095" name="connsiteY3"/>
              <a:gd fmla="*/ 1637225 w 1771609" name="connsiteX4"/>
              <a:gd fmla="*/ 1140095 h 1140095" name="connsiteY4"/>
              <a:gd fmla="*/ 1594820 w 1771609" name="connsiteX5"/>
              <a:gd fmla="*/ 1019711 h 1140095" name="connsiteY5"/>
              <a:gd fmla="*/ 1513200 w 1771609" name="connsiteX6"/>
              <a:gd fmla="*/ 856627 h 1140095" name="connsiteY6"/>
              <a:gd fmla="*/ 1538499 w 1771609" name="connsiteX7"/>
              <a:gd fmla="*/ 770415 h 1140095" name="connsiteY7"/>
              <a:gd fmla="*/ 1561721 w 1771609" name="connsiteX8"/>
              <a:gd fmla="*/ 763041 h 1140095" name="connsiteY8"/>
              <a:gd fmla="*/ 933455 w 1771609" name="connsiteX9"/>
              <a:gd fmla="*/ 161309 h 1140095" name="connsiteY9"/>
              <a:gd fmla="*/ 957797 w 1771609" name="connsiteX10"/>
              <a:gd fmla="*/ 167970 h 1140095" name="connsiteY10"/>
              <a:gd fmla="*/ 1286982 w 1771609" name="connsiteX11"/>
              <a:gd fmla="*/ 387616 h 1140095" name="connsiteY11"/>
              <a:gd fmla="*/ 1293725 w 1771609" name="connsiteX12"/>
              <a:gd fmla="*/ 477075 h 1140095" name="connsiteY12"/>
              <a:gd fmla="*/ 1245453 w 1771609" name="connsiteX13"/>
              <a:gd fmla="*/ 499154 h 1140095" name="connsiteY13"/>
              <a:gd fmla="*/ 1245167 w 1771609" name="connsiteX14"/>
              <a:gd fmla="*/ 499154 h 1140095" name="connsiteY14"/>
              <a:gd fmla="*/ 1203638 w 1771609" name="connsiteX15"/>
              <a:gd fmla="*/ 484104 h 1140095" name="connsiteY15"/>
              <a:gd fmla="*/ 900647 w 1771609" name="connsiteX16"/>
              <a:gd fmla="*/ 281508 h 1140095" name="connsiteY16"/>
              <a:gd fmla="*/ 872454 w 1771609" name="connsiteX17"/>
              <a:gd fmla="*/ 196164 h 1140095" name="connsiteY17"/>
              <a:gd fmla="*/ 933455 w 1771609" name="connsiteX18"/>
              <a:gd fmla="*/ 161309 h 1140095" name="connsiteY18"/>
              <a:gd fmla="*/ 256260 w 1771609" name="connsiteX19"/>
              <a:gd fmla="*/ 29 h 1140095" name="connsiteY19"/>
              <a:gd fmla="*/ 454020 w 1771609" name="connsiteX20"/>
              <a:gd fmla="*/ 13474 h 1140095" name="connsiteY20"/>
              <a:gd fmla="*/ 509236 w 1771609" name="connsiteX21"/>
              <a:gd fmla="*/ 84182 h 1140095" name="connsiteY21"/>
              <a:gd fmla="*/ 445829 w 1771609" name="connsiteX22"/>
              <a:gd fmla="*/ 139871 h 1140095" name="connsiteY22"/>
              <a:gd fmla="*/ 437447 w 1771609" name="connsiteX23"/>
              <a:gd fmla="*/ 139395 h 1140095" name="connsiteY23"/>
              <a:gd fmla="*/ 73211 w 1771609" name="connsiteX24"/>
              <a:gd fmla="*/ 137204 h 1140095" name="connsiteY24"/>
              <a:gd fmla="*/ 749 w 1771609" name="connsiteX25"/>
              <a:gd fmla="*/ 84082 h 1140095" name="connsiteY25"/>
              <a:gd fmla="*/ 53871 w 1771609" name="connsiteX26"/>
              <a:gd fmla="*/ 11621 h 1140095" name="connsiteY26"/>
              <a:gd fmla="*/ 58352 w 1771609" name="connsiteX27"/>
              <a:gd fmla="*/ 11093 h 1140095" name="connsiteY27"/>
              <a:gd fmla="*/ 256260 w 1771609" name="connsiteX28"/>
              <a:gd fmla="*/ 29 h 1140095" name="connsiteY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cap="flat" w="9525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2A209AC-34D6-4034-823A-0D4A722C1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2" r="11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b="b" l="l" r="r" t="t"/>
            <a:pathLst>
              <a:path h="3741748" w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fmla="*/ 782970 w 1565940" name="connsiteX0"/>
              <a:gd fmla="*/ 0 h 599245" name="connsiteY0"/>
              <a:gd fmla="*/ 1528042 w 1565940" name="connsiteX1"/>
              <a:gd fmla="*/ 480469 h 599245" name="connsiteY1"/>
              <a:gd fmla="*/ 1565940 w 1565940" name="connsiteX2"/>
              <a:gd fmla="*/ 599245 h 599245" name="connsiteY2"/>
              <a:gd fmla="*/ 0 w 1565940" name="connsiteX3"/>
              <a:gd fmla="*/ 599245 h 599245" name="connsiteY3"/>
              <a:gd fmla="*/ 37898 w 1565940" name="connsiteX4"/>
              <a:gd fmla="*/ 480469 h 599245" name="connsiteY4"/>
              <a:gd fmla="*/ 782970 w 1565940" name="connsiteX5"/>
              <a:gd fmla="*/ 0 h 599245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0" presetSubtype="0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build="p" grpId="0" s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C49D26DC-44C8-2B9B-9B66-EC25B872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652458"/>
            <a:ext cx="5440195" cy="544019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B22A2-47FC-B757-31EB-39D80614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920060"/>
            <a:ext cx="4771178" cy="5614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ea typeface="+mn-lt"/>
                <a:cs typeface="+mn-lt"/>
              </a:rPr>
              <a:t>ФГК исходит из того, что кредитор в случае неисполнения должником обязательства немедленно с момента его возникновения или в обусловленный срок соглашается с таким промедлением в исполнении до момента, пока он не совершит активное действие, направленное на установление просрочки должника. Таким действием кредитора в соответствии со ст. 1139 ФГК является напоминание должнику о необходимости исполнения обязательства, сделанное в гражданских правоотношениях через судебного пристава, а в торговых отношениях — заказным письмом. Просрочка наступает с момента таким образом сделанного напоминания об исполнении обязательства.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F8B4B-7997-4A56-CCC1-00807E27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4" y="544583"/>
            <a:ext cx="5956577" cy="54888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ea typeface="+mn-lt"/>
                <a:cs typeface="+mn-lt"/>
              </a:rPr>
              <a:t>Законодатель сохранил общий принцип: должник попадает в просрочку с момента напоминания, последовавшего от кредитора по наступлении срока платежа. Однако значительно был расширен круг обстоятельств, указанных в законе, при наличии которых напоминание или иное уведомление должника кредитором не требуется. К числу таких обстоятельств отнесены: а) время исполнения определено по календарю; б) исполнению должно предшествовать событие, и соответствующее время исполнения указано таким образом, что может быть исчислено по календарю с момента наступления этого события; в) должник серьезно и определенно отказывается исполнять обязательство; г) когда, с учетом интересов сторон, имеются особые причины, оправдывающие немедленное наступление просрочки; д) должник по требованию о компенсации попадает в просрочку не позднее 30 дней по наступлении срока исполнения и получении счета или эквивалентного платежного требования, если он не исполнит обязательство</a:t>
            </a:r>
            <a:endParaRPr lang="ru-R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7907FA-7622-09D8-8F64-2A2A021F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228" y="1190800"/>
            <a:ext cx="4852268" cy="399807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12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C541A8A-DA66-16F4-6BE0-F26C3653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7" y="1213375"/>
            <a:ext cx="6444946" cy="394124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2E24415-260C-8CC3-7B21-46522AB6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831" y="968443"/>
            <a:ext cx="4310317" cy="41925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ea typeface="+mn-lt"/>
                <a:cs typeface="+mn-lt"/>
              </a:rPr>
              <a:t>По общему праву срок в обязательстве являлся существенным условием, нарушение которого давало и дает в настоящее время основания отказаться от всего договора. Право справедливости предоставляло иные формы защиты, нежели расторжение договора. После реформы права в XIX веке в качестве общей нормы было установлено, что несвоевременное исполнение обязательства не дает права на расторжение договора, а только на возмещение убытков, то есть условие о сроке квалифицируется в качестве простого условия. 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941149839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57E6C3-1A3C-3065-BA5E-6AACBB035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69" y="456234"/>
            <a:ext cx="5923447" cy="5941598"/>
          </a:xfrm>
        </p:spPr>
        <p:txBody>
          <a:bodyPr anchor="t" bIns="45720" lIns="91440" rIns="91440" rtlCol="0" tIns="45720" vert="horz">
            <a:noAutofit/>
          </a:bodyPr>
          <a:lstStyle/>
          <a:p>
            <a:pPr algn="just" indent="0" marL="0">
              <a:buNone/>
            </a:pPr>
            <a:r>
              <a:rPr dirty="0" lang="ru-RU">
                <a:ea typeface="+mn-lt"/>
                <a:cs typeface="+mn-lt"/>
              </a:rPr>
              <a:t>При отсутствии в обязательстве указания места исполнения недостающее условие восполняется диспозитивными нормами законов, место исполнения может зависеть от характера деятельности должника и предмета обязательства. В странах континентальной Европы в качестве общего правила местом исполнения обязательства установлено местожительство должника (ст. 1247 ФГК; § 269 ГГУ уточняет, что местом исполнения является местожительство должника на момент возникновения обязательства; ст. 64 ШОЗ, ст. 41 книги 6 ГКН). 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7C79682-0681-2904-EF70-993026FFE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" l="50" r="35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b="b" l="l" r="r" t="t"/>
            <a:pathLst>
              <a:path h="2663168" w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 rot="21189197">
            <a:off x="6261882" y="687822"/>
            <a:ext cx="5471147" cy="5471147"/>
          </a:xfrm>
          <a:prstGeom prst="arc">
            <a:avLst>
              <a:gd fmla="val 16200000" name="adj1"/>
              <a:gd fmla="val 20093138" name="adj2"/>
            </a:avLst>
          </a:prstGeom>
          <a:ln cap="rnd" w="127000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7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B0262F2-077E-935F-14B0-B4689F9DA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39" y="1155045"/>
            <a:ext cx="5097641" cy="382599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756F880-A392-413F-8EBB-01975E167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005" y="1675225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1900" dirty="0">
                <a:ea typeface="+mn-lt"/>
                <a:cs typeface="+mn-lt"/>
              </a:rPr>
              <a:t>Для исполнения денежных обязательств, возникающих в предпринимательской или профессиональной деятельности, как предписывает ст. 118 книги 6 ГКН, местом жительства кредитора является место осуществления предпринимательской или профессиональной деятельности. В праве Англии еще в Средние века сложилось общее правило, что должник обязан отыскать кредитора и предложить ему исполнение обязательства, если иное не предусмотрено договором. Из этого правила существуют исключения, установленные прецедентным правом и законодательством. 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17153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D2817-DAF6-5690-7E62-C0E01A0F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070" y="232603"/>
            <a:ext cx="5558489" cy="1325563"/>
          </a:xfrm>
        </p:spPr>
        <p:txBody>
          <a:bodyPr>
            <a:normAutofit/>
          </a:bodyPr>
          <a:lstStyle/>
          <a:p>
            <a:r>
              <a:rPr lang="ru-RU" sz="4400" b="1" dirty="0"/>
              <a:t>Источники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FDF98-18FC-F466-C639-1C3984DD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549538"/>
            <a:ext cx="6176923" cy="5080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1600" dirty="0" err="1">
                <a:ea typeface="+mn-lt"/>
                <a:cs typeface="+mn-lt"/>
              </a:rPr>
              <a:t>Lib.sale</a:t>
            </a:r>
            <a:r>
              <a:rPr lang="ru-RU" sz="1600" dirty="0">
                <a:ea typeface="+mn-lt"/>
                <a:cs typeface="+mn-lt"/>
              </a:rPr>
              <a:t>: -сайт. -2022. -URL: https://lib.sale/pravo-zarubejnyih-grajdanskoe/ispolnenie-obyazatelstv-89235.html Текст: электронный (дата обращения 03.05.22)</a:t>
            </a:r>
            <a:endParaRPr lang="ru-RU"/>
          </a:p>
          <a:p>
            <a:pPr algn="ctr"/>
            <a:r>
              <a:rPr lang="ru-RU" sz="1600" dirty="0">
                <a:ea typeface="+mn-lt"/>
                <a:cs typeface="+mn-lt"/>
              </a:rPr>
              <a:t>Studme.org: -сайт. -2022. -URL: https://studme.org/1303040615678/pravo/obyazatelstvennoe_pravo_zarubezhnyh_stran Текст: электронный (дата обращения 03.05.22)</a:t>
            </a:r>
          </a:p>
          <a:p>
            <a:pPr algn="ctr"/>
            <a:r>
              <a:rPr lang="ru-RU" sz="1600" dirty="0">
                <a:ea typeface="+mn-lt"/>
                <a:cs typeface="+mn-lt"/>
              </a:rPr>
              <a:t>Isfic.info: -сайт. -2022. -URL: https://isfic.info/foretor/graztor29.htm? Текст: электронный (дата обращения 03.05.22)</a:t>
            </a:r>
          </a:p>
          <a:p>
            <a:pPr algn="ctr"/>
            <a:r>
              <a:rPr lang="ru-RU" sz="1600" dirty="0">
                <a:ea typeface="+mn-lt"/>
                <a:cs typeface="+mn-lt"/>
              </a:rPr>
              <a:t>Bstudy.net: -сайт. -2022. -URL: https://bstudy.net/793443/pravo/obschaya_chast_obyazatelstvennogo_prava_zarubezhnyh_stran Текст: электронный (дата обращения 03.05.22)</a:t>
            </a:r>
          </a:p>
          <a:p>
            <a:pPr algn="ctr"/>
            <a:r>
              <a:rPr lang="ru-RU" sz="1600" dirty="0">
                <a:ea typeface="+mn-lt"/>
                <a:cs typeface="+mn-lt"/>
              </a:rPr>
              <a:t>Учебник: -сайт. -2022. -URL: https://uchebnik.biz/book/1202-grazhdanskoe-i-torgovoe-pravo-zarubezhnyx-stran/14-3-obyazatelstvennoe-pravo-zarubezhnyx-stran/? Текст: электронный (дата обращения 03.05.22)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00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A91EC-1876-76E7-94C3-054EC515A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715F3-20CC-83D3-D054-8974B1856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endParaRPr lang="ru-R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25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0D90F7F-7925-2255-3129-F71FF9153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548856"/>
            <a:ext cx="4777381" cy="558757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76CAA-1671-933E-183A-28FBE9C4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9" y="1078878"/>
            <a:ext cx="5257800" cy="41925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Законодательство некоторых стран дает общее определение обязательства. Например, в соответствии с § 241 ГГУ «на основании обязательства кредитор вправе требовать от должника совершения определенного действия. Исполнение может заключаться и в воздержании от действия». Чаще же понятие обязательства определяется доктриной и практикой) исходя из всей совокупности факторов, характеризующих данную правовую категорию.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568400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fmla="val 16200000" name="adj1"/>
              <a:gd fmla="val 2563720" name="adj2"/>
            </a:avLst>
          </a:prstGeom>
          <a:ln cap="rnd" w="1270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descr="Изображение выглядит как текст, доска&#10;&#10;Автоматически созданное описание" id="4" name="Рисунок 4">
            <a:extLst>
              <a:ext uri="{FF2B5EF4-FFF2-40B4-BE49-F238E27FC236}">
                <a16:creationId xmlns:a16="http://schemas.microsoft.com/office/drawing/2014/main" id="{4954EB93-B8E1-C5BB-9576-47A2B8B3B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" l="48" r="39"/>
          <a:stretch/>
        </p:blipFill>
        <p:spPr>
          <a:xfrm>
            <a:off x="339241" y="502500"/>
            <a:ext cx="5696989" cy="5820120"/>
          </a:xfrm>
          <a:custGeom>
            <a:avLst/>
            <a:gdLst/>
            <a:ahLst/>
            <a:cxnLst/>
            <a:rect b="b" l="l" r="r" t="t"/>
            <a:pathLst>
              <a:path h="5712488" w="4114800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FAE478B-48CF-E680-56FE-3C60BFFA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309" y="502250"/>
            <a:ext cx="5600006" cy="5742816"/>
          </a:xfrm>
        </p:spPr>
        <p:txBody>
          <a:bodyPr anchor="t" bIns="45720" lIns="91440" rIns="91440" rtlCol="0" tIns="45720" vert="horz">
            <a:noAutofit/>
          </a:bodyPr>
          <a:lstStyle/>
          <a:p>
            <a:pPr algn="just" indent="0" marL="0">
              <a:buNone/>
            </a:pPr>
            <a:r>
              <a:rPr dirty="0" lang="ru-RU" sz="2000">
                <a:ea typeface="+mn-lt"/>
                <a:cs typeface="+mn-lt"/>
              </a:rPr>
              <a:t>Заимствованные США и другими странами принципы английского договорного права почти целиком созданы английскими судами, и законодательство до недавнего времени играло незначительную роль в его развитии. В большей своей части эти принципы сложились за последние 200 лет, ибо договорное право является детищем торговли, и развивалось оно по мере превращения Англии из страны в основном сельскохозяйственной в страну преимущественно торговую и промышленную. О сравнительно скромной роли договорного права в прошлом свидетельствуют Комментарии к праву Англии </a:t>
            </a:r>
            <a:r>
              <a:rPr dirty="0" err="1" lang="ru-RU" sz="2000">
                <a:ea typeface="+mn-lt"/>
                <a:cs typeface="+mn-lt"/>
              </a:rPr>
              <a:t>Блэкстона</a:t>
            </a:r>
            <a:r>
              <a:rPr dirty="0" lang="ru-RU" sz="2000">
                <a:ea typeface="+mn-lt"/>
                <a:cs typeface="+mn-lt"/>
              </a:rPr>
              <a:t>, изданные впервые в 1756 году, где 380 страниц посвящены праву недвижимой собственности и лишь 28 страниц – договору.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31340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EDBA7-564C-ACAD-F5EE-C787FD817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83" y="920060"/>
            <a:ext cx="5824056" cy="6162468"/>
          </a:xfrm>
        </p:spPr>
        <p:txBody>
          <a:bodyPr anchor="t" bIns="45720" lIns="91440" rIns="91440" rtlCol="0" tIns="45720" vert="horz">
            <a:normAutofit/>
          </a:bodyPr>
          <a:lstStyle/>
          <a:p>
            <a:pPr algn="just" indent="0" marL="0">
              <a:buNone/>
            </a:pPr>
            <a:r>
              <a:rPr dirty="0" lang="ru-RU" sz="2000">
                <a:ea typeface="+mn-lt"/>
                <a:cs typeface="+mn-lt"/>
              </a:rPr>
              <a:t>Это, в частности, может быть добровольное ведение чужих дел без поручения: «вне зависимости от того, знает ли собственник о ведении дел или не знает, тот, кто ведет дела, заключает молчаливое обязательство продолжать ведение дела, которое он начал, и довести его вплоть до времени, когда собственник будет в состоянии сам заботиться о своих делах» (ст. 1372). В свою очередь, «хозяин, дело которого велось хорошо, должен выполнить обязательства, которые ведущий дело заключил от его имени, дать последнему возмещение за все личные обязательства, которые тот принял на себя, и оплатить ему все сделанные им полезные и необходимые расходы» (ст. 1376). Обязательства из квази-договоров регламентируют также ст. 1373-1375 и 1377-1381 ФГК. </a:t>
            </a:r>
            <a:endParaRPr lang="ru-RU" sz="20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DBCF914-8E2A-AA9C-929C-21FD0037F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" l="30" r="54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b="b" l="l" r="r" t="t"/>
            <a:pathLst>
              <a:path h="2663168" w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 rot="21189197">
            <a:off x="6261882" y="687822"/>
            <a:ext cx="5471147" cy="5471147"/>
          </a:xfrm>
          <a:prstGeom prst="arc">
            <a:avLst>
              <a:gd fmla="val 16200000" name="adj1"/>
              <a:gd fmla="val 20093138" name="adj2"/>
            </a:avLst>
          </a:prstGeom>
          <a:ln cap="rnd" w="127000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99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972E38A-B635-C91E-4A34-49819D955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837390"/>
              </p:ext>
            </p:extLst>
          </p:nvPr>
        </p:nvGraphicFramePr>
        <p:xfrm>
          <a:off x="760896" y="831712"/>
          <a:ext cx="10683186" cy="527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229942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F921C-017C-CB5A-A1AF-49446C5F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39" y="655016"/>
            <a:ext cx="5387502" cy="4351338"/>
          </a:xfrm>
        </p:spPr>
        <p:txBody>
          <a:bodyPr anchor="t" bIns="45720" lIns="91440" rIns="91440" rtlCol="0" tIns="45720" vert="horz">
            <a:noAutofit/>
          </a:bodyPr>
          <a:lstStyle/>
          <a:p>
            <a:pPr algn="just" indent="0" marL="0">
              <a:buNone/>
            </a:pPr>
            <a:r>
              <a:rPr dirty="0" lang="ru-RU" sz="2000">
                <a:ea typeface="+mn-lt"/>
                <a:cs typeface="+mn-lt"/>
              </a:rPr>
              <a:t>Именно содержанием договора для договорных обязательств, а также фактами, послужившими основанием возникновения внедоговорных обязательств (размер причиненного вреда и требуемый характер возмещения: в натуре или денежная компенсация, объем выполненных без поручения работ и действий и т.д.), определяется, как должно быть исполнено обязательство. В странах континентального права недостающую волю сторон восполняют диспозитивные нормы закона, в странах прецедентного права, где отсутствует деление норм закона на диспозитивные и императивные, пробелы договора восполняются так называемыми подразумеваемыми условиями договора.</a:t>
            </a:r>
            <a:endParaRPr dirty="0" lang="ru-RU" sz="20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0950D61-EFF9-1400-5662-60803C7E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" r="96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b="b" l="l" r="r" t="t"/>
            <a:pathLst>
              <a:path h="5562584" w="5570706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6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7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ln cap="rnd" w="127000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63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63258B3-4DFF-23F5-15B7-5F6000377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1016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13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480990A-EFB5-C3D9-4CA0-1D13BCA90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64" y="1392331"/>
            <a:ext cx="7571586" cy="3971492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9B1B4-AB5E-AF1F-5604-3BFC0C34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0439" y="489364"/>
            <a:ext cx="3457004" cy="57472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ea typeface="+mn-lt"/>
                <a:cs typeface="+mn-lt"/>
              </a:rPr>
              <a:t>В связи с исполнением срочных обязательств в практике довольно часто возникает вопрос о возможности досрочного исполнения обязательства. Вопрос о возможности досрочного исполнения решается в зависимости от того, в чьих интересах установлен срок, и допускается без согласия кредитора, если срок установлен в интересах должника. По общему правилу считается, что срок всегда установлен в интереса должника. Французское право допускает досрочное исполнение обязательства и ст. 1186 ФГК устанавливает, что досрочно исполненное не может быть истребовано назад, однако кредитор не может потребовать досрочного исполнения обязательства должником.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978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27CD2E-1742-0620-3301-F766C7165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058" y="1346822"/>
            <a:ext cx="5580942" cy="5511179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EA4E61-6718-872F-5209-8FAF886D4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26" y="1030495"/>
            <a:ext cx="5813013" cy="57759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В соответствии с § 271 ГГУ, если срок исполнения не был определен или не явствует из обстоятельств дела, то кредитор может потребовать немедленного исполнения, а должник вправе немедленно произвести исполнение такого обязательства. В отличие от французского права, право Германии не требует немедленного исполнения обязательства. Обязанность должника приступить к исполнению возникает в момент предъявления требования кредитора.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4241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ShapesVTI</vt:lpstr>
      <vt:lpstr>Понятие обязательства, основания возникновения и исполнения обязательства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171</cp:revision>
  <dcterms:created xsi:type="dcterms:W3CDTF">2022-05-04T06:39:33Z</dcterms:created>
  <dcterms:modified xsi:type="dcterms:W3CDTF">2022-05-04T07:34:43Z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1128249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