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8" r:id="rId3"/>
    <p:sldId id="259" r:id="rId4"/>
    <p:sldId id="257" r:id="rId5"/>
    <p:sldId id="260" r:id="rId6"/>
    <p:sldId id="262" r:id="rId7"/>
    <p:sldId id="261" r:id="rId8"/>
    <p:sldId id="263"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ru-RU"/>
              <a:t>Образец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3/30/22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3/30/22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3/30/22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3/30/22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ru-RU"/>
              <a:t>Образец заголовка</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3/30/22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3/30/22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3/30/22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3/30/22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3/30/22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ru-RU"/>
              <a:t>Образец заголовка</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1CF131DD-A141-4471-BCF9-C6073EDD7E20}" type="datetimeFigureOut">
              <a:rPr lang="en-US" dirty="0"/>
              <a:t>3/30/22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3/30/22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3/30/22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D26BA8-F984-BE4B-A1F4-C967C4CAA048}"/>
              </a:ext>
            </a:extLst>
          </p:cNvPr>
          <p:cNvSpPr>
            <a:spLocks noGrp="1"/>
          </p:cNvSpPr>
          <p:nvPr>
            <p:ph type="ctrTitle"/>
          </p:nvPr>
        </p:nvSpPr>
        <p:spPr>
          <a:xfrm>
            <a:off x="2145933" y="1467623"/>
            <a:ext cx="7900133" cy="3443039"/>
          </a:xfrm>
        </p:spPr>
        <p:txBody>
          <a:bodyPr/>
          <a:lstStyle/>
          <a:p>
            <a:r>
              <a:rPr lang="ru-RU" sz="3800" u="none" strike="noStrike" dirty="0">
                <a:solidFill>
                  <a:srgbClr val="000000"/>
                </a:solidFill>
                <a:effectLst/>
                <a:latin typeface="Algerian" panose="020F0502020204030204" pitchFamily="34" charset="0"/>
              </a:rPr>
              <a:t>Общество (товарищество) с ограниченной ответственностью</a:t>
            </a:r>
            <a:endParaRPr lang="ru-RU" sz="3800" u="none" strike="noStrike" dirty="0">
              <a:solidFill>
                <a:srgbClr val="646464"/>
              </a:solidFill>
              <a:effectLst/>
              <a:latin typeface="Algerian" panose="020F0502020204030204" pitchFamily="34" charset="0"/>
            </a:endParaRPr>
          </a:p>
        </p:txBody>
      </p:sp>
      <p:sp>
        <p:nvSpPr>
          <p:cNvPr id="3" name="Подзаголовок 2">
            <a:extLst>
              <a:ext uri="{FF2B5EF4-FFF2-40B4-BE49-F238E27FC236}">
                <a16:creationId xmlns:a16="http://schemas.microsoft.com/office/drawing/2014/main" id="{4C63CBE1-5440-EA42-A33C-018EFC8B51B5}"/>
              </a:ext>
            </a:extLst>
          </p:cNvPr>
          <p:cNvSpPr>
            <a:spLocks noGrp="1"/>
          </p:cNvSpPr>
          <p:nvPr>
            <p:ph type="subTitle" idx="1"/>
          </p:nvPr>
        </p:nvSpPr>
        <p:spPr/>
        <p:txBody>
          <a:bodyPr/>
          <a:lstStyle/>
          <a:p>
            <a:r>
              <a:rPr lang="ru-RU" dirty="0"/>
              <a:t>Подготовили: Елхов Максим и Губарева Анастасия ЮЮГ-311</a:t>
            </a:r>
          </a:p>
        </p:txBody>
      </p:sp>
    </p:spTree>
    <p:extLst>
      <p:ext uri="{BB962C8B-B14F-4D97-AF65-F5344CB8AC3E}">
        <p14:creationId xmlns:p14="http://schemas.microsoft.com/office/powerpoint/2010/main" val="602653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26A2D3-0A8A-054B-8EFF-A36630FB9227}"/>
              </a:ext>
            </a:extLst>
          </p:cNvPr>
          <p:cNvSpPr>
            <a:spLocks noGrp="1"/>
          </p:cNvSpPr>
          <p:nvPr>
            <p:ph type="title"/>
          </p:nvPr>
        </p:nvSpPr>
        <p:spPr>
          <a:xfrm>
            <a:off x="1066800" y="381778"/>
            <a:ext cx="10058400" cy="1624577"/>
          </a:xfrm>
          <a:ln>
            <a:solidFill>
              <a:schemeClr val="tx1"/>
            </a:solidFill>
          </a:ln>
        </p:spPr>
        <p:txBody>
          <a:bodyPr>
            <a:normAutofit/>
          </a:bodyPr>
          <a:lstStyle/>
          <a:p>
            <a:pPr algn="ctr"/>
            <a:r>
              <a:rPr lang="ru-RU" sz="4800" b="1" i="0" u="none" strike="noStrike" dirty="0">
                <a:solidFill>
                  <a:srgbClr val="000000"/>
                </a:solidFill>
                <a:effectLst/>
                <a:latin typeface="Times New Roman" panose="020F0502020204030204" pitchFamily="34" charset="0"/>
              </a:rPr>
              <a:t>Общество с ограниченной ответственностью</a:t>
            </a:r>
            <a:endParaRPr lang="ru-RU" dirty="0"/>
          </a:p>
        </p:txBody>
      </p:sp>
      <p:sp>
        <p:nvSpPr>
          <p:cNvPr id="3" name="Объект 2">
            <a:extLst>
              <a:ext uri="{FF2B5EF4-FFF2-40B4-BE49-F238E27FC236}">
                <a16:creationId xmlns:a16="http://schemas.microsoft.com/office/drawing/2014/main" id="{0FEF2D25-3087-D34A-9227-4D0530BC4CDD}"/>
              </a:ext>
            </a:extLst>
          </p:cNvPr>
          <p:cNvSpPr>
            <a:spLocks noGrp="1"/>
          </p:cNvSpPr>
          <p:nvPr>
            <p:ph idx="1"/>
          </p:nvPr>
        </p:nvSpPr>
        <p:spPr>
          <a:xfrm>
            <a:off x="1066800" y="2006355"/>
            <a:ext cx="10058400" cy="4412951"/>
          </a:xfrm>
        </p:spPr>
        <p:txBody>
          <a:bodyPr>
            <a:normAutofit fontScale="25000" lnSpcReduction="20000"/>
          </a:bodyPr>
          <a:lstStyle/>
          <a:p>
            <a:pPr algn="ctr"/>
            <a:endParaRPr lang="ru-RU" sz="2300" b="0" i="0" u="none" strike="noStrike" dirty="0">
              <a:solidFill>
                <a:srgbClr val="646464"/>
              </a:solidFill>
              <a:effectLst/>
              <a:latin typeface="Roboto" panose="02000000000000000000" pitchFamily="2" charset="0"/>
            </a:endParaRPr>
          </a:p>
          <a:p>
            <a:pPr algn="ctr"/>
            <a:r>
              <a:rPr lang="ru-RU" sz="7600" b="0" i="0" u="none" strike="noStrike" dirty="0">
                <a:solidFill>
                  <a:srgbClr val="000000"/>
                </a:solidFill>
                <a:effectLst/>
                <a:latin typeface="Times New Roman" panose="020F0502020204030204" pitchFamily="34" charset="0"/>
              </a:rPr>
              <a:t>Во многих правопорядках распространенной формой торгового товарищества в широком смысле является общество с ограниченной ответственностью (фр. </a:t>
            </a:r>
            <a:r>
              <a:rPr lang="en-GB" sz="7600" b="0" i="0" u="none" strike="noStrike" dirty="0" err="1">
                <a:solidFill>
                  <a:srgbClr val="000000"/>
                </a:solidFill>
                <a:effectLst/>
                <a:latin typeface="Times New Roman" panose="020F0502020204030204" pitchFamily="34" charset="0"/>
              </a:rPr>
              <a:t>societe</a:t>
            </a:r>
            <a:r>
              <a:rPr lang="en-GB" sz="7600" b="0" i="0" u="none" strike="noStrike" dirty="0">
                <a:solidFill>
                  <a:srgbClr val="000000"/>
                </a:solidFill>
                <a:effectLst/>
                <a:latin typeface="Times New Roman" panose="020F0502020204030204" pitchFamily="34" charset="0"/>
              </a:rPr>
              <a:t> a </a:t>
            </a:r>
            <a:r>
              <a:rPr lang="en-GB" sz="7600" b="0" i="0" u="none" strike="noStrike" dirty="0" err="1">
                <a:solidFill>
                  <a:srgbClr val="000000"/>
                </a:solidFill>
                <a:effectLst/>
                <a:latin typeface="Times New Roman" panose="020F0502020204030204" pitchFamily="34" charset="0"/>
              </a:rPr>
              <a:t>responsabilitelimitee</a:t>
            </a:r>
            <a:r>
              <a:rPr lang="en-GB" sz="7600" b="0" i="0" u="none" strike="noStrike" dirty="0">
                <a:solidFill>
                  <a:srgbClr val="000000"/>
                </a:solidFill>
                <a:effectLst/>
                <a:latin typeface="Times New Roman" panose="020F0502020204030204" pitchFamily="34" charset="0"/>
              </a:rPr>
              <a:t> - SARL, </a:t>
            </a:r>
            <a:r>
              <a:rPr lang="ru-RU" sz="7600" b="0" i="0" u="none" strike="noStrike" dirty="0" err="1">
                <a:solidFill>
                  <a:srgbClr val="000000"/>
                </a:solidFill>
                <a:effectLst/>
                <a:latin typeface="Times New Roman" panose="020F0502020204030204" pitchFamily="34" charset="0"/>
              </a:rPr>
              <a:t>итал</a:t>
            </a:r>
            <a:r>
              <a:rPr lang="ru-RU" sz="7600" b="0" i="0" u="none" strike="noStrike" dirty="0">
                <a:solidFill>
                  <a:srgbClr val="000000"/>
                </a:solidFill>
                <a:effectLst/>
                <a:latin typeface="Times New Roman" panose="020F0502020204030204" pitchFamily="34" charset="0"/>
              </a:rPr>
              <a:t>. </a:t>
            </a:r>
            <a:r>
              <a:rPr lang="en-GB" sz="7600" b="0" i="0" u="none" strike="noStrike" dirty="0" err="1">
                <a:solidFill>
                  <a:srgbClr val="000000"/>
                </a:solidFill>
                <a:effectLst/>
                <a:latin typeface="Times New Roman" panose="020F0502020204030204" pitchFamily="34" charset="0"/>
              </a:rPr>
              <a:t>societa</a:t>
            </a:r>
            <a:r>
              <a:rPr lang="en-GB" sz="7600" b="0" i="0" u="none" strike="noStrike" dirty="0">
                <a:solidFill>
                  <a:srgbClr val="000000"/>
                </a:solidFill>
                <a:effectLst/>
                <a:latin typeface="Times New Roman" panose="020F0502020204030204" pitchFamily="34" charset="0"/>
              </a:rPr>
              <a:t> a </a:t>
            </a:r>
            <a:r>
              <a:rPr lang="en-GB" sz="7600" b="0" i="0" u="none" strike="noStrike" dirty="0" err="1">
                <a:solidFill>
                  <a:srgbClr val="000000"/>
                </a:solidFill>
                <a:effectLst/>
                <a:latin typeface="Times New Roman" panose="020F0502020204030204" pitchFamily="34" charset="0"/>
              </a:rPr>
              <a:t>responsabilita</a:t>
            </a:r>
            <a:r>
              <a:rPr lang="en-GB" sz="7600" b="0" i="0" u="none" strike="noStrike" dirty="0">
                <a:solidFill>
                  <a:srgbClr val="000000"/>
                </a:solidFill>
                <a:effectLst/>
                <a:latin typeface="Times New Roman" panose="020F0502020204030204" pitchFamily="34" charset="0"/>
              </a:rPr>
              <a:t> </a:t>
            </a:r>
            <a:r>
              <a:rPr lang="en-GB" sz="7600" b="0" i="0" u="none" strike="noStrike" dirty="0" err="1">
                <a:solidFill>
                  <a:srgbClr val="000000"/>
                </a:solidFill>
                <a:effectLst/>
                <a:latin typeface="Times New Roman" panose="020F0502020204030204" pitchFamily="34" charset="0"/>
              </a:rPr>
              <a:t>limitata</a:t>
            </a:r>
            <a:r>
              <a:rPr lang="en-GB" sz="7600" b="0" i="0" u="none" strike="noStrike" dirty="0">
                <a:solidFill>
                  <a:srgbClr val="000000"/>
                </a:solidFill>
                <a:effectLst/>
                <a:latin typeface="Times New Roman" panose="020F0502020204030204" pitchFamily="34" charset="0"/>
              </a:rPr>
              <a:t>- SRL, </a:t>
            </a:r>
            <a:r>
              <a:rPr lang="ru-RU" sz="7600" b="0" i="0" u="none" strike="noStrike" dirty="0">
                <a:solidFill>
                  <a:srgbClr val="000000"/>
                </a:solidFill>
                <a:effectLst/>
                <a:latin typeface="Times New Roman" panose="020F0502020204030204" pitchFamily="34" charset="0"/>
              </a:rPr>
              <a:t>нем. </a:t>
            </a:r>
            <a:r>
              <a:rPr lang="en-GB" sz="7600" b="0" i="0" u="none" strike="noStrike" dirty="0">
                <a:solidFill>
                  <a:srgbClr val="000000"/>
                </a:solidFill>
                <a:effectLst/>
                <a:latin typeface="Times New Roman" panose="020F0502020204030204" pitchFamily="34" charset="0"/>
              </a:rPr>
              <a:t>Gesellschaft </a:t>
            </a:r>
            <a:r>
              <a:rPr lang="en-GB" sz="7600" b="0" i="0" u="none" strike="noStrike" dirty="0" err="1">
                <a:solidFill>
                  <a:srgbClr val="000000"/>
                </a:solidFill>
                <a:effectLst/>
                <a:latin typeface="Times New Roman" panose="020F0502020204030204" pitchFamily="34" charset="0"/>
              </a:rPr>
              <a:t>mit</a:t>
            </a:r>
            <a:r>
              <a:rPr lang="en-GB" sz="7600" b="0" i="0" u="none" strike="noStrike" dirty="0">
                <a:solidFill>
                  <a:srgbClr val="000000"/>
                </a:solidFill>
                <a:effectLst/>
                <a:latin typeface="Times New Roman" panose="020F0502020204030204" pitchFamily="34" charset="0"/>
              </a:rPr>
              <a:t> </a:t>
            </a:r>
            <a:r>
              <a:rPr lang="en-GB" sz="7600" b="0" i="0" u="none" strike="noStrike" dirty="0" err="1">
                <a:solidFill>
                  <a:srgbClr val="000000"/>
                </a:solidFill>
                <a:effectLst/>
                <a:latin typeface="Times New Roman" panose="020F0502020204030204" pitchFamily="34" charset="0"/>
              </a:rPr>
              <a:t>beschrankter</a:t>
            </a:r>
            <a:r>
              <a:rPr lang="en-GB" sz="7600" b="0" i="0" u="none" strike="noStrike" dirty="0">
                <a:solidFill>
                  <a:srgbClr val="000000"/>
                </a:solidFill>
                <a:effectLst/>
                <a:latin typeface="Times New Roman" panose="020F0502020204030204" pitchFamily="34" charset="0"/>
              </a:rPr>
              <a:t> </a:t>
            </a:r>
            <a:r>
              <a:rPr lang="en-GB" sz="7600" b="0" i="0" u="none" strike="noStrike" dirty="0" err="1">
                <a:solidFill>
                  <a:srgbClr val="000000"/>
                </a:solidFill>
                <a:effectLst/>
                <a:latin typeface="Times New Roman" panose="020F0502020204030204" pitchFamily="34" charset="0"/>
              </a:rPr>
              <a:t>Haftung</a:t>
            </a:r>
            <a:r>
              <a:rPr lang="en-GB" sz="7600" b="0" i="0" u="none" strike="noStrike" dirty="0">
                <a:solidFill>
                  <a:srgbClr val="000000"/>
                </a:solidFill>
                <a:effectLst/>
                <a:latin typeface="Times New Roman" panose="020F0502020204030204" pitchFamily="34" charset="0"/>
              </a:rPr>
              <a:t> - GmbH). </a:t>
            </a:r>
            <a:r>
              <a:rPr lang="ru-RU" sz="7600" b="0" i="0" u="none" strike="noStrike" dirty="0">
                <a:solidFill>
                  <a:srgbClr val="000000"/>
                </a:solidFill>
                <a:effectLst/>
                <a:latin typeface="Times New Roman" panose="020F0502020204030204" pitchFamily="34" charset="0"/>
              </a:rPr>
              <a:t>Обществу с ограниченной ответственностью в Бельгии соответствует частное общество с ограниченной ответственностью, в Люксембурге - компания с ограниченной ответственностью, в Португалии - </a:t>
            </a:r>
            <a:r>
              <a:rPr lang="ru-RU" sz="7600" b="0" i="0" u="none" strike="noStrike" dirty="0" err="1">
                <a:solidFill>
                  <a:srgbClr val="000000"/>
                </a:solidFill>
                <a:effectLst/>
                <a:latin typeface="Times New Roman" panose="020F0502020204030204" pitchFamily="34" charset="0"/>
              </a:rPr>
              <a:t>паевое</a:t>
            </a:r>
            <a:r>
              <a:rPr lang="ru-RU" sz="7600" b="0" i="0" u="none" strike="noStrike" dirty="0">
                <a:solidFill>
                  <a:srgbClr val="000000"/>
                </a:solidFill>
                <a:effectLst/>
                <a:latin typeface="Times New Roman" panose="020F0502020204030204" pitchFamily="34" charset="0"/>
              </a:rPr>
              <a:t> общество, а в англо-американском праве - частная компания и закрытая корпорация. Кроме того, в США могут создаваться также закрытые компании с ограниченной ответственностью (англ. </a:t>
            </a:r>
            <a:r>
              <a:rPr lang="en-GB" sz="7600" b="0" i="0" u="none" strike="noStrike" dirty="0" err="1">
                <a:solidFill>
                  <a:srgbClr val="000000"/>
                </a:solidFill>
                <a:effectLst/>
                <a:latin typeface="Times New Roman" panose="020F0502020204030204" pitchFamily="34" charset="0"/>
              </a:rPr>
              <a:t>limitedliability</a:t>
            </a:r>
            <a:r>
              <a:rPr lang="en-GB" sz="7600" b="0" i="0" u="none" strike="noStrike" dirty="0">
                <a:solidFill>
                  <a:srgbClr val="000000"/>
                </a:solidFill>
                <a:effectLst/>
                <a:latin typeface="Times New Roman" panose="020F0502020204030204" pitchFamily="34" charset="0"/>
              </a:rPr>
              <a:t> company - LLC).</a:t>
            </a:r>
            <a:endParaRPr lang="en-GB" sz="7600" b="0" i="0" u="none" strike="noStrike" dirty="0">
              <a:solidFill>
                <a:srgbClr val="000000"/>
              </a:solidFill>
              <a:effectLst/>
              <a:latin typeface="-webkit-standard"/>
            </a:endParaRPr>
          </a:p>
          <a:p>
            <a:pPr algn="ctr"/>
            <a:r>
              <a:rPr lang="ru-RU" sz="7600" b="0" i="0" u="none" strike="noStrike" dirty="0">
                <a:solidFill>
                  <a:srgbClr val="000000"/>
                </a:solidFill>
                <a:effectLst/>
                <a:latin typeface="Times New Roman" panose="020F0502020204030204" pitchFamily="34" charset="0"/>
              </a:rPr>
              <a:t>В целом для законодательного регулирования этой организационно-правовой формы характерно преобладание </a:t>
            </a:r>
            <a:r>
              <a:rPr lang="ru-RU" sz="7600" b="0" i="0" u="none" strike="noStrike" dirty="0" err="1">
                <a:solidFill>
                  <a:srgbClr val="000000"/>
                </a:solidFill>
                <a:effectLst/>
                <a:latin typeface="Times New Roman" panose="020F0502020204030204" pitchFamily="34" charset="0"/>
              </a:rPr>
              <a:t>диспозитивных</a:t>
            </a:r>
            <a:r>
              <a:rPr lang="ru-RU" sz="7600" b="0" i="0" u="none" strike="noStrike" dirty="0">
                <a:solidFill>
                  <a:srgbClr val="000000"/>
                </a:solidFill>
                <a:effectLst/>
                <a:latin typeface="Times New Roman" panose="020F0502020204030204" pitchFamily="34" charset="0"/>
              </a:rPr>
              <a:t> норм и признание за ней и качеств союза лиц, и качеств союза капиталов. Процедура учреждения таких организаций в целом проще, чем процедура учреждения акционерных обществ, а требования в отношении отчетности - менее объемные. В некоторых странах, например во Франции, допускается </a:t>
            </a:r>
            <a:r>
              <a:rPr lang="ru-RU" sz="7600" b="0" i="0" u="none" strike="noStrike" dirty="0" err="1">
                <a:solidFill>
                  <a:srgbClr val="000000"/>
                </a:solidFill>
                <a:effectLst/>
                <a:latin typeface="Times New Roman" panose="020F0502020204030204" pitchFamily="34" charset="0"/>
              </a:rPr>
              <a:t>субсидиарное</a:t>
            </a:r>
            <a:r>
              <a:rPr lang="ru-RU" sz="7600" b="0" i="0" u="none" strike="noStrike" dirty="0">
                <a:solidFill>
                  <a:srgbClr val="000000"/>
                </a:solidFill>
                <a:effectLst/>
                <a:latin typeface="Times New Roman" panose="020F0502020204030204" pitchFamily="34" charset="0"/>
              </a:rPr>
              <a:t> применение к обществу с ограниченной ответственностью норм акционерного законодательства при наличии пробелов.</a:t>
            </a:r>
            <a:endParaRPr lang="ru-RU" sz="7600" b="0" i="0" u="none" strike="noStrike" dirty="0">
              <a:solidFill>
                <a:srgbClr val="000000"/>
              </a:solidFill>
              <a:effectLst/>
              <a:latin typeface="-webkit-standard"/>
            </a:endParaRPr>
          </a:p>
          <a:p>
            <a:pPr algn="ctr"/>
            <a:endParaRPr lang="ru-RU" sz="2300" dirty="0"/>
          </a:p>
        </p:txBody>
      </p:sp>
    </p:spTree>
    <p:extLst>
      <p:ext uri="{BB962C8B-B14F-4D97-AF65-F5344CB8AC3E}">
        <p14:creationId xmlns:p14="http://schemas.microsoft.com/office/powerpoint/2010/main" val="3232460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32E25F-4ACC-EE4F-ADD4-D2D5EFA4A3D1}"/>
              </a:ext>
            </a:extLst>
          </p:cNvPr>
          <p:cNvSpPr>
            <a:spLocks noGrp="1"/>
          </p:cNvSpPr>
          <p:nvPr>
            <p:ph type="title"/>
          </p:nvPr>
        </p:nvSpPr>
        <p:spPr>
          <a:xfrm>
            <a:off x="1066800" y="642594"/>
            <a:ext cx="10058400" cy="1308870"/>
          </a:xfrm>
        </p:spPr>
        <p:txBody>
          <a:bodyPr>
            <a:noAutofit/>
          </a:bodyPr>
          <a:lstStyle/>
          <a:p>
            <a:pPr algn="ctr"/>
            <a:r>
              <a:rPr lang="ru-RU" sz="5400" b="0" i="0" u="none" strike="noStrike" dirty="0">
                <a:solidFill>
                  <a:schemeClr val="accent3">
                    <a:lumMod val="75000"/>
                  </a:schemeClr>
                </a:solidFill>
                <a:effectLst/>
                <a:latin typeface="Roboto" panose="02000000000000000000" pitchFamily="2" charset="0"/>
              </a:rPr>
              <a:t>Состав участников </a:t>
            </a:r>
            <a:endParaRPr lang="ru-RU" sz="5400" dirty="0">
              <a:solidFill>
                <a:schemeClr val="accent2"/>
              </a:solidFill>
            </a:endParaRPr>
          </a:p>
        </p:txBody>
      </p:sp>
      <p:sp>
        <p:nvSpPr>
          <p:cNvPr id="3" name="Объект 2">
            <a:extLst>
              <a:ext uri="{FF2B5EF4-FFF2-40B4-BE49-F238E27FC236}">
                <a16:creationId xmlns:a16="http://schemas.microsoft.com/office/drawing/2014/main" id="{AC708649-558A-B840-8D66-D50783BD9289}"/>
              </a:ext>
            </a:extLst>
          </p:cNvPr>
          <p:cNvSpPr>
            <a:spLocks noGrp="1"/>
          </p:cNvSpPr>
          <p:nvPr>
            <p:ph idx="1"/>
          </p:nvPr>
        </p:nvSpPr>
        <p:spPr>
          <a:xfrm>
            <a:off x="188004" y="1951464"/>
            <a:ext cx="11815991" cy="4596403"/>
          </a:xfrm>
        </p:spPr>
        <p:txBody>
          <a:bodyPr>
            <a:noAutofit/>
          </a:bodyPr>
          <a:lstStyle/>
          <a:p>
            <a:pPr algn="ctr"/>
            <a:r>
              <a:rPr lang="ru-RU" sz="1700" b="0" i="0" u="none" strike="noStrike" dirty="0">
                <a:solidFill>
                  <a:schemeClr val="accent5">
                    <a:lumMod val="50000"/>
                  </a:schemeClr>
                </a:solidFill>
                <a:effectLst/>
                <a:latin typeface="Times New Roman" panose="020F0502020204030204" pitchFamily="34" charset="0"/>
              </a:rPr>
              <a:t>В ряде юрисдикций общества с ограниченной ответственностью могут создаваться как компании одного лица. По французскому и германскому законодательству, например, для акционерного общества это недопустимо (необходимо как минимум соответственно семь и пять учредителей), а для общества с ограниченной ответственностью - возможно. Во Франции общество с ограниченной ответственностью - компания одного лица именуется "</a:t>
            </a:r>
            <a:r>
              <a:rPr lang="en-GB" sz="1700" b="0" i="0" u="none" strike="noStrike" dirty="0" err="1">
                <a:solidFill>
                  <a:schemeClr val="accent5">
                    <a:lumMod val="50000"/>
                  </a:schemeClr>
                </a:solidFill>
                <a:effectLst/>
                <a:latin typeface="Times New Roman" panose="020F0502020204030204" pitchFamily="34" charset="0"/>
              </a:rPr>
              <a:t>entreprise</a:t>
            </a:r>
            <a:r>
              <a:rPr lang="en-GB" sz="1700" b="0" i="0" u="none" strike="noStrike" dirty="0">
                <a:solidFill>
                  <a:schemeClr val="accent5">
                    <a:lumMod val="50000"/>
                  </a:schemeClr>
                </a:solidFill>
                <a:effectLst/>
                <a:latin typeface="Times New Roman" panose="020F0502020204030204" pitchFamily="34" charset="0"/>
              </a:rPr>
              <a:t> </a:t>
            </a:r>
            <a:r>
              <a:rPr lang="en-GB" sz="1700" b="0" i="0" u="none" strike="noStrike" dirty="0" err="1">
                <a:solidFill>
                  <a:schemeClr val="accent5">
                    <a:lumMod val="50000"/>
                  </a:schemeClr>
                </a:solidFill>
                <a:effectLst/>
                <a:latin typeface="Times New Roman" panose="020F0502020204030204" pitchFamily="34" charset="0"/>
              </a:rPr>
              <a:t>unipersonnelle</a:t>
            </a:r>
            <a:r>
              <a:rPr lang="en-GB" sz="1700" b="0" i="0" u="none" strike="noStrike" dirty="0">
                <a:solidFill>
                  <a:schemeClr val="accent5">
                    <a:lumMod val="50000"/>
                  </a:schemeClr>
                </a:solidFill>
                <a:effectLst/>
                <a:latin typeface="Times New Roman" panose="020F0502020204030204" pitchFamily="34" charset="0"/>
              </a:rPr>
              <a:t> a </a:t>
            </a:r>
            <a:r>
              <a:rPr lang="en-GB" sz="1700" b="0" i="0" u="none" strike="noStrike" dirty="0" err="1">
                <a:solidFill>
                  <a:schemeClr val="accent5">
                    <a:lumMod val="50000"/>
                  </a:schemeClr>
                </a:solidFill>
                <a:effectLst/>
                <a:latin typeface="Times New Roman" panose="020F0502020204030204" pitchFamily="34" charset="0"/>
              </a:rPr>
              <a:t>responsabilitelimitee</a:t>
            </a:r>
            <a:r>
              <a:rPr lang="en-GB" sz="1700" b="0" i="0" u="none" strike="noStrike" dirty="0">
                <a:solidFill>
                  <a:schemeClr val="accent5">
                    <a:lumMod val="50000"/>
                  </a:schemeClr>
                </a:solidFill>
                <a:effectLst/>
                <a:latin typeface="Times New Roman" panose="020F0502020204030204" pitchFamily="34" charset="0"/>
              </a:rPr>
              <a:t>" - EURL. </a:t>
            </a:r>
            <a:r>
              <a:rPr lang="ru-RU" sz="1700" b="0" i="0" u="none" strike="noStrike" dirty="0">
                <a:solidFill>
                  <a:schemeClr val="accent5">
                    <a:lumMod val="50000"/>
                  </a:schemeClr>
                </a:solidFill>
                <a:effectLst/>
                <a:latin typeface="Times New Roman" panose="020F0502020204030204" pitchFamily="34" charset="0"/>
              </a:rPr>
              <a:t>Французское законодательство (Французский торговый кодекс) содержит запрет, известный и российскому законодательству: общество с ограниченной ответственностью не может иметь в качестве единственного участника общество с ограниченной ответственностью, состоящее из одного лица. А другой запрет, содержащийся во французском законодательстве, в российском законодательстве аналога не имеет: физическое лицо не может быть единственным участником более чем в одном обществе с ограниченной ответственностью.</a:t>
            </a:r>
            <a:endParaRPr lang="ru-RU" sz="1700" b="0" i="0" u="none" strike="noStrike" dirty="0">
              <a:solidFill>
                <a:schemeClr val="accent5">
                  <a:lumMod val="50000"/>
                </a:schemeClr>
              </a:solidFill>
              <a:effectLst/>
              <a:latin typeface="-webkit-standard"/>
            </a:endParaRPr>
          </a:p>
          <a:p>
            <a:pPr algn="ctr"/>
            <a:r>
              <a:rPr lang="ru-RU" sz="1700" b="0" i="0" u="none" strike="noStrike" dirty="0">
                <a:solidFill>
                  <a:schemeClr val="accent5">
                    <a:lumMod val="50000"/>
                  </a:schemeClr>
                </a:solidFill>
                <a:effectLst/>
                <a:latin typeface="Times New Roman" panose="020F0502020204030204" pitchFamily="34" charset="0"/>
              </a:rPr>
              <a:t>Для французских обществ с ограниченной ответственностью характерно включение в учредительные документы личных требований к участникам, например запрета конкурировать с обществом.</a:t>
            </a:r>
            <a:endParaRPr lang="ru-RU" sz="1700" b="0" i="0" u="none" strike="noStrike" dirty="0">
              <a:solidFill>
                <a:schemeClr val="accent5">
                  <a:lumMod val="50000"/>
                </a:schemeClr>
              </a:solidFill>
              <a:effectLst/>
              <a:latin typeface="-webkit-standard"/>
            </a:endParaRPr>
          </a:p>
          <a:p>
            <a:pPr algn="ctr"/>
            <a:r>
              <a:rPr lang="ru-RU" sz="1700" b="0" i="0" u="none" strike="noStrike" dirty="0">
                <a:solidFill>
                  <a:schemeClr val="accent5">
                    <a:lumMod val="50000"/>
                  </a:schemeClr>
                </a:solidFill>
                <a:effectLst/>
                <a:latin typeface="Times New Roman" panose="020F0502020204030204" pitchFamily="34" charset="0"/>
              </a:rPr>
              <a:t>Достаточно распространено установление в законодательстве об обществах с ограниченной ответственностью предельного количества участников общества. Как правило, оно составляет 50 участников. В ЮАР наряду с частной компанией, предельное количество участников которой составляет 50, может создаваться еще и закрытая корпорация (англ. </a:t>
            </a:r>
            <a:r>
              <a:rPr lang="en-GB" sz="1700" b="0" i="0" u="none" strike="noStrike" dirty="0">
                <a:solidFill>
                  <a:schemeClr val="accent5">
                    <a:lumMod val="50000"/>
                  </a:schemeClr>
                </a:solidFill>
                <a:effectLst/>
                <a:latin typeface="Times New Roman" panose="020F0502020204030204" pitchFamily="34" charset="0"/>
              </a:rPr>
              <a:t>close corporation); </a:t>
            </a:r>
            <a:r>
              <a:rPr lang="ru-RU" sz="1700" b="0" i="0" u="none" strike="noStrike" dirty="0">
                <a:solidFill>
                  <a:schemeClr val="accent5">
                    <a:lumMod val="50000"/>
                  </a:schemeClr>
                </a:solidFill>
                <a:effectLst/>
                <a:latin typeface="Times New Roman" panose="020F0502020204030204" pitchFamily="34" charset="0"/>
              </a:rPr>
              <a:t>ее участниками, как правило, являются физические лица, и их число не может быть более 10. По Калифорнийскому кодексу о корпорациях количество участников закрытой корпорации не должно превышать 35.</a:t>
            </a:r>
            <a:endParaRPr lang="ru-RU" sz="1700" b="0" i="0" u="none" strike="noStrike" dirty="0">
              <a:solidFill>
                <a:schemeClr val="accent5">
                  <a:lumMod val="50000"/>
                </a:schemeClr>
              </a:solidFill>
              <a:effectLst/>
              <a:latin typeface="-webkit-standard"/>
            </a:endParaRPr>
          </a:p>
          <a:p>
            <a:pPr algn="justLow"/>
            <a:endParaRPr lang="ru-RU" sz="1700" dirty="0">
              <a:solidFill>
                <a:schemeClr val="accent3">
                  <a:lumMod val="75000"/>
                </a:schemeClr>
              </a:solidFill>
            </a:endParaRPr>
          </a:p>
        </p:txBody>
      </p:sp>
    </p:spTree>
    <p:extLst>
      <p:ext uri="{BB962C8B-B14F-4D97-AF65-F5344CB8AC3E}">
        <p14:creationId xmlns:p14="http://schemas.microsoft.com/office/powerpoint/2010/main" val="2382383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2">
            <a:extLst>
              <a:ext uri="{FF2B5EF4-FFF2-40B4-BE49-F238E27FC236}">
                <a16:creationId xmlns:a16="http://schemas.microsoft.com/office/drawing/2014/main" id="{E8370766-CC13-4DF4-AF0A-0E820B8D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57B3C4F9-03D9-4B39-9F3C-0366542305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529" y="237744"/>
            <a:ext cx="8531352" cy="6382512"/>
          </a:xfrm>
          <a:prstGeom prst="rect">
            <a:avLst/>
          </a:prstGeom>
          <a:ln w="6350" cap="flat" cmpd="sng" algn="ctr">
            <a:noFill/>
            <a:prstDash val="solid"/>
          </a:ln>
          <a:effectLst>
            <a:outerShdw blurRad="50800" algn="ctr" rotWithShape="0">
              <a:prstClr val="black">
                <a:alpha val="66000"/>
              </a:prstClr>
            </a:outerShdw>
            <a:softEdge rad="0"/>
          </a:effectLst>
        </p:spPr>
      </p:sp>
      <p:sp>
        <p:nvSpPr>
          <p:cNvPr id="17" name="Rectangle 16">
            <a:extLst>
              <a:ext uri="{FF2B5EF4-FFF2-40B4-BE49-F238E27FC236}">
                <a16:creationId xmlns:a16="http://schemas.microsoft.com/office/drawing/2014/main" id="{3B61CA66-E7F4-49EC-89DC-F37EE69334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886ACB74-3D88-4CD7-B619-829D70AD4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0122" y="413053"/>
            <a:ext cx="8212114" cy="6064596"/>
          </a:xfrm>
          <a:prstGeom prst="rect">
            <a:avLst/>
          </a:prstGeom>
          <a:noFill/>
          <a:ln w="6350" cap="sq" cmpd="sng" algn="ctr">
            <a:solidFill>
              <a:schemeClr val="tx1">
                <a:lumMod val="75000"/>
                <a:lumOff val="25000"/>
              </a:schemeClr>
            </a:solidFill>
            <a:prstDash val="solid"/>
            <a:miter lim="800000"/>
          </a:ln>
          <a:effectLst/>
        </p:spPr>
      </p:sp>
      <p:sp>
        <p:nvSpPr>
          <p:cNvPr id="9" name="Заголовок 1">
            <a:extLst>
              <a:ext uri="{FF2B5EF4-FFF2-40B4-BE49-F238E27FC236}">
                <a16:creationId xmlns:a16="http://schemas.microsoft.com/office/drawing/2014/main" id="{36B27D8A-10CB-804F-8530-E06D3B6DA18E}"/>
              </a:ext>
            </a:extLst>
          </p:cNvPr>
          <p:cNvSpPr>
            <a:spLocks noGrp="1"/>
          </p:cNvSpPr>
          <p:nvPr>
            <p:ph idx="1"/>
          </p:nvPr>
        </p:nvSpPr>
        <p:spPr>
          <a:xfrm>
            <a:off x="9096921" y="413053"/>
            <a:ext cx="2684957" cy="606459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pPr algn="ctr"/>
            <a:endParaRPr lang="ru-RU" sz="3000" b="0" i="0" u="none" strike="noStrike" dirty="0">
              <a:solidFill>
                <a:srgbClr val="000000"/>
              </a:solidFill>
              <a:effectLst/>
              <a:latin typeface="-webkit-standard"/>
            </a:endParaRPr>
          </a:p>
          <a:p>
            <a:pPr algn="ctr"/>
            <a:r>
              <a:rPr lang="ru-RU" sz="3000" b="0" i="0" u="none" strike="noStrike" dirty="0">
                <a:solidFill>
                  <a:srgbClr val="000000"/>
                </a:solidFill>
                <a:effectLst/>
                <a:latin typeface="Times New Roman" panose="020F0502020204030204" pitchFamily="34" charset="0"/>
              </a:rPr>
              <a:t>В качестве учредительных документов общества с ограниченной ответственностью могут выступать как договор (Германия), так и устав (Греция).</a:t>
            </a:r>
            <a:endParaRPr lang="ru-RU" sz="3000" b="0" i="0" u="none" strike="noStrike" dirty="0">
              <a:solidFill>
                <a:srgbClr val="000000"/>
              </a:solidFill>
              <a:effectLst/>
              <a:latin typeface="-webkit-standard"/>
            </a:endParaRPr>
          </a:p>
          <a:p>
            <a:pPr algn="ctr"/>
            <a:endParaRPr lang="ru-RU" sz="3000" dirty="0">
              <a:solidFill>
                <a:srgbClr val="FFFFFF"/>
              </a:solidFill>
            </a:endParaRPr>
          </a:p>
        </p:txBody>
      </p:sp>
      <p:pic>
        <p:nvPicPr>
          <p:cNvPr id="3" name="Рисунок 2">
            <a:extLst>
              <a:ext uri="{FF2B5EF4-FFF2-40B4-BE49-F238E27FC236}">
                <a16:creationId xmlns:a16="http://schemas.microsoft.com/office/drawing/2014/main" id="{F89D2123-0CAA-B749-AAEB-1264683C1D45}"/>
              </a:ext>
            </a:extLst>
          </p:cNvPr>
          <p:cNvPicPr>
            <a:picLocks noChangeAspect="1"/>
          </p:cNvPicPr>
          <p:nvPr/>
        </p:nvPicPr>
        <p:blipFill>
          <a:blip r:embed="rId2"/>
          <a:stretch>
            <a:fillRect/>
          </a:stretch>
        </p:blipFill>
        <p:spPr>
          <a:xfrm>
            <a:off x="500483" y="2028527"/>
            <a:ext cx="8021444" cy="4010722"/>
          </a:xfrm>
          <a:prstGeom prst="rect">
            <a:avLst/>
          </a:prstGeom>
        </p:spPr>
      </p:pic>
      <p:sp>
        <p:nvSpPr>
          <p:cNvPr id="4" name="Прямоугольник 3">
            <a:extLst>
              <a:ext uri="{FF2B5EF4-FFF2-40B4-BE49-F238E27FC236}">
                <a16:creationId xmlns:a16="http://schemas.microsoft.com/office/drawing/2014/main" id="{E147A439-F313-414B-9332-FC6C9A09A12A}"/>
              </a:ext>
            </a:extLst>
          </p:cNvPr>
          <p:cNvSpPr/>
          <p:nvPr/>
        </p:nvSpPr>
        <p:spPr>
          <a:xfrm>
            <a:off x="1270894" y="689119"/>
            <a:ext cx="6473007" cy="901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000" b="1" i="0" u="none" strike="noStrike" dirty="0">
                <a:solidFill>
                  <a:srgbClr val="000000"/>
                </a:solidFill>
                <a:effectLst/>
                <a:latin typeface="Times New Roman" panose="020F0502020204030204" pitchFamily="34" charset="0"/>
              </a:rPr>
              <a:t>Учредительные документы</a:t>
            </a:r>
            <a:endParaRPr lang="ru-RU" sz="3000" dirty="0"/>
          </a:p>
        </p:txBody>
      </p:sp>
    </p:spTree>
    <p:extLst>
      <p:ext uri="{BB962C8B-B14F-4D97-AF65-F5344CB8AC3E}">
        <p14:creationId xmlns:p14="http://schemas.microsoft.com/office/powerpoint/2010/main" val="276552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4E24805-617E-8943-9EC5-05D6D2DE5ECF}"/>
              </a:ext>
            </a:extLst>
          </p:cNvPr>
          <p:cNvSpPr txBox="1"/>
          <p:nvPr/>
        </p:nvSpPr>
        <p:spPr>
          <a:xfrm>
            <a:off x="5187795" y="2523892"/>
            <a:ext cx="1828800" cy="1828800"/>
          </a:xfrm>
          <a:prstGeom prst="rect">
            <a:avLst/>
          </a:prstGeom>
          <a:noFill/>
        </p:spPr>
        <p:txBody>
          <a:bodyPr wrap="square" rtlCol="0">
            <a:spAutoFit/>
          </a:bodyPr>
          <a:lstStyle/>
          <a:p>
            <a:pPr algn="l"/>
            <a:endParaRPr lang="ru-RU" dirty="0"/>
          </a:p>
        </p:txBody>
      </p:sp>
      <p:sp>
        <p:nvSpPr>
          <p:cNvPr id="5" name="Объект 4">
            <a:extLst>
              <a:ext uri="{FF2B5EF4-FFF2-40B4-BE49-F238E27FC236}">
                <a16:creationId xmlns:a16="http://schemas.microsoft.com/office/drawing/2014/main" id="{58F2C6CB-267A-0543-9336-54D00BC07533}"/>
              </a:ext>
            </a:extLst>
          </p:cNvPr>
          <p:cNvSpPr>
            <a:spLocks noGrp="1"/>
          </p:cNvSpPr>
          <p:nvPr>
            <p:ph idx="1"/>
          </p:nvPr>
        </p:nvSpPr>
        <p:spPr>
          <a:xfrm>
            <a:off x="540214" y="2103120"/>
            <a:ext cx="6212469" cy="4025669"/>
          </a:xfrm>
        </p:spPr>
        <p:style>
          <a:lnRef idx="1">
            <a:schemeClr val="accent2"/>
          </a:lnRef>
          <a:fillRef idx="2">
            <a:schemeClr val="accent2"/>
          </a:fillRef>
          <a:effectRef idx="1">
            <a:schemeClr val="accent2"/>
          </a:effectRef>
          <a:fontRef idx="minor">
            <a:schemeClr val="dk1"/>
          </a:fontRef>
        </p:style>
        <p:txBody>
          <a:bodyPr>
            <a:noAutofit/>
          </a:bodyPr>
          <a:lstStyle/>
          <a:p>
            <a:pPr algn="ctr"/>
            <a:endParaRPr lang="ru-RU" sz="2200" b="0" i="0" u="none" strike="noStrike" dirty="0">
              <a:solidFill>
                <a:srgbClr val="000000"/>
              </a:solidFill>
              <a:effectLst/>
              <a:latin typeface="-webkit-standard"/>
            </a:endParaRPr>
          </a:p>
          <a:p>
            <a:pPr algn="ctr"/>
            <a:r>
              <a:rPr lang="ru-RU" sz="2200" b="0" i="0" u="none" strike="noStrike" dirty="0">
                <a:solidFill>
                  <a:srgbClr val="000000"/>
                </a:solidFill>
                <a:effectLst/>
                <a:latin typeface="Times New Roman" panose="020F0502020204030204" pitchFamily="34" charset="0"/>
              </a:rPr>
              <a:t>Характерно определение в законодательстве об обществах с ограниченной ответственностью минимального размера уставного капитала (как правило, в меньшем размере, чем для акционерного общества). Как уже отмечалось, отличительной чертой английского законодательства о компаниях является отсутствие требования в отношении минимума уставного капитала частных компаний.</a:t>
            </a:r>
            <a:endParaRPr lang="ru-RU" sz="2200" b="0" i="0" u="none" strike="noStrike" dirty="0">
              <a:solidFill>
                <a:srgbClr val="000000"/>
              </a:solidFill>
              <a:effectLst/>
              <a:latin typeface="-webkit-standard"/>
            </a:endParaRPr>
          </a:p>
          <a:p>
            <a:pPr algn="ctr"/>
            <a:endParaRPr lang="ru-RU" sz="2200" dirty="0"/>
          </a:p>
        </p:txBody>
      </p:sp>
      <p:sp>
        <p:nvSpPr>
          <p:cNvPr id="6" name="Прямоугольник: усеченные противолежащие углы 5">
            <a:extLst>
              <a:ext uri="{FF2B5EF4-FFF2-40B4-BE49-F238E27FC236}">
                <a16:creationId xmlns:a16="http://schemas.microsoft.com/office/drawing/2014/main" id="{E421A13E-8B35-3B4A-B6AC-085E01298BF7}"/>
              </a:ext>
            </a:extLst>
          </p:cNvPr>
          <p:cNvSpPr/>
          <p:nvPr/>
        </p:nvSpPr>
        <p:spPr>
          <a:xfrm>
            <a:off x="1802780" y="729211"/>
            <a:ext cx="8586439" cy="881521"/>
          </a:xfrm>
          <a:prstGeom prst="snip2DiagRect">
            <a:avLst>
              <a:gd name="adj1" fmla="val 0"/>
              <a:gd name="adj2"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300" b="1" i="0" u="none" strike="noStrike">
                <a:solidFill>
                  <a:srgbClr val="000000"/>
                </a:solidFill>
                <a:effectLst/>
                <a:latin typeface="Times New Roman" panose="020F0502020204030204" pitchFamily="34" charset="0"/>
              </a:rPr>
              <a:t>Уставный капитал</a:t>
            </a:r>
            <a:endParaRPr lang="ru-RU" sz="3300"/>
          </a:p>
        </p:txBody>
      </p:sp>
      <p:pic>
        <p:nvPicPr>
          <p:cNvPr id="9" name="Рисунок 8">
            <a:extLst>
              <a:ext uri="{FF2B5EF4-FFF2-40B4-BE49-F238E27FC236}">
                <a16:creationId xmlns:a16="http://schemas.microsoft.com/office/drawing/2014/main" id="{73F60EAC-2F56-F54E-8E95-4C320D895C42}"/>
              </a:ext>
            </a:extLst>
          </p:cNvPr>
          <p:cNvPicPr>
            <a:picLocks noChangeAspect="1"/>
          </p:cNvPicPr>
          <p:nvPr/>
        </p:nvPicPr>
        <p:blipFill>
          <a:blip r:embed="rId2"/>
          <a:stretch>
            <a:fillRect/>
          </a:stretch>
        </p:blipFill>
        <p:spPr>
          <a:xfrm>
            <a:off x="6915190" y="2523892"/>
            <a:ext cx="4890554" cy="3086945"/>
          </a:xfrm>
          <a:prstGeom prst="rect">
            <a:avLst/>
          </a:prstGeom>
        </p:spPr>
      </p:pic>
    </p:spTree>
    <p:extLst>
      <p:ext uri="{BB962C8B-B14F-4D97-AF65-F5344CB8AC3E}">
        <p14:creationId xmlns:p14="http://schemas.microsoft.com/office/powerpoint/2010/main" val="1632819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Объект 7">
            <a:extLst>
              <a:ext uri="{FF2B5EF4-FFF2-40B4-BE49-F238E27FC236}">
                <a16:creationId xmlns:a16="http://schemas.microsoft.com/office/drawing/2014/main" id="{132807EC-C350-8041-98D1-CD1E00C5B885}"/>
              </a:ext>
            </a:extLst>
          </p:cNvPr>
          <p:cNvSpPr>
            <a:spLocks noGrp="1"/>
          </p:cNvSpPr>
          <p:nvPr>
            <p:ph sz="half" idx="1"/>
          </p:nvPr>
        </p:nvSpPr>
        <p:spPr>
          <a:xfrm>
            <a:off x="675267" y="2075364"/>
            <a:ext cx="10841463" cy="4398537"/>
          </a:xfrm>
          <a:ln>
            <a:solidFill>
              <a:schemeClr val="accent2">
                <a:lumMod val="40000"/>
                <a:lumOff val="60000"/>
              </a:schemeClr>
            </a:solidFill>
          </a:ln>
        </p:spPr>
        <p:txBody>
          <a:bodyPr>
            <a:noAutofit/>
          </a:bodyPr>
          <a:lstStyle/>
          <a:p>
            <a:pPr algn="ctr"/>
            <a:endParaRPr lang="ru-RU" sz="1400" b="0" i="0" u="none" strike="noStrike" dirty="0">
              <a:solidFill>
                <a:srgbClr val="000000"/>
              </a:solidFill>
              <a:effectLst/>
              <a:latin typeface="-webkit-standard"/>
            </a:endParaRPr>
          </a:p>
          <a:p>
            <a:pPr algn="ctr"/>
            <a:r>
              <a:rPr lang="ru-RU" sz="1400" b="0" i="0" u="none" strike="noStrike" dirty="0">
                <a:solidFill>
                  <a:srgbClr val="000000"/>
                </a:solidFill>
                <a:effectLst/>
                <a:latin typeface="Times New Roman" panose="020F0502020204030204" pitchFamily="34" charset="0"/>
              </a:rPr>
              <a:t>Иногда законодательно устанавливается не только минимальный размер уставного капитала общества, но и минимальная стоимость пая (например, по германскому законодательству). В некоторых правопорядках вклады участников могут быть неравными по размеру, но должны быть кратны определенной сумме (Германия). По французскому законодательству аналогичный эффект достигается благодаря тому, что капитал общества делится на равные паи, и в руках одного участника может быть сосредоточено несколько паев, которые в совокупности образуют его долю в капитале общества. Таким образом, по законодательству некоторых стран понятия пая и доли в уставном капитале общества с ограниченной ответственностью не совпадают.</a:t>
            </a:r>
            <a:endParaRPr lang="ru-RU" sz="1400" b="0" i="0" u="none" strike="noStrike" dirty="0">
              <a:solidFill>
                <a:srgbClr val="000000"/>
              </a:solidFill>
              <a:effectLst/>
              <a:latin typeface="-webkit-standard"/>
            </a:endParaRPr>
          </a:p>
          <a:p>
            <a:pPr algn="ctr"/>
            <a:r>
              <a:rPr lang="ru-RU" sz="1400" b="0" i="0" u="none" strike="noStrike" dirty="0">
                <a:solidFill>
                  <a:srgbClr val="000000"/>
                </a:solidFill>
                <a:effectLst/>
                <a:latin typeface="Times New Roman" panose="020F0502020204030204" pitchFamily="34" charset="0"/>
              </a:rPr>
              <a:t>Состав участников в обществе с ограниченной ответственностью более стабилен, чем в акционерном обществе. Членство удостоверяется </a:t>
            </a:r>
            <a:r>
              <a:rPr lang="ru-RU" sz="1400" b="0" i="0" u="none" strike="noStrike" dirty="0" err="1">
                <a:solidFill>
                  <a:srgbClr val="000000"/>
                </a:solidFill>
                <a:effectLst/>
                <a:latin typeface="Times New Roman" panose="020F0502020204030204" pitchFamily="34" charset="0"/>
              </a:rPr>
              <a:t>паевым</a:t>
            </a:r>
            <a:r>
              <a:rPr lang="ru-RU" sz="1400" b="0" i="0" u="none" strike="noStrike" dirty="0">
                <a:solidFill>
                  <a:srgbClr val="000000"/>
                </a:solidFill>
                <a:effectLst/>
                <a:latin typeface="Times New Roman" panose="020F0502020204030204" pitchFamily="34" charset="0"/>
              </a:rPr>
              <a:t> свидетельством, не являющимся ценной бумагой. Уступка пая (доли) другим участникам, как правило, может осуществляться свободно, а третьим лицам - с учетом определенных ограничений. Например, во Франции для уступки доли постороннему лицу необходимо согласие других участников, представляющих в совокупности не менее 75% уставного капитала общества. Подобный порядок установлен в бельгийском законодательстве; он не применяется при отчуждении доли супругу участника общества или родственнику по прямой нисходящей или восходящей линии. В случаях, когда ограничения на уступку пая (доли) посторонним лицам не установлены законодательством, они могут вводиться учредительными документами общества. Что касается оформления договора об отчуждении доли, то в некоторых правопорядках (Германия, Австрия, Греция) требуется его нотариальное удостоверение. Уступка доли может повлечь требование внесения изменений в учредительные документы. Прекращение членства в обществе с ограниченной ответственностью возможно и вследствие исключения участника (такая мера предусмотрена, в частности, германским законодательством).</a:t>
            </a:r>
            <a:endParaRPr lang="ru-RU" sz="1400" b="0" i="0" u="none" strike="noStrike" dirty="0">
              <a:solidFill>
                <a:srgbClr val="000000"/>
              </a:solidFill>
              <a:effectLst/>
              <a:latin typeface="-webkit-standard"/>
            </a:endParaRPr>
          </a:p>
        </p:txBody>
      </p:sp>
      <p:sp>
        <p:nvSpPr>
          <p:cNvPr id="10" name="Прямоугольник 9">
            <a:extLst>
              <a:ext uri="{FF2B5EF4-FFF2-40B4-BE49-F238E27FC236}">
                <a16:creationId xmlns:a16="http://schemas.microsoft.com/office/drawing/2014/main" id="{913260EF-81EC-6348-B12C-DBE0118D63D6}"/>
              </a:ext>
            </a:extLst>
          </p:cNvPr>
          <p:cNvSpPr/>
          <p:nvPr/>
        </p:nvSpPr>
        <p:spPr>
          <a:xfrm>
            <a:off x="1245839" y="633141"/>
            <a:ext cx="9700321" cy="94661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700" b="1" i="0" u="none" strike="noStrike">
                <a:solidFill>
                  <a:srgbClr val="000000"/>
                </a:solidFill>
                <a:effectLst/>
                <a:latin typeface="Times New Roman" panose="020F0502020204030204" pitchFamily="34" charset="0"/>
              </a:rPr>
              <a:t>Доли и паи</a:t>
            </a:r>
            <a:endParaRPr lang="ru-RU" sz="3700" dirty="0"/>
          </a:p>
        </p:txBody>
      </p:sp>
    </p:spTree>
    <p:extLst>
      <p:ext uri="{BB962C8B-B14F-4D97-AF65-F5344CB8AC3E}">
        <p14:creationId xmlns:p14="http://schemas.microsoft.com/office/powerpoint/2010/main" val="3449900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F8856E-C4C9-B543-8678-8F21E45EA63F}"/>
              </a:ext>
            </a:extLst>
          </p:cNvPr>
          <p:cNvSpPr>
            <a:spLocks noGrp="1"/>
          </p:cNvSpPr>
          <p:nvPr>
            <p:ph type="title"/>
          </p:nvPr>
        </p:nvSpPr>
        <p:spPr/>
        <p:txBody>
          <a:bodyPr>
            <a:noAutofit/>
          </a:bodyPr>
          <a:lstStyle/>
          <a:p>
            <a:pPr algn="ctr"/>
            <a:r>
              <a:rPr lang="ru-RU" sz="4100" b="1" i="0" u="none" strike="noStrike" dirty="0">
                <a:solidFill>
                  <a:srgbClr val="000000"/>
                </a:solidFill>
                <a:effectLst/>
                <a:latin typeface="Times New Roman" panose="020F0502020204030204" pitchFamily="34" charset="0"/>
              </a:rPr>
              <a:t>Управление</a:t>
            </a:r>
            <a:endParaRPr lang="ru-RU" sz="4100" dirty="0"/>
          </a:p>
        </p:txBody>
      </p:sp>
      <p:sp>
        <p:nvSpPr>
          <p:cNvPr id="5" name="Объект 4">
            <a:extLst>
              <a:ext uri="{FF2B5EF4-FFF2-40B4-BE49-F238E27FC236}">
                <a16:creationId xmlns:a16="http://schemas.microsoft.com/office/drawing/2014/main" id="{842D03BC-424C-3F4B-B5E7-32331B15A1D6}"/>
              </a:ext>
            </a:extLst>
          </p:cNvPr>
          <p:cNvSpPr>
            <a:spLocks noGrp="1"/>
          </p:cNvSpPr>
          <p:nvPr>
            <p:ph sz="half" idx="1"/>
          </p:nvPr>
        </p:nvSpPr>
        <p:spPr/>
        <p:txBody>
          <a:bodyPr>
            <a:normAutofit/>
          </a:bodyPr>
          <a:lstStyle/>
          <a:p>
            <a:pPr algn="ctr"/>
            <a:r>
              <a:rPr lang="ru-RU" b="0" i="0" u="none" strike="noStrike" dirty="0">
                <a:solidFill>
                  <a:srgbClr val="000000"/>
                </a:solidFill>
                <a:effectLst/>
                <a:latin typeface="Times New Roman" panose="020F0502020204030204" pitchFamily="34" charset="0"/>
              </a:rPr>
              <a:t>Структура органов управления общества с ограниченной ответственностью может быть как двухзвенной, так и </a:t>
            </a:r>
            <a:r>
              <a:rPr lang="ru-RU" b="0" i="0" u="none" strike="noStrike" dirty="0" err="1">
                <a:solidFill>
                  <a:srgbClr val="000000"/>
                </a:solidFill>
                <a:effectLst/>
                <a:latin typeface="Times New Roman" panose="020F0502020204030204" pitchFamily="34" charset="0"/>
              </a:rPr>
              <a:t>трехзвенной</a:t>
            </a:r>
            <a:r>
              <a:rPr lang="ru-RU" b="0" i="0" u="none" strike="noStrike" dirty="0">
                <a:solidFill>
                  <a:srgbClr val="000000"/>
                </a:solidFill>
                <a:effectLst/>
                <a:latin typeface="Times New Roman" panose="020F0502020204030204" pitchFamily="34" charset="0"/>
              </a:rPr>
              <a:t>. При голосовании на общем собрании количество голосов участника, как правило, зависит от величины его доли в уставном капитале (при этом механизмы определения числа голосов могут различаться); для решения некоторых вопросов может требоваться единогласие или квалифицированное большинство голосов. Например, по германскому праву - 75% для изменения уставного капитала.</a:t>
            </a:r>
            <a:endParaRPr lang="ru-RU" b="0" i="0" u="none" strike="noStrike" dirty="0">
              <a:solidFill>
                <a:srgbClr val="000000"/>
              </a:solidFill>
              <a:effectLst/>
              <a:latin typeface="-webkit-standard"/>
            </a:endParaRPr>
          </a:p>
        </p:txBody>
      </p:sp>
      <p:pic>
        <p:nvPicPr>
          <p:cNvPr id="11" name="Объект 10">
            <a:extLst>
              <a:ext uri="{FF2B5EF4-FFF2-40B4-BE49-F238E27FC236}">
                <a16:creationId xmlns:a16="http://schemas.microsoft.com/office/drawing/2014/main" id="{AB1D369B-EB0D-2340-AD90-9406F4BF7579}"/>
              </a:ext>
            </a:extLst>
          </p:cNvPr>
          <p:cNvPicPr>
            <a:picLocks noGrp="1" noChangeAspect="1"/>
          </p:cNvPicPr>
          <p:nvPr>
            <p:ph sz="half" idx="2"/>
          </p:nvPr>
        </p:nvPicPr>
        <p:blipFill>
          <a:blip r:embed="rId2"/>
          <a:stretch>
            <a:fillRect/>
          </a:stretch>
        </p:blipFill>
        <p:spPr>
          <a:xfrm>
            <a:off x="6096000" y="2366896"/>
            <a:ext cx="5684979" cy="3221487"/>
          </a:xfrm>
          <a:prstGeom prst="rect">
            <a:avLst/>
          </a:prstGeom>
        </p:spPr>
      </p:pic>
    </p:spTree>
    <p:extLst>
      <p:ext uri="{BB962C8B-B14F-4D97-AF65-F5344CB8AC3E}">
        <p14:creationId xmlns:p14="http://schemas.microsoft.com/office/powerpoint/2010/main" val="2158973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7058E49A-AFBB-9041-BD80-AE8A1E77DB19}"/>
              </a:ext>
            </a:extLst>
          </p:cNvPr>
          <p:cNvSpPr/>
          <p:nvPr/>
        </p:nvSpPr>
        <p:spPr>
          <a:xfrm>
            <a:off x="1066800" y="2331986"/>
            <a:ext cx="10058400" cy="4049910"/>
          </a:xfrm>
          <a:prstGeom prst="rect">
            <a:avLst/>
          </a:prstGeom>
          <a:solidFill>
            <a:schemeClr val="accent4">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200" b="0" i="0" u="none" strike="noStrike" dirty="0">
              <a:solidFill>
                <a:srgbClr val="000000"/>
              </a:solidFill>
              <a:effectLst/>
              <a:latin typeface="-webkit-standard"/>
            </a:endParaRPr>
          </a:p>
          <a:p>
            <a:pPr algn="ctr"/>
            <a:r>
              <a:rPr lang="ru-RU" sz="2200" b="0" i="0" u="none" strike="noStrike" dirty="0">
                <a:solidFill>
                  <a:srgbClr val="212529"/>
                </a:solidFill>
                <a:effectLst/>
                <a:latin typeface="Segoe UI" panose="020F0502020204030204" pitchFamily="34" charset="0"/>
              </a:rPr>
              <a:t>В </a:t>
            </a:r>
            <a:r>
              <a:rPr lang="ru-RU" sz="2200" b="0" i="0" u="none" strike="noStrike" dirty="0" err="1">
                <a:solidFill>
                  <a:srgbClr val="212529"/>
                </a:solidFill>
                <a:effectLst/>
                <a:latin typeface="Segoe UI" panose="020F0502020204030204" pitchFamily="34" charset="0"/>
              </a:rPr>
              <a:t>заключени</a:t>
            </a:r>
            <a:r>
              <a:rPr lang="ru-RU" sz="2200" b="0" i="0" u="none" strike="noStrike" dirty="0">
                <a:solidFill>
                  <a:srgbClr val="212529"/>
                </a:solidFill>
                <a:effectLst/>
                <a:latin typeface="Segoe UI" panose="020F0502020204030204" pitchFamily="34" charset="0"/>
              </a:rPr>
              <a:t>, следует отметить, что такая организационно – правовая форма, как общество (Партнерство, Компания, Общество) с ограниченной ответственностью является наиболее распространенной организационно-правовой формой в настоящее время как в нашей стране, так и за рубежом.</a:t>
            </a:r>
            <a:endParaRPr lang="ru-RU" sz="2200" b="0" i="0" u="none" strike="noStrike" dirty="0">
              <a:solidFill>
                <a:srgbClr val="000000"/>
              </a:solidFill>
              <a:effectLst/>
              <a:latin typeface="-webkit-standard"/>
            </a:endParaRPr>
          </a:p>
          <a:p>
            <a:pPr algn="ctr"/>
            <a:r>
              <a:rPr lang="ru-RU" sz="2200" b="0" i="0" u="none" strike="noStrike" dirty="0">
                <a:solidFill>
                  <a:srgbClr val="212529"/>
                </a:solidFill>
                <a:effectLst/>
                <a:latin typeface="Segoe UI" panose="020F0502020204030204" pitchFamily="34" charset="0"/>
              </a:rPr>
              <a:t>Общество (Партнерство, Компания, Общество) с ограниченной ответственностью предоставляет реальную возможность участникам непосредственно участвовать в управлении делами товарищества, получать доход и вместе с тем участники ограничиваются в ответственности.</a:t>
            </a:r>
            <a:endParaRPr lang="ru-RU" sz="2200" b="0" i="0" u="none" strike="noStrike" dirty="0">
              <a:solidFill>
                <a:srgbClr val="000000"/>
              </a:solidFill>
              <a:effectLst/>
              <a:latin typeface="-webkit-standard"/>
            </a:endParaRPr>
          </a:p>
        </p:txBody>
      </p:sp>
      <p:sp>
        <p:nvSpPr>
          <p:cNvPr id="4" name="Заголовок 3">
            <a:extLst>
              <a:ext uri="{FF2B5EF4-FFF2-40B4-BE49-F238E27FC236}">
                <a16:creationId xmlns:a16="http://schemas.microsoft.com/office/drawing/2014/main" id="{F2FFAD7F-4C26-AF4B-937A-53164C33770C}"/>
              </a:ext>
            </a:extLst>
          </p:cNvPr>
          <p:cNvSpPr>
            <a:spLocks noGrp="1"/>
          </p:cNvSpPr>
          <p:nvPr>
            <p:ph type="title"/>
          </p:nvPr>
        </p:nvSpPr>
        <p:spPr>
          <a:ln>
            <a:solidFill>
              <a:schemeClr val="accent5"/>
            </a:solidFill>
          </a:ln>
        </p:spPr>
        <p:txBody>
          <a:bodyPr/>
          <a:lstStyle/>
          <a:p>
            <a:pPr algn="ctr"/>
            <a:r>
              <a:rPr lang="ru-RU" dirty="0"/>
              <a:t>Заключение</a:t>
            </a:r>
          </a:p>
        </p:txBody>
      </p:sp>
    </p:spTree>
    <p:extLst>
      <p:ext uri="{BB962C8B-B14F-4D97-AF65-F5344CB8AC3E}">
        <p14:creationId xmlns:p14="http://schemas.microsoft.com/office/powerpoint/2010/main" val="2098511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E52CDA-0419-0A47-84FF-E1501B8DB3D6}"/>
              </a:ext>
            </a:extLst>
          </p:cNvPr>
          <p:cNvSpPr>
            <a:spLocks noGrp="1"/>
          </p:cNvSpPr>
          <p:nvPr>
            <p:ph type="title"/>
          </p:nvPr>
        </p:nvSpPr>
        <p:spPr/>
        <p:txBody>
          <a:bodyPr>
            <a:normAutofit/>
          </a:bodyPr>
          <a:lstStyle/>
          <a:p>
            <a:r>
              <a:rPr lang="ru-RU" dirty="0"/>
              <a:t>Спасибо за внимание!</a:t>
            </a:r>
          </a:p>
        </p:txBody>
      </p:sp>
    </p:spTree>
    <p:extLst>
      <p:ext uri="{BB962C8B-B14F-4D97-AF65-F5344CB8AC3E}">
        <p14:creationId xmlns:p14="http://schemas.microsoft.com/office/powerpoint/2010/main" val="4149118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авон">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Широкоэкранный</PresentationFormat>
  <Slides>9</Slides>
  <Notes>0</Notes>
  <HiddenSlides>0</HiddenSlide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Савон</vt:lpstr>
      <vt:lpstr>Общество (товарищество) с ограниченной ответственностью</vt:lpstr>
      <vt:lpstr>Общество с ограниченной ответственностью</vt:lpstr>
      <vt:lpstr>Состав участников </vt:lpstr>
      <vt:lpstr>Презентация PowerPoint</vt:lpstr>
      <vt:lpstr>Презентация PowerPoint</vt:lpstr>
      <vt:lpstr>Презентация PowerPoint</vt:lpstr>
      <vt:lpstr>Управление</vt:lpstr>
      <vt:lpstr>Заключение</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Губарева Анастасия Николаевна</dc:creator>
  <cp:lastModifiedBy>Губарева Анастасия Николаевна</cp:lastModifiedBy>
  <cp:revision>4</cp:revision>
  <dcterms:created xsi:type="dcterms:W3CDTF">2022-03-09T06:55:51Z</dcterms:created>
  <dcterms:modified xsi:type="dcterms:W3CDTF">2022-03-30T12:57:35Z</dcterms:modified>
</cp:coreProperties>
</file>