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9" r:id="rId6"/>
    <p:sldId id="270" r:id="rId7"/>
    <p:sldId id="272" r:id="rId8"/>
    <p:sldId id="271" r:id="rId9"/>
    <p:sldId id="275" r:id="rId10"/>
    <p:sldId id="276" r:id="rId11"/>
    <p:sldId id="277" r:id="rId12"/>
    <p:sldId id="278" r:id="rId13"/>
    <p:sldId id="274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73" r:id="rId23"/>
    <p:sldId id="267" r:id="rId2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E1ED4-BD66-42A5-9E49-6EAB9CB7B68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A0A7BBE-BCF6-46CC-BB52-CC2F7D2DE2F1}">
      <dgm:prSet/>
      <dgm:spPr/>
      <dgm:t>
        <a:bodyPr/>
        <a:lstStyle/>
        <a:p>
          <a:r>
            <a:rPr lang="ru-RU"/>
            <a:t>Компании с ограниченной ответственностью обычно характеризуют:</a:t>
          </a:r>
          <a:endParaRPr lang="en-US"/>
        </a:p>
      </dgm:t>
    </dgm:pt>
    <dgm:pt modelId="{EDCAA5AD-273D-40ED-86C6-945A45075E37}" type="parTrans" cxnId="{D76DDE74-2D9F-45C6-849F-96B9359E0990}">
      <dgm:prSet/>
      <dgm:spPr/>
      <dgm:t>
        <a:bodyPr/>
        <a:lstStyle/>
        <a:p>
          <a:endParaRPr lang="en-US"/>
        </a:p>
      </dgm:t>
    </dgm:pt>
    <dgm:pt modelId="{DE7243A6-4F6B-48F4-BBAD-81EAC0049C12}" type="sibTrans" cxnId="{D76DDE74-2D9F-45C6-849F-96B9359E0990}">
      <dgm:prSet/>
      <dgm:spPr/>
      <dgm:t>
        <a:bodyPr/>
        <a:lstStyle/>
        <a:p>
          <a:endParaRPr lang="en-US"/>
        </a:p>
      </dgm:t>
    </dgm:pt>
    <dgm:pt modelId="{31A063FA-9650-490E-BBD6-77A34E721681}">
      <dgm:prSet/>
      <dgm:spPr/>
      <dgm:t>
        <a:bodyPr/>
        <a:lstStyle/>
        <a:p>
          <a:r>
            <a:rPr lang="ru-RU"/>
            <a:t>Ограниченная ответственность владельцев компании, т.е. ответственность каждого владельца ограничена денежными средствами или активами, которые он/она внес в компанию;</a:t>
          </a:r>
          <a:endParaRPr lang="en-US"/>
        </a:p>
      </dgm:t>
    </dgm:pt>
    <dgm:pt modelId="{66C340BB-2756-4712-9D60-77FA696F47D6}" type="parTrans" cxnId="{AA5556B1-F84B-45F5-B5B0-12E923EF4558}">
      <dgm:prSet/>
      <dgm:spPr/>
      <dgm:t>
        <a:bodyPr/>
        <a:lstStyle/>
        <a:p>
          <a:endParaRPr lang="en-US"/>
        </a:p>
      </dgm:t>
    </dgm:pt>
    <dgm:pt modelId="{4A137DB6-D030-4295-ACF9-78B0FFF70231}" type="sibTrans" cxnId="{AA5556B1-F84B-45F5-B5B0-12E923EF4558}">
      <dgm:prSet/>
      <dgm:spPr/>
      <dgm:t>
        <a:bodyPr/>
        <a:lstStyle/>
        <a:p>
          <a:endParaRPr lang="en-US"/>
        </a:p>
      </dgm:t>
    </dgm:pt>
    <dgm:pt modelId="{1CC6C966-106F-4EAA-965D-304ADFA9A36F}">
      <dgm:prSet/>
      <dgm:spPr/>
      <dgm:t>
        <a:bodyPr/>
        <a:lstStyle/>
        <a:p>
          <a:r>
            <a:rPr lang="ru-RU"/>
            <a:t>Разделение собственности и управленческих полномочий; таким образом, владельцы компании не обязательно являются также директорами компании, а директора не обязательно являются владельцами компании;</a:t>
          </a:r>
          <a:endParaRPr lang="en-US"/>
        </a:p>
      </dgm:t>
    </dgm:pt>
    <dgm:pt modelId="{EB5836BD-12DE-43B9-8E37-B5F3A1A573F9}" type="parTrans" cxnId="{0BC1E99E-7954-465D-9053-5A60D42295B5}">
      <dgm:prSet/>
      <dgm:spPr/>
      <dgm:t>
        <a:bodyPr/>
        <a:lstStyle/>
        <a:p>
          <a:endParaRPr lang="en-US"/>
        </a:p>
      </dgm:t>
    </dgm:pt>
    <dgm:pt modelId="{C9A044E6-02AB-43F1-9A8D-A55A1974C825}" type="sibTrans" cxnId="{0BC1E99E-7954-465D-9053-5A60D42295B5}">
      <dgm:prSet/>
      <dgm:spPr/>
      <dgm:t>
        <a:bodyPr/>
        <a:lstStyle/>
        <a:p>
          <a:endParaRPr lang="en-US"/>
        </a:p>
      </dgm:t>
    </dgm:pt>
    <dgm:pt modelId="{86650A65-8A4E-4434-A50F-0BF292A32FFD}">
      <dgm:prSet/>
      <dgm:spPr/>
      <dgm:t>
        <a:bodyPr/>
        <a:lstStyle/>
        <a:p>
          <a:r>
            <a:rPr lang="ru-RU"/>
            <a:t>Свободно передаваемые акции;</a:t>
          </a:r>
          <a:endParaRPr lang="en-US"/>
        </a:p>
      </dgm:t>
    </dgm:pt>
    <dgm:pt modelId="{3520017F-3795-46AE-B091-2B7792EB221E}" type="parTrans" cxnId="{C54E945B-7984-41CD-A66B-BA44F832C26E}">
      <dgm:prSet/>
      <dgm:spPr/>
      <dgm:t>
        <a:bodyPr/>
        <a:lstStyle/>
        <a:p>
          <a:endParaRPr lang="en-US"/>
        </a:p>
      </dgm:t>
    </dgm:pt>
    <dgm:pt modelId="{A5A08499-8040-4636-98B2-2B72EF48999E}" type="sibTrans" cxnId="{C54E945B-7984-41CD-A66B-BA44F832C26E}">
      <dgm:prSet/>
      <dgm:spPr/>
      <dgm:t>
        <a:bodyPr/>
        <a:lstStyle/>
        <a:p>
          <a:endParaRPr lang="en-US"/>
        </a:p>
      </dgm:t>
    </dgm:pt>
    <dgm:pt modelId="{9A4252B9-9088-4550-BD2B-4BF61003C2F5}">
      <dgm:prSet/>
      <dgm:spPr/>
      <dgm:t>
        <a:bodyPr/>
        <a:lstStyle/>
        <a:p>
          <a:r>
            <a:rPr lang="ru-RU"/>
            <a:t>Необходимость иметь как минимум одного акционера и одного директора</a:t>
          </a:r>
          <a:endParaRPr lang="en-US"/>
        </a:p>
      </dgm:t>
    </dgm:pt>
    <dgm:pt modelId="{E9AED905-CE68-4D19-A245-478E71BA704A}" type="parTrans" cxnId="{B6219977-1BA9-469C-90E9-12EB6602F694}">
      <dgm:prSet/>
      <dgm:spPr/>
      <dgm:t>
        <a:bodyPr/>
        <a:lstStyle/>
        <a:p>
          <a:endParaRPr lang="en-US"/>
        </a:p>
      </dgm:t>
    </dgm:pt>
    <dgm:pt modelId="{0D55D5A6-7719-4C1C-8E0D-FC4FFC09E5BF}" type="sibTrans" cxnId="{B6219977-1BA9-469C-90E9-12EB6602F694}">
      <dgm:prSet/>
      <dgm:spPr/>
      <dgm:t>
        <a:bodyPr/>
        <a:lstStyle/>
        <a:p>
          <a:endParaRPr lang="en-US"/>
        </a:p>
      </dgm:t>
    </dgm:pt>
    <dgm:pt modelId="{DF54A11C-D7DC-4FE2-B3A2-48C087664B33}" type="pres">
      <dgm:prSet presAssocID="{4EAE1ED4-BD66-42A5-9E49-6EAB9CB7B68A}" presName="Name0" presStyleCnt="0">
        <dgm:presLayoutVars>
          <dgm:dir/>
          <dgm:animLvl val="lvl"/>
          <dgm:resizeHandles val="exact"/>
        </dgm:presLayoutVars>
      </dgm:prSet>
      <dgm:spPr/>
    </dgm:pt>
    <dgm:pt modelId="{0879AB89-5EE2-4813-A64A-B3971400D178}" type="pres">
      <dgm:prSet presAssocID="{EA0A7BBE-BCF6-46CC-BB52-CC2F7D2DE2F1}" presName="linNode" presStyleCnt="0"/>
      <dgm:spPr/>
    </dgm:pt>
    <dgm:pt modelId="{F4ABFB60-07E8-4532-B839-3E170DB56B1E}" type="pres">
      <dgm:prSet presAssocID="{EA0A7BBE-BCF6-46CC-BB52-CC2F7D2DE2F1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5DD363B3-2709-4FF5-9669-D4F069184DB4}" type="pres">
      <dgm:prSet presAssocID="{EA0A7BBE-BCF6-46CC-BB52-CC2F7D2DE2F1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0FD01E13-95F4-41C7-8A1D-56F7B7F5BFF0}" type="presOf" srcId="{1CC6C966-106F-4EAA-965D-304ADFA9A36F}" destId="{5DD363B3-2709-4FF5-9669-D4F069184DB4}" srcOrd="0" destOrd="1" presId="urn:microsoft.com/office/officeart/2005/8/layout/vList5"/>
    <dgm:cxn modelId="{689A6F35-32E3-4CFF-BB60-66D67D34DC43}" type="presOf" srcId="{31A063FA-9650-490E-BBD6-77A34E721681}" destId="{5DD363B3-2709-4FF5-9669-D4F069184DB4}" srcOrd="0" destOrd="0" presId="urn:microsoft.com/office/officeart/2005/8/layout/vList5"/>
    <dgm:cxn modelId="{C54E945B-7984-41CD-A66B-BA44F832C26E}" srcId="{EA0A7BBE-BCF6-46CC-BB52-CC2F7D2DE2F1}" destId="{86650A65-8A4E-4434-A50F-0BF292A32FFD}" srcOrd="2" destOrd="0" parTransId="{3520017F-3795-46AE-B091-2B7792EB221E}" sibTransId="{A5A08499-8040-4636-98B2-2B72EF48999E}"/>
    <dgm:cxn modelId="{D76DDE74-2D9F-45C6-849F-96B9359E0990}" srcId="{4EAE1ED4-BD66-42A5-9E49-6EAB9CB7B68A}" destId="{EA0A7BBE-BCF6-46CC-BB52-CC2F7D2DE2F1}" srcOrd="0" destOrd="0" parTransId="{EDCAA5AD-273D-40ED-86C6-945A45075E37}" sibTransId="{DE7243A6-4F6B-48F4-BBAD-81EAC0049C12}"/>
    <dgm:cxn modelId="{B6219977-1BA9-469C-90E9-12EB6602F694}" srcId="{EA0A7BBE-BCF6-46CC-BB52-CC2F7D2DE2F1}" destId="{9A4252B9-9088-4550-BD2B-4BF61003C2F5}" srcOrd="3" destOrd="0" parTransId="{E9AED905-CE68-4D19-A245-478E71BA704A}" sibTransId="{0D55D5A6-7719-4C1C-8E0D-FC4FFC09E5BF}"/>
    <dgm:cxn modelId="{3503D791-C11F-4981-882F-C2C776AB6930}" type="presOf" srcId="{9A4252B9-9088-4550-BD2B-4BF61003C2F5}" destId="{5DD363B3-2709-4FF5-9669-D4F069184DB4}" srcOrd="0" destOrd="3" presId="urn:microsoft.com/office/officeart/2005/8/layout/vList5"/>
    <dgm:cxn modelId="{0BC1E99E-7954-465D-9053-5A60D42295B5}" srcId="{EA0A7BBE-BCF6-46CC-BB52-CC2F7D2DE2F1}" destId="{1CC6C966-106F-4EAA-965D-304ADFA9A36F}" srcOrd="1" destOrd="0" parTransId="{EB5836BD-12DE-43B9-8E37-B5F3A1A573F9}" sibTransId="{C9A044E6-02AB-43F1-9A8D-A55A1974C825}"/>
    <dgm:cxn modelId="{AA5556B1-F84B-45F5-B5B0-12E923EF4558}" srcId="{EA0A7BBE-BCF6-46CC-BB52-CC2F7D2DE2F1}" destId="{31A063FA-9650-490E-BBD6-77A34E721681}" srcOrd="0" destOrd="0" parTransId="{66C340BB-2756-4712-9D60-77FA696F47D6}" sibTransId="{4A137DB6-D030-4295-ACF9-78B0FFF70231}"/>
    <dgm:cxn modelId="{99C02DB3-8298-4A65-A28E-7723532EDFBB}" type="presOf" srcId="{4EAE1ED4-BD66-42A5-9E49-6EAB9CB7B68A}" destId="{DF54A11C-D7DC-4FE2-B3A2-48C087664B33}" srcOrd="0" destOrd="0" presId="urn:microsoft.com/office/officeart/2005/8/layout/vList5"/>
    <dgm:cxn modelId="{E60EE3C4-10F0-44C3-8DDA-97554EB33284}" type="presOf" srcId="{86650A65-8A4E-4434-A50F-0BF292A32FFD}" destId="{5DD363B3-2709-4FF5-9669-D4F069184DB4}" srcOrd="0" destOrd="2" presId="urn:microsoft.com/office/officeart/2005/8/layout/vList5"/>
    <dgm:cxn modelId="{AE3EA1CA-04C6-4C77-BECF-7F298ED08558}" type="presOf" srcId="{EA0A7BBE-BCF6-46CC-BB52-CC2F7D2DE2F1}" destId="{F4ABFB60-07E8-4532-B839-3E170DB56B1E}" srcOrd="0" destOrd="0" presId="urn:microsoft.com/office/officeart/2005/8/layout/vList5"/>
    <dgm:cxn modelId="{C7B77E07-B8A1-49C0-B48F-FA3BAAA3BAA2}" type="presParOf" srcId="{DF54A11C-D7DC-4FE2-B3A2-48C087664B33}" destId="{0879AB89-5EE2-4813-A64A-B3971400D178}" srcOrd="0" destOrd="0" presId="urn:microsoft.com/office/officeart/2005/8/layout/vList5"/>
    <dgm:cxn modelId="{37B9CF52-D5CC-451C-A0DF-F78A696ADFD4}" type="presParOf" srcId="{0879AB89-5EE2-4813-A64A-B3971400D178}" destId="{F4ABFB60-07E8-4532-B839-3E170DB56B1E}" srcOrd="0" destOrd="0" presId="urn:microsoft.com/office/officeart/2005/8/layout/vList5"/>
    <dgm:cxn modelId="{BFBCFD2F-EDD6-4BB3-982D-C3EE707BD932}" type="presParOf" srcId="{0879AB89-5EE2-4813-A64A-B3971400D178}" destId="{5DD363B3-2709-4FF5-9669-D4F069184D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7E1F02-F848-4F6A-B6CF-B607EBE2D0B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A874790-A9BF-4F68-9B85-21F7AC93ECF1}">
      <dgm:prSet/>
      <dgm:spPr/>
      <dgm:t>
        <a:bodyPr/>
        <a:lstStyle/>
        <a:p>
          <a:r>
            <a:rPr lang="ru-RU"/>
            <a:t>имеет две категории партнеров:</a:t>
          </a:r>
          <a:endParaRPr lang="en-US"/>
        </a:p>
      </dgm:t>
    </dgm:pt>
    <dgm:pt modelId="{17361F10-7C9A-461C-8C24-56F6D507089F}" type="parTrans" cxnId="{9A6FE4B6-0148-4DE5-BB30-97E2E757E206}">
      <dgm:prSet/>
      <dgm:spPr/>
      <dgm:t>
        <a:bodyPr/>
        <a:lstStyle/>
        <a:p>
          <a:endParaRPr lang="en-US"/>
        </a:p>
      </dgm:t>
    </dgm:pt>
    <dgm:pt modelId="{FBC07C82-3803-4CEA-AE81-F2F2CB9C7F47}" type="sibTrans" cxnId="{9A6FE4B6-0148-4DE5-BB30-97E2E757E206}">
      <dgm:prSet/>
      <dgm:spPr/>
      <dgm:t>
        <a:bodyPr/>
        <a:lstStyle/>
        <a:p>
          <a:endParaRPr lang="en-US"/>
        </a:p>
      </dgm:t>
    </dgm:pt>
    <dgm:pt modelId="{3A0E9641-69D4-4BCA-825D-3E7AA588B4C1}">
      <dgm:prSet/>
      <dgm:spPr/>
      <dgm:t>
        <a:bodyPr/>
        <a:lstStyle/>
        <a:p>
          <a:r>
            <a:rPr lang="ru-RU" dirty="0"/>
            <a:t>полные партнеры (</a:t>
          </a:r>
          <a:r>
            <a:rPr lang="ru-RU" dirty="0" err="1"/>
            <a:t>soci</a:t>
          </a:r>
          <a:r>
            <a:rPr lang="ru-RU" dirty="0"/>
            <a:t> </a:t>
          </a:r>
          <a:r>
            <a:rPr lang="ru-RU" dirty="0" err="1"/>
            <a:t>accomandatari</a:t>
          </a:r>
          <a:r>
            <a:rPr lang="ru-RU" dirty="0"/>
            <a:t>), которые отвечают за администрацию и управление компанией и несут неограниченную ответственность за выполнение обязательств товарищества;</a:t>
          </a:r>
          <a:endParaRPr lang="en-US" dirty="0"/>
        </a:p>
      </dgm:t>
    </dgm:pt>
    <dgm:pt modelId="{748EAA8E-73CA-44B2-A049-F47C2837BFDE}" type="parTrans" cxnId="{19CAC1F5-E7DD-4748-B9BC-4E1EC46D81F2}">
      <dgm:prSet/>
      <dgm:spPr/>
      <dgm:t>
        <a:bodyPr/>
        <a:lstStyle/>
        <a:p>
          <a:endParaRPr lang="en-US"/>
        </a:p>
      </dgm:t>
    </dgm:pt>
    <dgm:pt modelId="{ACE88F0D-2C78-4A93-B8AE-E8B812FDEEE6}" type="sibTrans" cxnId="{19CAC1F5-E7DD-4748-B9BC-4E1EC46D81F2}">
      <dgm:prSet/>
      <dgm:spPr/>
      <dgm:t>
        <a:bodyPr/>
        <a:lstStyle/>
        <a:p>
          <a:endParaRPr lang="en-US"/>
        </a:p>
      </dgm:t>
    </dgm:pt>
    <dgm:pt modelId="{9AF1597A-DC5C-43DD-A3F9-A1D4F3E31280}">
      <dgm:prSet/>
      <dgm:spPr/>
      <dgm:t>
        <a:bodyPr/>
        <a:lstStyle/>
        <a:p>
          <a:r>
            <a:rPr lang="ru-RU"/>
            <a:t>ограниченные партнеры (soci accomandanti), которые не являются директорами и несут ответственность по долгам партнерства в пределах сделанных в партнерство инвестиций, за некоторыми исключениями, регулируемыми законом.</a:t>
          </a:r>
          <a:endParaRPr lang="en-US"/>
        </a:p>
      </dgm:t>
    </dgm:pt>
    <dgm:pt modelId="{C09E9A4A-09D8-449D-BD00-3AD53327B7CE}" type="parTrans" cxnId="{D1FCD350-A5D3-440B-9A17-88E5EF89C3EB}">
      <dgm:prSet/>
      <dgm:spPr/>
      <dgm:t>
        <a:bodyPr/>
        <a:lstStyle/>
        <a:p>
          <a:endParaRPr lang="en-US"/>
        </a:p>
      </dgm:t>
    </dgm:pt>
    <dgm:pt modelId="{D9B5ADCF-A1D8-4AB0-AAF4-7CBBDBEFEF82}" type="sibTrans" cxnId="{D1FCD350-A5D3-440B-9A17-88E5EF89C3EB}">
      <dgm:prSet/>
      <dgm:spPr/>
      <dgm:t>
        <a:bodyPr/>
        <a:lstStyle/>
        <a:p>
          <a:endParaRPr lang="en-US"/>
        </a:p>
      </dgm:t>
    </dgm:pt>
    <dgm:pt modelId="{686DD4A6-48FF-43BE-AEBE-199939FE21BF}">
      <dgm:prSet/>
      <dgm:spPr/>
      <dgm:t>
        <a:bodyPr/>
        <a:lstStyle/>
        <a:p>
          <a:r>
            <a:rPr lang="ru-RU"/>
            <a:t>Название партнерства (фирменное наименование) должно содержать имя хотя бы одного полного партнера и указание на то, что это партнерство с ограниченной ответственностью.</a:t>
          </a:r>
          <a:endParaRPr lang="en-US"/>
        </a:p>
      </dgm:t>
    </dgm:pt>
    <dgm:pt modelId="{F4F4B68C-072E-4E95-86BD-66E262F6CBD3}" type="parTrans" cxnId="{7D502A1C-E61F-47E4-B211-245C4BC524D1}">
      <dgm:prSet/>
      <dgm:spPr/>
      <dgm:t>
        <a:bodyPr/>
        <a:lstStyle/>
        <a:p>
          <a:endParaRPr lang="en-US"/>
        </a:p>
      </dgm:t>
    </dgm:pt>
    <dgm:pt modelId="{B24E81CF-A7F5-42B9-9417-331D4C28B429}" type="sibTrans" cxnId="{7D502A1C-E61F-47E4-B211-245C4BC524D1}">
      <dgm:prSet/>
      <dgm:spPr/>
      <dgm:t>
        <a:bodyPr/>
        <a:lstStyle/>
        <a:p>
          <a:endParaRPr lang="en-US"/>
        </a:p>
      </dgm:t>
    </dgm:pt>
    <dgm:pt modelId="{94C8B83C-FE28-45E8-B290-1EEE7E95AA77}">
      <dgm:prSet/>
      <dgm:spPr/>
      <dgm:t>
        <a:bodyPr/>
        <a:lstStyle/>
        <a:p>
          <a:r>
            <a:rPr lang="ru-RU"/>
            <a:t>Если имя партнера с ограниченной ответственностью включено в название партнерства, он несет неограниченную ответственность, солидарно с полными партнерами, по долгам партнерства.</a:t>
          </a:r>
          <a:endParaRPr lang="en-US"/>
        </a:p>
      </dgm:t>
    </dgm:pt>
    <dgm:pt modelId="{BD7B9E4B-5493-424C-9185-DFA95CC34B73}" type="parTrans" cxnId="{D2DB5E04-B0A3-454E-9D92-66817E6CE75D}">
      <dgm:prSet/>
      <dgm:spPr/>
      <dgm:t>
        <a:bodyPr/>
        <a:lstStyle/>
        <a:p>
          <a:endParaRPr lang="en-US"/>
        </a:p>
      </dgm:t>
    </dgm:pt>
    <dgm:pt modelId="{14F2B79E-6133-4C81-8CA4-5B39219E13DA}" type="sibTrans" cxnId="{D2DB5E04-B0A3-454E-9D92-66817E6CE75D}">
      <dgm:prSet/>
      <dgm:spPr/>
      <dgm:t>
        <a:bodyPr/>
        <a:lstStyle/>
        <a:p>
          <a:endParaRPr lang="en-US"/>
        </a:p>
      </dgm:t>
    </dgm:pt>
    <dgm:pt modelId="{78F1C983-2C8B-4AB8-9AD6-F8B1313CF5A3}" type="pres">
      <dgm:prSet presAssocID="{817E1F02-F848-4F6A-B6CF-B607EBE2D0BC}" presName="diagram" presStyleCnt="0">
        <dgm:presLayoutVars>
          <dgm:dir/>
          <dgm:resizeHandles val="exact"/>
        </dgm:presLayoutVars>
      </dgm:prSet>
      <dgm:spPr/>
    </dgm:pt>
    <dgm:pt modelId="{E16B88C5-D7C5-4EFF-B0A6-FB9685DE0999}" type="pres">
      <dgm:prSet presAssocID="{EA874790-A9BF-4F68-9B85-21F7AC93ECF1}" presName="node" presStyleLbl="node1" presStyleIdx="0" presStyleCnt="3">
        <dgm:presLayoutVars>
          <dgm:bulletEnabled val="1"/>
        </dgm:presLayoutVars>
      </dgm:prSet>
      <dgm:spPr/>
    </dgm:pt>
    <dgm:pt modelId="{22AF3256-592A-48BF-9124-444D9FE01741}" type="pres">
      <dgm:prSet presAssocID="{FBC07C82-3803-4CEA-AE81-F2F2CB9C7F47}" presName="sibTrans" presStyleLbl="sibTrans2D1" presStyleIdx="0" presStyleCnt="2"/>
      <dgm:spPr/>
    </dgm:pt>
    <dgm:pt modelId="{2BAA8241-E2D6-4449-810D-DC7012472533}" type="pres">
      <dgm:prSet presAssocID="{FBC07C82-3803-4CEA-AE81-F2F2CB9C7F47}" presName="connectorText" presStyleLbl="sibTrans2D1" presStyleIdx="0" presStyleCnt="2"/>
      <dgm:spPr/>
    </dgm:pt>
    <dgm:pt modelId="{3A2E606B-1C95-4AA6-924F-543229A7136B}" type="pres">
      <dgm:prSet presAssocID="{686DD4A6-48FF-43BE-AEBE-199939FE21BF}" presName="node" presStyleLbl="node1" presStyleIdx="1" presStyleCnt="3">
        <dgm:presLayoutVars>
          <dgm:bulletEnabled val="1"/>
        </dgm:presLayoutVars>
      </dgm:prSet>
      <dgm:spPr/>
    </dgm:pt>
    <dgm:pt modelId="{5E5EDE59-B779-4058-9D70-33530817A359}" type="pres">
      <dgm:prSet presAssocID="{B24E81CF-A7F5-42B9-9417-331D4C28B429}" presName="sibTrans" presStyleLbl="sibTrans2D1" presStyleIdx="1" presStyleCnt="2"/>
      <dgm:spPr/>
    </dgm:pt>
    <dgm:pt modelId="{997BBE7D-75FA-4702-9BDA-E2A2CDBE1FC7}" type="pres">
      <dgm:prSet presAssocID="{B24E81CF-A7F5-42B9-9417-331D4C28B429}" presName="connectorText" presStyleLbl="sibTrans2D1" presStyleIdx="1" presStyleCnt="2"/>
      <dgm:spPr/>
    </dgm:pt>
    <dgm:pt modelId="{5A382A5A-5031-4CB0-AE9A-B0CE5656F828}" type="pres">
      <dgm:prSet presAssocID="{94C8B83C-FE28-45E8-B290-1EEE7E95AA77}" presName="node" presStyleLbl="node1" presStyleIdx="2" presStyleCnt="3">
        <dgm:presLayoutVars>
          <dgm:bulletEnabled val="1"/>
        </dgm:presLayoutVars>
      </dgm:prSet>
      <dgm:spPr/>
    </dgm:pt>
  </dgm:ptLst>
  <dgm:cxnLst>
    <dgm:cxn modelId="{D2DB5E04-B0A3-454E-9D92-66817E6CE75D}" srcId="{817E1F02-F848-4F6A-B6CF-B607EBE2D0BC}" destId="{94C8B83C-FE28-45E8-B290-1EEE7E95AA77}" srcOrd="2" destOrd="0" parTransId="{BD7B9E4B-5493-424C-9185-DFA95CC34B73}" sibTransId="{14F2B79E-6133-4C81-8CA4-5B39219E13DA}"/>
    <dgm:cxn modelId="{7D502A1C-E61F-47E4-B211-245C4BC524D1}" srcId="{817E1F02-F848-4F6A-B6CF-B607EBE2D0BC}" destId="{686DD4A6-48FF-43BE-AEBE-199939FE21BF}" srcOrd="1" destOrd="0" parTransId="{F4F4B68C-072E-4E95-86BD-66E262F6CBD3}" sibTransId="{B24E81CF-A7F5-42B9-9417-331D4C28B429}"/>
    <dgm:cxn modelId="{09B53523-685A-407B-97F3-4631783F923D}" type="presOf" srcId="{9AF1597A-DC5C-43DD-A3F9-A1D4F3E31280}" destId="{E16B88C5-D7C5-4EFF-B0A6-FB9685DE0999}" srcOrd="0" destOrd="2" presId="urn:microsoft.com/office/officeart/2005/8/layout/process5"/>
    <dgm:cxn modelId="{B0ACE025-4278-4923-84F5-7DE935E1CF33}" type="presOf" srcId="{686DD4A6-48FF-43BE-AEBE-199939FE21BF}" destId="{3A2E606B-1C95-4AA6-924F-543229A7136B}" srcOrd="0" destOrd="0" presId="urn:microsoft.com/office/officeart/2005/8/layout/process5"/>
    <dgm:cxn modelId="{9389C628-43B0-4686-8792-69BC52846894}" type="presOf" srcId="{EA874790-A9BF-4F68-9B85-21F7AC93ECF1}" destId="{E16B88C5-D7C5-4EFF-B0A6-FB9685DE0999}" srcOrd="0" destOrd="0" presId="urn:microsoft.com/office/officeart/2005/8/layout/process5"/>
    <dgm:cxn modelId="{898CB043-B1B3-4BF2-9563-9D9EF213446A}" type="presOf" srcId="{B24E81CF-A7F5-42B9-9417-331D4C28B429}" destId="{5E5EDE59-B779-4058-9D70-33530817A359}" srcOrd="0" destOrd="0" presId="urn:microsoft.com/office/officeart/2005/8/layout/process5"/>
    <dgm:cxn modelId="{3A8B6A48-461E-44CE-8D8D-4ABFE4FAFA76}" type="presOf" srcId="{FBC07C82-3803-4CEA-AE81-F2F2CB9C7F47}" destId="{2BAA8241-E2D6-4449-810D-DC7012472533}" srcOrd="1" destOrd="0" presId="urn:microsoft.com/office/officeart/2005/8/layout/process5"/>
    <dgm:cxn modelId="{0227A14E-9CEE-40B0-B0F6-94BC2FD26D0F}" type="presOf" srcId="{817E1F02-F848-4F6A-B6CF-B607EBE2D0BC}" destId="{78F1C983-2C8B-4AB8-9AD6-F8B1313CF5A3}" srcOrd="0" destOrd="0" presId="urn:microsoft.com/office/officeart/2005/8/layout/process5"/>
    <dgm:cxn modelId="{D1FCD350-A5D3-440B-9A17-88E5EF89C3EB}" srcId="{EA874790-A9BF-4F68-9B85-21F7AC93ECF1}" destId="{9AF1597A-DC5C-43DD-A3F9-A1D4F3E31280}" srcOrd="1" destOrd="0" parTransId="{C09E9A4A-09D8-449D-BD00-3AD53327B7CE}" sibTransId="{D9B5ADCF-A1D8-4AB0-AAF4-7CBBDBEFEF82}"/>
    <dgm:cxn modelId="{8F48559E-C07F-49B1-A863-15DFF1F6DAF8}" type="presOf" srcId="{B24E81CF-A7F5-42B9-9417-331D4C28B429}" destId="{997BBE7D-75FA-4702-9BDA-E2A2CDBE1FC7}" srcOrd="1" destOrd="0" presId="urn:microsoft.com/office/officeart/2005/8/layout/process5"/>
    <dgm:cxn modelId="{54AE3CA9-A788-4E42-9FBE-A1E3D9D2E1D6}" type="presOf" srcId="{94C8B83C-FE28-45E8-B290-1EEE7E95AA77}" destId="{5A382A5A-5031-4CB0-AE9A-B0CE5656F828}" srcOrd="0" destOrd="0" presId="urn:microsoft.com/office/officeart/2005/8/layout/process5"/>
    <dgm:cxn modelId="{9A6FE4B6-0148-4DE5-BB30-97E2E757E206}" srcId="{817E1F02-F848-4F6A-B6CF-B607EBE2D0BC}" destId="{EA874790-A9BF-4F68-9B85-21F7AC93ECF1}" srcOrd="0" destOrd="0" parTransId="{17361F10-7C9A-461C-8C24-56F6D507089F}" sibTransId="{FBC07C82-3803-4CEA-AE81-F2F2CB9C7F47}"/>
    <dgm:cxn modelId="{DCFED7C6-6D29-494A-8C50-3DEFA5A5BC69}" type="presOf" srcId="{3A0E9641-69D4-4BCA-825D-3E7AA588B4C1}" destId="{E16B88C5-D7C5-4EFF-B0A6-FB9685DE0999}" srcOrd="0" destOrd="1" presId="urn:microsoft.com/office/officeart/2005/8/layout/process5"/>
    <dgm:cxn modelId="{F486DAEF-6FD4-4587-8F92-01D7E1A16F59}" type="presOf" srcId="{FBC07C82-3803-4CEA-AE81-F2F2CB9C7F47}" destId="{22AF3256-592A-48BF-9124-444D9FE01741}" srcOrd="0" destOrd="0" presId="urn:microsoft.com/office/officeart/2005/8/layout/process5"/>
    <dgm:cxn modelId="{19CAC1F5-E7DD-4748-B9BC-4E1EC46D81F2}" srcId="{EA874790-A9BF-4F68-9B85-21F7AC93ECF1}" destId="{3A0E9641-69D4-4BCA-825D-3E7AA588B4C1}" srcOrd="0" destOrd="0" parTransId="{748EAA8E-73CA-44B2-A049-F47C2837BFDE}" sibTransId="{ACE88F0D-2C78-4A93-B8AE-E8B812FDEEE6}"/>
    <dgm:cxn modelId="{52C8A6B5-C6F4-464B-95B8-657865170343}" type="presParOf" srcId="{78F1C983-2C8B-4AB8-9AD6-F8B1313CF5A3}" destId="{E16B88C5-D7C5-4EFF-B0A6-FB9685DE0999}" srcOrd="0" destOrd="0" presId="urn:microsoft.com/office/officeart/2005/8/layout/process5"/>
    <dgm:cxn modelId="{08CA4740-BEC0-44EB-BA9D-1DA695442917}" type="presParOf" srcId="{78F1C983-2C8B-4AB8-9AD6-F8B1313CF5A3}" destId="{22AF3256-592A-48BF-9124-444D9FE01741}" srcOrd="1" destOrd="0" presId="urn:microsoft.com/office/officeart/2005/8/layout/process5"/>
    <dgm:cxn modelId="{AD1B49C8-0A94-4AAC-B79B-3DE7345E4D08}" type="presParOf" srcId="{22AF3256-592A-48BF-9124-444D9FE01741}" destId="{2BAA8241-E2D6-4449-810D-DC7012472533}" srcOrd="0" destOrd="0" presId="urn:microsoft.com/office/officeart/2005/8/layout/process5"/>
    <dgm:cxn modelId="{AD219ADB-5FA8-41BD-BA7A-CC71FFAD48E7}" type="presParOf" srcId="{78F1C983-2C8B-4AB8-9AD6-F8B1313CF5A3}" destId="{3A2E606B-1C95-4AA6-924F-543229A7136B}" srcOrd="2" destOrd="0" presId="urn:microsoft.com/office/officeart/2005/8/layout/process5"/>
    <dgm:cxn modelId="{772278FC-3F2E-42E7-B578-43CA49E309E5}" type="presParOf" srcId="{78F1C983-2C8B-4AB8-9AD6-F8B1313CF5A3}" destId="{5E5EDE59-B779-4058-9D70-33530817A359}" srcOrd="3" destOrd="0" presId="urn:microsoft.com/office/officeart/2005/8/layout/process5"/>
    <dgm:cxn modelId="{F8986BF8-C318-4D65-9E29-0A873E921E74}" type="presParOf" srcId="{5E5EDE59-B779-4058-9D70-33530817A359}" destId="{997BBE7D-75FA-4702-9BDA-E2A2CDBE1FC7}" srcOrd="0" destOrd="0" presId="urn:microsoft.com/office/officeart/2005/8/layout/process5"/>
    <dgm:cxn modelId="{19331F89-F0B7-47DA-86D1-10E1BE9CC481}" type="presParOf" srcId="{78F1C983-2C8B-4AB8-9AD6-F8B1313CF5A3}" destId="{5A382A5A-5031-4CB0-AE9A-B0CE5656F828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4FCFBC-E40B-4304-AC14-FFA0F9BF086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2789FD-5310-4194-B81C-37ADE1105F13}">
      <dgm:prSet/>
      <dgm:spPr/>
      <dgm:t>
        <a:bodyPr/>
        <a:lstStyle/>
        <a:p>
          <a:r>
            <a:rPr lang="ru-RU"/>
            <a:t>нет ограничений по минимальному размеру уставного капитала;</a:t>
          </a:r>
          <a:endParaRPr lang="en-US"/>
        </a:p>
      </dgm:t>
    </dgm:pt>
    <dgm:pt modelId="{7BD9F36D-B2F5-4AA8-81B7-178CBC2A3C67}" type="parTrans" cxnId="{AFD6BEFD-AC56-4515-AC01-6C392CF07E40}">
      <dgm:prSet/>
      <dgm:spPr/>
      <dgm:t>
        <a:bodyPr/>
        <a:lstStyle/>
        <a:p>
          <a:endParaRPr lang="en-US"/>
        </a:p>
      </dgm:t>
    </dgm:pt>
    <dgm:pt modelId="{3717FB65-F401-4E8E-A9DB-CA25FD9C4578}" type="sibTrans" cxnId="{AFD6BEFD-AC56-4515-AC01-6C392CF07E40}">
      <dgm:prSet/>
      <dgm:spPr/>
      <dgm:t>
        <a:bodyPr/>
        <a:lstStyle/>
        <a:p>
          <a:endParaRPr lang="en-US"/>
        </a:p>
      </dgm:t>
    </dgm:pt>
    <dgm:pt modelId="{61A5CCAB-2AFF-4001-ABFA-5B2C985C0B47}">
      <dgm:prSet/>
      <dgm:spPr/>
      <dgm:t>
        <a:bodyPr/>
        <a:lstStyle/>
        <a:p>
          <a:r>
            <a:rPr lang="ru-RU"/>
            <a:t>налоговые расходы компании могут вычитаться из доходов партнеров (при условии соблюдения требований законодательства);</a:t>
          </a:r>
          <a:endParaRPr lang="en-US"/>
        </a:p>
      </dgm:t>
    </dgm:pt>
    <dgm:pt modelId="{8A5F23BF-04D1-467E-B56B-7C2F5B7263B9}" type="parTrans" cxnId="{195CBD0E-BCED-4798-92D1-4715B6EF2186}">
      <dgm:prSet/>
      <dgm:spPr/>
      <dgm:t>
        <a:bodyPr/>
        <a:lstStyle/>
        <a:p>
          <a:endParaRPr lang="en-US"/>
        </a:p>
      </dgm:t>
    </dgm:pt>
    <dgm:pt modelId="{1F513CCE-B1B1-4666-9D59-388D8028B966}" type="sibTrans" cxnId="{195CBD0E-BCED-4798-92D1-4715B6EF2186}">
      <dgm:prSet/>
      <dgm:spPr/>
      <dgm:t>
        <a:bodyPr/>
        <a:lstStyle/>
        <a:p>
          <a:endParaRPr lang="en-US"/>
        </a:p>
      </dgm:t>
    </dgm:pt>
    <dgm:pt modelId="{671CB7EC-8B24-46D8-8AC4-9F643453AE8E}">
      <dgm:prSet/>
      <dgm:spPr/>
      <dgm:t>
        <a:bodyPr/>
        <a:lstStyle/>
        <a:p>
          <a:r>
            <a:rPr lang="ru-RU"/>
            <a:t>капитал компании не подлежит публикации в Реестре компаний (Registro delle imprese);</a:t>
          </a:r>
          <a:endParaRPr lang="en-US"/>
        </a:p>
      </dgm:t>
    </dgm:pt>
    <dgm:pt modelId="{2A166B6F-2D10-4112-B531-5F069ACCBFC9}" type="parTrans" cxnId="{17EC8F65-5F5E-41A1-9C63-4EB5143007B2}">
      <dgm:prSet/>
      <dgm:spPr/>
      <dgm:t>
        <a:bodyPr/>
        <a:lstStyle/>
        <a:p>
          <a:endParaRPr lang="en-US"/>
        </a:p>
      </dgm:t>
    </dgm:pt>
    <dgm:pt modelId="{18DA42CC-667B-4477-9B4B-3EB50FE0EE61}" type="sibTrans" cxnId="{17EC8F65-5F5E-41A1-9C63-4EB5143007B2}">
      <dgm:prSet/>
      <dgm:spPr/>
      <dgm:t>
        <a:bodyPr/>
        <a:lstStyle/>
        <a:p>
          <a:endParaRPr lang="en-US"/>
        </a:p>
      </dgm:t>
    </dgm:pt>
    <dgm:pt modelId="{D8DA5C38-C654-4046-A443-2DA396A8F9C7}">
      <dgm:prSet/>
      <dgm:spPr/>
      <dgm:t>
        <a:bodyPr/>
        <a:lstStyle/>
        <a:p>
          <a:r>
            <a:rPr lang="ru-RU"/>
            <a:t>при определенных условиях, товарищества могут применять упрощенную систему учета и, следовательно, иметь более низкие оперативные издержки;</a:t>
          </a:r>
          <a:endParaRPr lang="en-US"/>
        </a:p>
      </dgm:t>
    </dgm:pt>
    <dgm:pt modelId="{B40FFA82-0C4B-4FD0-9DC2-641700A8CFCD}" type="parTrans" cxnId="{97D75C63-84DC-482E-B225-9AF4FD13F9C3}">
      <dgm:prSet/>
      <dgm:spPr/>
      <dgm:t>
        <a:bodyPr/>
        <a:lstStyle/>
        <a:p>
          <a:endParaRPr lang="en-US"/>
        </a:p>
      </dgm:t>
    </dgm:pt>
    <dgm:pt modelId="{6713502A-69F3-46A9-92B1-0A5D3940C839}" type="sibTrans" cxnId="{97D75C63-84DC-482E-B225-9AF4FD13F9C3}">
      <dgm:prSet/>
      <dgm:spPr/>
      <dgm:t>
        <a:bodyPr/>
        <a:lstStyle/>
        <a:p>
          <a:endParaRPr lang="en-US"/>
        </a:p>
      </dgm:t>
    </dgm:pt>
    <dgm:pt modelId="{9FFD6528-3A93-471B-AA25-47C5A4547A66}">
      <dgm:prSet/>
      <dgm:spPr/>
      <dgm:t>
        <a:bodyPr/>
        <a:lstStyle/>
        <a:p>
          <a:r>
            <a:rPr lang="ru-RU"/>
            <a:t>проще в отношении юридического и бухгалтерского сопровождения, чем хозяйственные общества.</a:t>
          </a:r>
          <a:endParaRPr lang="en-US"/>
        </a:p>
      </dgm:t>
    </dgm:pt>
    <dgm:pt modelId="{DADEA662-CF71-45E0-B8F6-BF8A73D47E01}" type="parTrans" cxnId="{32B28619-8C4A-48A6-B29F-9F794E55D709}">
      <dgm:prSet/>
      <dgm:spPr/>
      <dgm:t>
        <a:bodyPr/>
        <a:lstStyle/>
        <a:p>
          <a:endParaRPr lang="en-US"/>
        </a:p>
      </dgm:t>
    </dgm:pt>
    <dgm:pt modelId="{32A775A7-8094-4CCA-9EC5-3796CD5BE5FD}" type="sibTrans" cxnId="{32B28619-8C4A-48A6-B29F-9F794E55D709}">
      <dgm:prSet/>
      <dgm:spPr/>
      <dgm:t>
        <a:bodyPr/>
        <a:lstStyle/>
        <a:p>
          <a:endParaRPr lang="en-US"/>
        </a:p>
      </dgm:t>
    </dgm:pt>
    <dgm:pt modelId="{C550FEDD-E1C2-4B2B-B2F9-32A220B490CA}" type="pres">
      <dgm:prSet presAssocID="{524FCFBC-E40B-4304-AC14-FFA0F9BF086F}" presName="diagram" presStyleCnt="0">
        <dgm:presLayoutVars>
          <dgm:dir/>
          <dgm:resizeHandles val="exact"/>
        </dgm:presLayoutVars>
      </dgm:prSet>
      <dgm:spPr/>
    </dgm:pt>
    <dgm:pt modelId="{E9DEA31A-A162-4F82-8B42-72993CED8840}" type="pres">
      <dgm:prSet presAssocID="{A82789FD-5310-4194-B81C-37ADE1105F13}" presName="node" presStyleLbl="node1" presStyleIdx="0" presStyleCnt="5">
        <dgm:presLayoutVars>
          <dgm:bulletEnabled val="1"/>
        </dgm:presLayoutVars>
      </dgm:prSet>
      <dgm:spPr/>
    </dgm:pt>
    <dgm:pt modelId="{CB63D590-69DD-40A8-89C6-C2123E7A71CF}" type="pres">
      <dgm:prSet presAssocID="{3717FB65-F401-4E8E-A9DB-CA25FD9C4578}" presName="sibTrans" presStyleCnt="0"/>
      <dgm:spPr/>
    </dgm:pt>
    <dgm:pt modelId="{D8E2644E-EA37-49F7-9FF1-5629E3BB6EFF}" type="pres">
      <dgm:prSet presAssocID="{61A5CCAB-2AFF-4001-ABFA-5B2C985C0B47}" presName="node" presStyleLbl="node1" presStyleIdx="1" presStyleCnt="5">
        <dgm:presLayoutVars>
          <dgm:bulletEnabled val="1"/>
        </dgm:presLayoutVars>
      </dgm:prSet>
      <dgm:spPr/>
    </dgm:pt>
    <dgm:pt modelId="{CF5D71D6-E5B6-4847-8A64-F63D7B364150}" type="pres">
      <dgm:prSet presAssocID="{1F513CCE-B1B1-4666-9D59-388D8028B966}" presName="sibTrans" presStyleCnt="0"/>
      <dgm:spPr/>
    </dgm:pt>
    <dgm:pt modelId="{591D8CB1-15FF-4408-9072-11710680F5E3}" type="pres">
      <dgm:prSet presAssocID="{671CB7EC-8B24-46D8-8AC4-9F643453AE8E}" presName="node" presStyleLbl="node1" presStyleIdx="2" presStyleCnt="5">
        <dgm:presLayoutVars>
          <dgm:bulletEnabled val="1"/>
        </dgm:presLayoutVars>
      </dgm:prSet>
      <dgm:spPr/>
    </dgm:pt>
    <dgm:pt modelId="{C769830E-9D84-4887-9D70-478BA40C1FBC}" type="pres">
      <dgm:prSet presAssocID="{18DA42CC-667B-4477-9B4B-3EB50FE0EE61}" presName="sibTrans" presStyleCnt="0"/>
      <dgm:spPr/>
    </dgm:pt>
    <dgm:pt modelId="{4CF67655-CFB4-48D4-A377-B27F3F66D869}" type="pres">
      <dgm:prSet presAssocID="{D8DA5C38-C654-4046-A443-2DA396A8F9C7}" presName="node" presStyleLbl="node1" presStyleIdx="3" presStyleCnt="5">
        <dgm:presLayoutVars>
          <dgm:bulletEnabled val="1"/>
        </dgm:presLayoutVars>
      </dgm:prSet>
      <dgm:spPr/>
    </dgm:pt>
    <dgm:pt modelId="{5B4E7D24-B167-47AD-9C9E-0883D8A46E90}" type="pres">
      <dgm:prSet presAssocID="{6713502A-69F3-46A9-92B1-0A5D3940C839}" presName="sibTrans" presStyleCnt="0"/>
      <dgm:spPr/>
    </dgm:pt>
    <dgm:pt modelId="{6BCFBB6D-B037-4956-8079-3C13B64466A6}" type="pres">
      <dgm:prSet presAssocID="{9FFD6528-3A93-471B-AA25-47C5A4547A66}" presName="node" presStyleLbl="node1" presStyleIdx="4" presStyleCnt="5">
        <dgm:presLayoutVars>
          <dgm:bulletEnabled val="1"/>
        </dgm:presLayoutVars>
      </dgm:prSet>
      <dgm:spPr/>
    </dgm:pt>
  </dgm:ptLst>
  <dgm:cxnLst>
    <dgm:cxn modelId="{F0ADCD0C-2F36-45DA-A781-A88D9122C325}" type="presOf" srcId="{D8DA5C38-C654-4046-A443-2DA396A8F9C7}" destId="{4CF67655-CFB4-48D4-A377-B27F3F66D869}" srcOrd="0" destOrd="0" presId="urn:microsoft.com/office/officeart/2005/8/layout/default"/>
    <dgm:cxn modelId="{195CBD0E-BCED-4798-92D1-4715B6EF2186}" srcId="{524FCFBC-E40B-4304-AC14-FFA0F9BF086F}" destId="{61A5CCAB-2AFF-4001-ABFA-5B2C985C0B47}" srcOrd="1" destOrd="0" parTransId="{8A5F23BF-04D1-467E-B56B-7C2F5B7263B9}" sibTransId="{1F513CCE-B1B1-4666-9D59-388D8028B966}"/>
    <dgm:cxn modelId="{32B28619-8C4A-48A6-B29F-9F794E55D709}" srcId="{524FCFBC-E40B-4304-AC14-FFA0F9BF086F}" destId="{9FFD6528-3A93-471B-AA25-47C5A4547A66}" srcOrd="4" destOrd="0" parTransId="{DADEA662-CF71-45E0-B8F6-BF8A73D47E01}" sibTransId="{32A775A7-8094-4CCA-9EC5-3796CD5BE5FD}"/>
    <dgm:cxn modelId="{1AF6F01F-E4DD-4304-B73F-CE55ED47B40F}" type="presOf" srcId="{524FCFBC-E40B-4304-AC14-FFA0F9BF086F}" destId="{C550FEDD-E1C2-4B2B-B2F9-32A220B490CA}" srcOrd="0" destOrd="0" presId="urn:microsoft.com/office/officeart/2005/8/layout/default"/>
    <dgm:cxn modelId="{D7F57623-C082-4F60-8EE6-0D3402EAD24B}" type="presOf" srcId="{9FFD6528-3A93-471B-AA25-47C5A4547A66}" destId="{6BCFBB6D-B037-4956-8079-3C13B64466A6}" srcOrd="0" destOrd="0" presId="urn:microsoft.com/office/officeart/2005/8/layout/default"/>
    <dgm:cxn modelId="{97D75C63-84DC-482E-B225-9AF4FD13F9C3}" srcId="{524FCFBC-E40B-4304-AC14-FFA0F9BF086F}" destId="{D8DA5C38-C654-4046-A443-2DA396A8F9C7}" srcOrd="3" destOrd="0" parTransId="{B40FFA82-0C4B-4FD0-9DC2-641700A8CFCD}" sibTransId="{6713502A-69F3-46A9-92B1-0A5D3940C839}"/>
    <dgm:cxn modelId="{17EC8F65-5F5E-41A1-9C63-4EB5143007B2}" srcId="{524FCFBC-E40B-4304-AC14-FFA0F9BF086F}" destId="{671CB7EC-8B24-46D8-8AC4-9F643453AE8E}" srcOrd="2" destOrd="0" parTransId="{2A166B6F-2D10-4112-B531-5F069ACCBFC9}" sibTransId="{18DA42CC-667B-4477-9B4B-3EB50FE0EE61}"/>
    <dgm:cxn modelId="{537F5AB7-3703-4436-B9B9-FE605380DDB1}" type="presOf" srcId="{A82789FD-5310-4194-B81C-37ADE1105F13}" destId="{E9DEA31A-A162-4F82-8B42-72993CED8840}" srcOrd="0" destOrd="0" presId="urn:microsoft.com/office/officeart/2005/8/layout/default"/>
    <dgm:cxn modelId="{B9B57CCB-4959-486B-BB9E-7503EFCFA444}" type="presOf" srcId="{61A5CCAB-2AFF-4001-ABFA-5B2C985C0B47}" destId="{D8E2644E-EA37-49F7-9FF1-5629E3BB6EFF}" srcOrd="0" destOrd="0" presId="urn:microsoft.com/office/officeart/2005/8/layout/default"/>
    <dgm:cxn modelId="{9815ECCE-E244-4467-9A46-2749DB7493BF}" type="presOf" srcId="{671CB7EC-8B24-46D8-8AC4-9F643453AE8E}" destId="{591D8CB1-15FF-4408-9072-11710680F5E3}" srcOrd="0" destOrd="0" presId="urn:microsoft.com/office/officeart/2005/8/layout/default"/>
    <dgm:cxn modelId="{AFD6BEFD-AC56-4515-AC01-6C392CF07E40}" srcId="{524FCFBC-E40B-4304-AC14-FFA0F9BF086F}" destId="{A82789FD-5310-4194-B81C-37ADE1105F13}" srcOrd="0" destOrd="0" parTransId="{7BD9F36D-B2F5-4AA8-81B7-178CBC2A3C67}" sibTransId="{3717FB65-F401-4E8E-A9DB-CA25FD9C4578}"/>
    <dgm:cxn modelId="{D2BD0601-82BD-4F31-B80C-C50833D9BB7E}" type="presParOf" srcId="{C550FEDD-E1C2-4B2B-B2F9-32A220B490CA}" destId="{E9DEA31A-A162-4F82-8B42-72993CED8840}" srcOrd="0" destOrd="0" presId="urn:microsoft.com/office/officeart/2005/8/layout/default"/>
    <dgm:cxn modelId="{5924395E-8C2E-45A7-B3A2-6A87CD648ED9}" type="presParOf" srcId="{C550FEDD-E1C2-4B2B-B2F9-32A220B490CA}" destId="{CB63D590-69DD-40A8-89C6-C2123E7A71CF}" srcOrd="1" destOrd="0" presId="urn:microsoft.com/office/officeart/2005/8/layout/default"/>
    <dgm:cxn modelId="{658962F7-4049-491A-A5C4-3649639C7B5C}" type="presParOf" srcId="{C550FEDD-E1C2-4B2B-B2F9-32A220B490CA}" destId="{D8E2644E-EA37-49F7-9FF1-5629E3BB6EFF}" srcOrd="2" destOrd="0" presId="urn:microsoft.com/office/officeart/2005/8/layout/default"/>
    <dgm:cxn modelId="{5D90A3CE-CEAD-4F38-85DC-38F05DEA0E72}" type="presParOf" srcId="{C550FEDD-E1C2-4B2B-B2F9-32A220B490CA}" destId="{CF5D71D6-E5B6-4847-8A64-F63D7B364150}" srcOrd="3" destOrd="0" presId="urn:microsoft.com/office/officeart/2005/8/layout/default"/>
    <dgm:cxn modelId="{F53B5462-F405-449E-9A41-D1666AA5121C}" type="presParOf" srcId="{C550FEDD-E1C2-4B2B-B2F9-32A220B490CA}" destId="{591D8CB1-15FF-4408-9072-11710680F5E3}" srcOrd="4" destOrd="0" presId="urn:microsoft.com/office/officeart/2005/8/layout/default"/>
    <dgm:cxn modelId="{D8B969E9-1631-4FDD-B166-2BBB4A32FDD1}" type="presParOf" srcId="{C550FEDD-E1C2-4B2B-B2F9-32A220B490CA}" destId="{C769830E-9D84-4887-9D70-478BA40C1FBC}" srcOrd="5" destOrd="0" presId="urn:microsoft.com/office/officeart/2005/8/layout/default"/>
    <dgm:cxn modelId="{F0305834-6094-4396-AC99-C7B784453C6F}" type="presParOf" srcId="{C550FEDD-E1C2-4B2B-B2F9-32A220B490CA}" destId="{4CF67655-CFB4-48D4-A377-B27F3F66D869}" srcOrd="6" destOrd="0" presId="urn:microsoft.com/office/officeart/2005/8/layout/default"/>
    <dgm:cxn modelId="{4069DBF8-A6C6-4D64-89EF-4570198BB253}" type="presParOf" srcId="{C550FEDD-E1C2-4B2B-B2F9-32A220B490CA}" destId="{5B4E7D24-B167-47AD-9C9E-0883D8A46E90}" srcOrd="7" destOrd="0" presId="urn:microsoft.com/office/officeart/2005/8/layout/default"/>
    <dgm:cxn modelId="{9659A874-9F7E-4D3C-98FC-CD8F6C4FB94E}" type="presParOf" srcId="{C550FEDD-E1C2-4B2B-B2F9-32A220B490CA}" destId="{6BCFBB6D-B037-4956-8079-3C13B64466A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3B3AFC-CEA7-4FDA-9997-0AD97F43D318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FD1DCD-C18D-47F8-A2A5-3D1C29045C99}">
      <dgm:prSet/>
      <dgm:spPr/>
      <dgm:t>
        <a:bodyPr/>
        <a:lstStyle/>
        <a:p>
          <a:r>
            <a:rPr lang="ru-RU"/>
            <a:t>неограниченная и солидарная ответственность всех партнеров (за исключением коммандитного товарищества);</a:t>
          </a:r>
          <a:endParaRPr lang="en-US"/>
        </a:p>
      </dgm:t>
    </dgm:pt>
    <dgm:pt modelId="{427022B4-668E-41D8-9FDE-D51529EC4912}" type="parTrans" cxnId="{8B130136-F04F-47EB-AB84-62418FDE9DBE}">
      <dgm:prSet/>
      <dgm:spPr/>
      <dgm:t>
        <a:bodyPr/>
        <a:lstStyle/>
        <a:p>
          <a:endParaRPr lang="en-US"/>
        </a:p>
      </dgm:t>
    </dgm:pt>
    <dgm:pt modelId="{550F94AA-9A25-46DE-9D2F-74224D8A83D5}" type="sibTrans" cxnId="{8B130136-F04F-47EB-AB84-62418FDE9DBE}">
      <dgm:prSet/>
      <dgm:spPr/>
      <dgm:t>
        <a:bodyPr/>
        <a:lstStyle/>
        <a:p>
          <a:endParaRPr lang="en-US"/>
        </a:p>
      </dgm:t>
    </dgm:pt>
    <dgm:pt modelId="{5AF12057-D542-4E4F-B12E-812E20D02F23}">
      <dgm:prSet/>
      <dgm:spPr/>
      <dgm:t>
        <a:bodyPr/>
        <a:lstStyle/>
        <a:p>
          <a:r>
            <a:rPr lang="ru-RU"/>
            <a:t>доход компании вменяется учредителям (и, следовательно, облагается налогом) даже если не был получен.</a:t>
          </a:r>
          <a:endParaRPr lang="en-US"/>
        </a:p>
      </dgm:t>
    </dgm:pt>
    <dgm:pt modelId="{218065C1-B8A3-42C6-8175-9E607A97E0C2}" type="parTrans" cxnId="{02FC90EF-09D5-4342-8C85-3349CA211AF0}">
      <dgm:prSet/>
      <dgm:spPr/>
      <dgm:t>
        <a:bodyPr/>
        <a:lstStyle/>
        <a:p>
          <a:endParaRPr lang="en-US"/>
        </a:p>
      </dgm:t>
    </dgm:pt>
    <dgm:pt modelId="{AAA34556-D6A9-498D-AA35-5D58247A4B9C}" type="sibTrans" cxnId="{02FC90EF-09D5-4342-8C85-3349CA211AF0}">
      <dgm:prSet/>
      <dgm:spPr/>
      <dgm:t>
        <a:bodyPr/>
        <a:lstStyle/>
        <a:p>
          <a:endParaRPr lang="en-US"/>
        </a:p>
      </dgm:t>
    </dgm:pt>
    <dgm:pt modelId="{971D34F1-8C41-4F86-8CFE-598F21FBC0AD}" type="pres">
      <dgm:prSet presAssocID="{C03B3AFC-CEA7-4FDA-9997-0AD97F43D3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D01286-134E-4F0D-A397-C78B3DCCF3AD}" type="pres">
      <dgm:prSet presAssocID="{DBFD1DCD-C18D-47F8-A2A5-3D1C29045C99}" presName="hierRoot1" presStyleCnt="0"/>
      <dgm:spPr/>
    </dgm:pt>
    <dgm:pt modelId="{78221923-3DB3-4992-8791-694B790F2DA0}" type="pres">
      <dgm:prSet presAssocID="{DBFD1DCD-C18D-47F8-A2A5-3D1C29045C99}" presName="composite" presStyleCnt="0"/>
      <dgm:spPr/>
    </dgm:pt>
    <dgm:pt modelId="{3A2D4EB6-0411-4BBB-80A1-2671B8D65086}" type="pres">
      <dgm:prSet presAssocID="{DBFD1DCD-C18D-47F8-A2A5-3D1C29045C99}" presName="background" presStyleLbl="node0" presStyleIdx="0" presStyleCnt="2"/>
      <dgm:spPr/>
    </dgm:pt>
    <dgm:pt modelId="{40AD1E72-9585-4919-8A2A-AF7371E3AEE7}" type="pres">
      <dgm:prSet presAssocID="{DBFD1DCD-C18D-47F8-A2A5-3D1C29045C99}" presName="text" presStyleLbl="fgAcc0" presStyleIdx="0" presStyleCnt="2">
        <dgm:presLayoutVars>
          <dgm:chPref val="3"/>
        </dgm:presLayoutVars>
      </dgm:prSet>
      <dgm:spPr/>
    </dgm:pt>
    <dgm:pt modelId="{77E79770-110B-4ED5-9E36-16974CF3A866}" type="pres">
      <dgm:prSet presAssocID="{DBFD1DCD-C18D-47F8-A2A5-3D1C29045C99}" presName="hierChild2" presStyleCnt="0"/>
      <dgm:spPr/>
    </dgm:pt>
    <dgm:pt modelId="{F119AB49-C1CF-4133-B32C-D54FF5B9D2BC}" type="pres">
      <dgm:prSet presAssocID="{5AF12057-D542-4E4F-B12E-812E20D02F23}" presName="hierRoot1" presStyleCnt="0"/>
      <dgm:spPr/>
    </dgm:pt>
    <dgm:pt modelId="{970EC15F-7A1E-4A6C-9EAD-252AFA9F153D}" type="pres">
      <dgm:prSet presAssocID="{5AF12057-D542-4E4F-B12E-812E20D02F23}" presName="composite" presStyleCnt="0"/>
      <dgm:spPr/>
    </dgm:pt>
    <dgm:pt modelId="{D93D91BD-0B6C-4541-BB72-16777792B634}" type="pres">
      <dgm:prSet presAssocID="{5AF12057-D542-4E4F-B12E-812E20D02F23}" presName="background" presStyleLbl="node0" presStyleIdx="1" presStyleCnt="2"/>
      <dgm:spPr/>
    </dgm:pt>
    <dgm:pt modelId="{D4F34F97-ECCB-419E-AFBF-8A492C551A3C}" type="pres">
      <dgm:prSet presAssocID="{5AF12057-D542-4E4F-B12E-812E20D02F23}" presName="text" presStyleLbl="fgAcc0" presStyleIdx="1" presStyleCnt="2">
        <dgm:presLayoutVars>
          <dgm:chPref val="3"/>
        </dgm:presLayoutVars>
      </dgm:prSet>
      <dgm:spPr/>
    </dgm:pt>
    <dgm:pt modelId="{098F3ADF-A0AC-4711-A570-EC972CF3CA60}" type="pres">
      <dgm:prSet presAssocID="{5AF12057-D542-4E4F-B12E-812E20D02F23}" presName="hierChild2" presStyleCnt="0"/>
      <dgm:spPr/>
    </dgm:pt>
  </dgm:ptLst>
  <dgm:cxnLst>
    <dgm:cxn modelId="{C2A9E931-3CEA-4DA5-A83C-E4D32D20E5A0}" type="presOf" srcId="{5AF12057-D542-4E4F-B12E-812E20D02F23}" destId="{D4F34F97-ECCB-419E-AFBF-8A492C551A3C}" srcOrd="0" destOrd="0" presId="urn:microsoft.com/office/officeart/2005/8/layout/hierarchy1"/>
    <dgm:cxn modelId="{8B130136-F04F-47EB-AB84-62418FDE9DBE}" srcId="{C03B3AFC-CEA7-4FDA-9997-0AD97F43D318}" destId="{DBFD1DCD-C18D-47F8-A2A5-3D1C29045C99}" srcOrd="0" destOrd="0" parTransId="{427022B4-668E-41D8-9FDE-D51529EC4912}" sibTransId="{550F94AA-9A25-46DE-9D2F-74224D8A83D5}"/>
    <dgm:cxn modelId="{C099603B-2C55-451E-8805-EE3C80D9C502}" type="presOf" srcId="{DBFD1DCD-C18D-47F8-A2A5-3D1C29045C99}" destId="{40AD1E72-9585-4919-8A2A-AF7371E3AEE7}" srcOrd="0" destOrd="0" presId="urn:microsoft.com/office/officeart/2005/8/layout/hierarchy1"/>
    <dgm:cxn modelId="{30190DEC-3CEC-455E-BFE6-EC555F21B383}" type="presOf" srcId="{C03B3AFC-CEA7-4FDA-9997-0AD97F43D318}" destId="{971D34F1-8C41-4F86-8CFE-598F21FBC0AD}" srcOrd="0" destOrd="0" presId="urn:microsoft.com/office/officeart/2005/8/layout/hierarchy1"/>
    <dgm:cxn modelId="{02FC90EF-09D5-4342-8C85-3349CA211AF0}" srcId="{C03B3AFC-CEA7-4FDA-9997-0AD97F43D318}" destId="{5AF12057-D542-4E4F-B12E-812E20D02F23}" srcOrd="1" destOrd="0" parTransId="{218065C1-B8A3-42C6-8175-9E607A97E0C2}" sibTransId="{AAA34556-D6A9-498D-AA35-5D58247A4B9C}"/>
    <dgm:cxn modelId="{228D4928-3EAB-4264-A732-A96FD426655F}" type="presParOf" srcId="{971D34F1-8C41-4F86-8CFE-598F21FBC0AD}" destId="{46D01286-134E-4F0D-A397-C78B3DCCF3AD}" srcOrd="0" destOrd="0" presId="urn:microsoft.com/office/officeart/2005/8/layout/hierarchy1"/>
    <dgm:cxn modelId="{8BE6122D-B5DE-4FEA-AAE8-118B308D537F}" type="presParOf" srcId="{46D01286-134E-4F0D-A397-C78B3DCCF3AD}" destId="{78221923-3DB3-4992-8791-694B790F2DA0}" srcOrd="0" destOrd="0" presId="urn:microsoft.com/office/officeart/2005/8/layout/hierarchy1"/>
    <dgm:cxn modelId="{07E8E260-67EC-467C-AE28-6562860997C3}" type="presParOf" srcId="{78221923-3DB3-4992-8791-694B790F2DA0}" destId="{3A2D4EB6-0411-4BBB-80A1-2671B8D65086}" srcOrd="0" destOrd="0" presId="urn:microsoft.com/office/officeart/2005/8/layout/hierarchy1"/>
    <dgm:cxn modelId="{E7C6F257-78A4-4B4F-81A8-4E083D049F17}" type="presParOf" srcId="{78221923-3DB3-4992-8791-694B790F2DA0}" destId="{40AD1E72-9585-4919-8A2A-AF7371E3AEE7}" srcOrd="1" destOrd="0" presId="urn:microsoft.com/office/officeart/2005/8/layout/hierarchy1"/>
    <dgm:cxn modelId="{B3D11F0C-510A-4316-9471-FCB601F75152}" type="presParOf" srcId="{46D01286-134E-4F0D-A397-C78B3DCCF3AD}" destId="{77E79770-110B-4ED5-9E36-16974CF3A866}" srcOrd="1" destOrd="0" presId="urn:microsoft.com/office/officeart/2005/8/layout/hierarchy1"/>
    <dgm:cxn modelId="{51A8D391-5C98-42E8-BD8E-25C0390B86D1}" type="presParOf" srcId="{971D34F1-8C41-4F86-8CFE-598F21FBC0AD}" destId="{F119AB49-C1CF-4133-B32C-D54FF5B9D2BC}" srcOrd="1" destOrd="0" presId="urn:microsoft.com/office/officeart/2005/8/layout/hierarchy1"/>
    <dgm:cxn modelId="{24439FEE-F22B-4567-AC0D-6A364ACCAF2E}" type="presParOf" srcId="{F119AB49-C1CF-4133-B32C-D54FF5B9D2BC}" destId="{970EC15F-7A1E-4A6C-9EAD-252AFA9F153D}" srcOrd="0" destOrd="0" presId="urn:microsoft.com/office/officeart/2005/8/layout/hierarchy1"/>
    <dgm:cxn modelId="{5B0E7270-A911-4F62-A357-8FB01A320460}" type="presParOf" srcId="{970EC15F-7A1E-4A6C-9EAD-252AFA9F153D}" destId="{D93D91BD-0B6C-4541-BB72-16777792B634}" srcOrd="0" destOrd="0" presId="urn:microsoft.com/office/officeart/2005/8/layout/hierarchy1"/>
    <dgm:cxn modelId="{6A7E7CF9-18DA-41C0-97F8-147E4E95C968}" type="presParOf" srcId="{970EC15F-7A1E-4A6C-9EAD-252AFA9F153D}" destId="{D4F34F97-ECCB-419E-AFBF-8A492C551A3C}" srcOrd="1" destOrd="0" presId="urn:microsoft.com/office/officeart/2005/8/layout/hierarchy1"/>
    <dgm:cxn modelId="{CABD208F-DE69-4D29-874B-0F06EC40FC2C}" type="presParOf" srcId="{F119AB49-C1CF-4133-B32C-D54FF5B9D2BC}" destId="{098F3ADF-A0AC-4711-A570-EC972CF3CA6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363B3-2709-4FF5-9669-D4F069184DB4}">
      <dsp:nvSpPr>
        <dsp:cNvPr id="0" name=""/>
        <dsp:cNvSpPr/>
      </dsp:nvSpPr>
      <dsp:spPr>
        <a:xfrm rot="5400000">
          <a:off x="5041684" y="-1211786"/>
          <a:ext cx="2978581" cy="614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Ограниченная ответственность владельцев компании, т.е. ответственность каждого владельца ограничена денежными средствами или активами, которые он/она внес в компанию;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Разделение собственности и управленческих полномочий; таким образом, владельцы компании не обязательно являются также директорами компании, а директора не обязательно являются владельцами компании;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Свободно передаваемые акции;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Необходимость иметь как минимум одного акционера и одного директора</a:t>
          </a:r>
          <a:endParaRPr lang="en-US" sz="1700" kern="1200"/>
        </a:p>
      </dsp:txBody>
      <dsp:txXfrm rot="-5400000">
        <a:off x="3457575" y="517725"/>
        <a:ext cx="6001398" cy="2687777"/>
      </dsp:txXfrm>
    </dsp:sp>
    <dsp:sp modelId="{F4ABFB60-07E8-4532-B839-3E170DB56B1E}">
      <dsp:nvSpPr>
        <dsp:cNvPr id="0" name=""/>
        <dsp:cNvSpPr/>
      </dsp:nvSpPr>
      <dsp:spPr>
        <a:xfrm>
          <a:off x="0" y="0"/>
          <a:ext cx="3457575" cy="3723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Компании с ограниченной ответственностью обычно характеризуют:</a:t>
          </a:r>
          <a:endParaRPr lang="en-US" sz="2900" kern="1200"/>
        </a:p>
      </dsp:txBody>
      <dsp:txXfrm>
        <a:off x="168785" y="168785"/>
        <a:ext cx="3120005" cy="3385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B88C5-D7C5-4EFF-B0A6-FB9685DE0999}">
      <dsp:nvSpPr>
        <dsp:cNvPr id="0" name=""/>
        <dsp:cNvSpPr/>
      </dsp:nvSpPr>
      <dsp:spPr>
        <a:xfrm>
          <a:off x="9038" y="1340608"/>
          <a:ext cx="2701512" cy="1620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имеет две категории партнеров:</a:t>
          </a:r>
          <a:endParaRPr lang="en-US" sz="10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полные партнеры (</a:t>
          </a:r>
          <a:r>
            <a:rPr lang="ru-RU" sz="800" kern="1200" dirty="0" err="1"/>
            <a:t>soci</a:t>
          </a:r>
          <a:r>
            <a:rPr lang="ru-RU" sz="800" kern="1200" dirty="0"/>
            <a:t> </a:t>
          </a:r>
          <a:r>
            <a:rPr lang="ru-RU" sz="800" kern="1200" dirty="0" err="1"/>
            <a:t>accomandatari</a:t>
          </a:r>
          <a:r>
            <a:rPr lang="ru-RU" sz="800" kern="1200" dirty="0"/>
            <a:t>), которые отвечают за администрацию и управление компанией и несут неограниченную ответственность за выполнение обязательств товарищества;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/>
            <a:t>ограниченные партнеры (soci accomandanti), которые не являются директорами и несут ответственность по долгам партнерства в пределах сделанных в партнерство инвестиций, за некоторыми исключениями, регулируемыми законом.</a:t>
          </a:r>
          <a:endParaRPr lang="en-US" sz="800" kern="1200"/>
        </a:p>
      </dsp:txBody>
      <dsp:txXfrm>
        <a:off x="56513" y="1388083"/>
        <a:ext cx="2606562" cy="1525957"/>
      </dsp:txXfrm>
    </dsp:sp>
    <dsp:sp modelId="{22AF3256-592A-48BF-9124-444D9FE01741}">
      <dsp:nvSpPr>
        <dsp:cNvPr id="0" name=""/>
        <dsp:cNvSpPr/>
      </dsp:nvSpPr>
      <dsp:spPr>
        <a:xfrm>
          <a:off x="2948284" y="1816074"/>
          <a:ext cx="572720" cy="6699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948284" y="1950069"/>
        <a:ext cx="400904" cy="401985"/>
      </dsp:txXfrm>
    </dsp:sp>
    <dsp:sp modelId="{3A2E606B-1C95-4AA6-924F-543229A7136B}">
      <dsp:nvSpPr>
        <dsp:cNvPr id="0" name=""/>
        <dsp:cNvSpPr/>
      </dsp:nvSpPr>
      <dsp:spPr>
        <a:xfrm>
          <a:off x="3791156" y="1340608"/>
          <a:ext cx="2701512" cy="1620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Название партнерства (фирменное наименование) должно содержать имя хотя бы одного полного партнера и указание на то, что это партнерство с ограниченной ответственностью.</a:t>
          </a:r>
          <a:endParaRPr lang="en-US" sz="1000" kern="1200"/>
        </a:p>
      </dsp:txBody>
      <dsp:txXfrm>
        <a:off x="3838631" y="1388083"/>
        <a:ext cx="2606562" cy="1525957"/>
      </dsp:txXfrm>
    </dsp:sp>
    <dsp:sp modelId="{5E5EDE59-B779-4058-9D70-33530817A359}">
      <dsp:nvSpPr>
        <dsp:cNvPr id="0" name=""/>
        <dsp:cNvSpPr/>
      </dsp:nvSpPr>
      <dsp:spPr>
        <a:xfrm>
          <a:off x="6730401" y="1816074"/>
          <a:ext cx="572720" cy="6699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730401" y="1950069"/>
        <a:ext cx="400904" cy="401985"/>
      </dsp:txXfrm>
    </dsp:sp>
    <dsp:sp modelId="{5A382A5A-5031-4CB0-AE9A-B0CE5656F828}">
      <dsp:nvSpPr>
        <dsp:cNvPr id="0" name=""/>
        <dsp:cNvSpPr/>
      </dsp:nvSpPr>
      <dsp:spPr>
        <a:xfrm>
          <a:off x="7573273" y="1340608"/>
          <a:ext cx="2701512" cy="1620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/>
            <a:t>Если имя партнера с ограниченной ответственностью включено в название партнерства, он несет неограниченную ответственность, солидарно с полными партнерами, по долгам партнерства.</a:t>
          </a:r>
          <a:endParaRPr lang="en-US" sz="1000" kern="1200"/>
        </a:p>
      </dsp:txBody>
      <dsp:txXfrm>
        <a:off x="7620748" y="1388083"/>
        <a:ext cx="2606562" cy="1525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EA31A-A162-4F82-8B42-72993CED8840}">
      <dsp:nvSpPr>
        <dsp:cNvPr id="0" name=""/>
        <dsp:cNvSpPr/>
      </dsp:nvSpPr>
      <dsp:spPr>
        <a:xfrm>
          <a:off x="225102" y="2172"/>
          <a:ext cx="2860678" cy="17164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нет ограничений по минимальному размеру уставного капитала;</a:t>
          </a:r>
          <a:endParaRPr lang="en-US" sz="1600" kern="1200"/>
        </a:p>
      </dsp:txBody>
      <dsp:txXfrm>
        <a:off x="225102" y="2172"/>
        <a:ext cx="2860678" cy="1716406"/>
      </dsp:txXfrm>
    </dsp:sp>
    <dsp:sp modelId="{D8E2644E-EA37-49F7-9FF1-5629E3BB6EFF}">
      <dsp:nvSpPr>
        <dsp:cNvPr id="0" name=""/>
        <dsp:cNvSpPr/>
      </dsp:nvSpPr>
      <dsp:spPr>
        <a:xfrm>
          <a:off x="3371848" y="2172"/>
          <a:ext cx="2860678" cy="1716406"/>
        </a:xfrm>
        <a:prstGeom prst="rect">
          <a:avLst/>
        </a:prstGeom>
        <a:solidFill>
          <a:schemeClr val="accent2">
            <a:hueOff val="-848244"/>
            <a:satOff val="2796"/>
            <a:lumOff val="29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налоговые расходы компании могут вычитаться из доходов партнеров (при условии соблюдения требований законодательства);</a:t>
          </a:r>
          <a:endParaRPr lang="en-US" sz="1600" kern="1200"/>
        </a:p>
      </dsp:txBody>
      <dsp:txXfrm>
        <a:off x="3371848" y="2172"/>
        <a:ext cx="2860678" cy="1716406"/>
      </dsp:txXfrm>
    </dsp:sp>
    <dsp:sp modelId="{591D8CB1-15FF-4408-9072-11710680F5E3}">
      <dsp:nvSpPr>
        <dsp:cNvPr id="0" name=""/>
        <dsp:cNvSpPr/>
      </dsp:nvSpPr>
      <dsp:spPr>
        <a:xfrm>
          <a:off x="6518594" y="2172"/>
          <a:ext cx="2860678" cy="1716406"/>
        </a:xfrm>
        <a:prstGeom prst="rect">
          <a:avLst/>
        </a:prstGeom>
        <a:solidFill>
          <a:schemeClr val="accent2">
            <a:hueOff val="-1696488"/>
            <a:satOff val="5592"/>
            <a:lumOff val="5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капитал компании не подлежит публикации в Реестре компаний (Registro delle imprese);</a:t>
          </a:r>
          <a:endParaRPr lang="en-US" sz="1600" kern="1200"/>
        </a:p>
      </dsp:txBody>
      <dsp:txXfrm>
        <a:off x="6518594" y="2172"/>
        <a:ext cx="2860678" cy="1716406"/>
      </dsp:txXfrm>
    </dsp:sp>
    <dsp:sp modelId="{4CF67655-CFB4-48D4-A377-B27F3F66D869}">
      <dsp:nvSpPr>
        <dsp:cNvPr id="0" name=""/>
        <dsp:cNvSpPr/>
      </dsp:nvSpPr>
      <dsp:spPr>
        <a:xfrm>
          <a:off x="1798475" y="2004647"/>
          <a:ext cx="2860678" cy="1716406"/>
        </a:xfrm>
        <a:prstGeom prst="rect">
          <a:avLst/>
        </a:prstGeom>
        <a:solidFill>
          <a:schemeClr val="accent2">
            <a:hueOff val="-2544732"/>
            <a:satOff val="8389"/>
            <a:lumOff val="89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при определенных условиях, товарищества могут применять упрощенную систему учета и, следовательно, иметь более низкие оперативные издержки;</a:t>
          </a:r>
          <a:endParaRPr lang="en-US" sz="1600" kern="1200"/>
        </a:p>
      </dsp:txBody>
      <dsp:txXfrm>
        <a:off x="1798475" y="2004647"/>
        <a:ext cx="2860678" cy="1716406"/>
      </dsp:txXfrm>
    </dsp:sp>
    <dsp:sp modelId="{6BCFBB6D-B037-4956-8079-3C13B64466A6}">
      <dsp:nvSpPr>
        <dsp:cNvPr id="0" name=""/>
        <dsp:cNvSpPr/>
      </dsp:nvSpPr>
      <dsp:spPr>
        <a:xfrm>
          <a:off x="4945221" y="2004647"/>
          <a:ext cx="2860678" cy="1716406"/>
        </a:xfrm>
        <a:prstGeom prst="rect">
          <a:avLst/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проще в отношении юридического и бухгалтерского сопровождения, чем хозяйственные общества.</a:t>
          </a:r>
          <a:endParaRPr lang="en-US" sz="1600" kern="1200"/>
        </a:p>
      </dsp:txBody>
      <dsp:txXfrm>
        <a:off x="4945221" y="2004647"/>
        <a:ext cx="2860678" cy="1716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D4EB6-0411-4BBB-80A1-2671B8D65086}">
      <dsp:nvSpPr>
        <dsp:cNvPr id="0" name=""/>
        <dsp:cNvSpPr/>
      </dsp:nvSpPr>
      <dsp:spPr>
        <a:xfrm>
          <a:off x="1172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AD1E72-9585-4919-8A2A-AF7371E3AEE7}">
      <dsp:nvSpPr>
        <dsp:cNvPr id="0" name=""/>
        <dsp:cNvSpPr/>
      </dsp:nvSpPr>
      <dsp:spPr>
        <a:xfrm>
          <a:off x="458411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неограниченная и солидарная ответственность всех партнеров (за исключением коммандитного товарищества);</a:t>
          </a:r>
          <a:endParaRPr lang="en-US" sz="2400" kern="1200"/>
        </a:p>
      </dsp:txBody>
      <dsp:txXfrm>
        <a:off x="534947" y="649409"/>
        <a:ext cx="3962083" cy="2460051"/>
      </dsp:txXfrm>
    </dsp:sp>
    <dsp:sp modelId="{D93D91BD-0B6C-4541-BB72-16777792B634}">
      <dsp:nvSpPr>
        <dsp:cNvPr id="0" name=""/>
        <dsp:cNvSpPr/>
      </dsp:nvSpPr>
      <dsp:spPr>
        <a:xfrm>
          <a:off x="5030807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F34F97-ECCB-419E-AFBF-8A492C551A3C}">
      <dsp:nvSpPr>
        <dsp:cNvPr id="0" name=""/>
        <dsp:cNvSpPr/>
      </dsp:nvSpPr>
      <dsp:spPr>
        <a:xfrm>
          <a:off x="5488046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доход компании вменяется учредителям (и, следовательно, облагается налогом) даже если не был получен.</a:t>
          </a:r>
          <a:endParaRPr lang="en-US" sz="2400" kern="1200"/>
        </a:p>
      </dsp:txBody>
      <dsp:txXfrm>
        <a:off x="5564582" y="649409"/>
        <a:ext cx="3962083" cy="246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447E8AF-704E-466A-9ED0-56016AF0C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E8AA30-CC76-47E0-8750-ACC14336CF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B6F51-2394-472E-BB48-5DEF1537F866}" type="datetime1">
              <a:rPr lang="ru-RU" smtClean="0"/>
              <a:t>05.10.2022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48B125-A222-4DDC-A4A1-33A5965F07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B98F02-9D2F-487E-983A-0532A07417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AD96C-C9DA-4A30-A103-EDA02F87C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44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9815F-36E4-4F5A-986B-37854846DEE5}" type="datetime1">
              <a:rPr lang="ru-RU" smtClean="0"/>
              <a:pPr/>
              <a:t>05.10.2022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DAD28-8FA7-4DEE-A825-3DC05F0C8EA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4662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2DAD28-8FA7-4DEE-A825-3DC05F0C8EA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57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61AFEB-4EED-42B7-96A5-D7A33FB07EF9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70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8AC526-CAA6-4BCA-920D-08DE9EA84660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37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E57597-4C97-4145-9AFD-6ECFCB441466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07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 anchor="t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7B04FD-2483-48F7-96B7-B8DBDD118F9C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75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D9ECD9-FFE8-4FA7-BBC1-C77186C217C0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97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421B5E-C703-4D12-9583-A334C06CA973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66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B8FA7F-3366-4759-92D7-1A5F89AC87C7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41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C4D0F-1FEC-49AD-83D3-52AAA26300F6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89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15FEFE-DA2D-499A-8728-6CC7CD0C063B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031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C421AC-8839-4713-90F9-20E0E9874987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56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Прямоугольник 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Прямоугольник 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BBEA44DB-05BF-401E-85F7-5A4A3D2CC4BC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9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533DF2B-FCB1-47F4-9DBE-B0934C81FDE8}" type="datetime1">
              <a:rPr lang="ru-RU" noProof="0" smtClean="0"/>
              <a:t>05.10.2022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 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03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b="100000" l="43000" r="43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изображение пустых рам для картин на стене" id="5" name="Рисунок 4">
            <a:extLst>
              <a:ext uri="{FF2B5EF4-FFF2-40B4-BE49-F238E27FC236}">
                <a16:creationId xmlns:a16="http://schemas.microsoft.com/office/drawing/2014/main" id="{74B1416E-E144-4B0E-9CB1-2137FB57B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" l="8" r="14" t="8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34" name="Прямоугольник 33">
            <a:extLst>
              <a:ext uri="{FF2B5EF4-FFF2-40B4-BE49-F238E27FC236}">
                <a16:creationId xmlns:a16="http://schemas.microsoft.com/office/drawing/2014/main" id="{A4092ECB-D375-4A85-AD6E-85644D2A9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7" y="3064931"/>
            <a:ext cx="8293042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rtl="0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DDBEB-2A0E-4470-BE29-A528A3A6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531" y="3012860"/>
            <a:ext cx="7558864" cy="1476212"/>
          </a:xfrm>
        </p:spPr>
        <p:txBody>
          <a:bodyPr rtlCol="0">
            <a:normAutofit/>
          </a:bodyPr>
          <a:lstStyle/>
          <a:p>
            <a:pPr rtl="0"/>
            <a:r>
              <a:rPr dirty="0" lang="ru-RU" sz="32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«Основные юридические лица Италии»</a:t>
            </a:r>
            <a:endParaRPr dirty="0" lang="ru-RU" sz="3200">
              <a:solidFill>
                <a:schemeClr val="bg1"/>
              </a:solidFill>
            </a:endParaRPr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id="{1D090625-51CE-4ECB-81A4-C4905F3FBFE9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79313" y="4711665"/>
            <a:ext cx="6829043" cy="893905"/>
          </a:xfrm>
        </p:spPr>
        <p:txBody>
          <a:bodyPr rtlCol="0">
            <a:normAutofit lnSpcReduction="10000"/>
          </a:bodyPr>
          <a:lstStyle/>
          <a:p>
            <a:pPr rtl="0"/>
            <a:r>
              <a:rPr dirty="0" lang="ru-RU" sz="1600">
                <a:solidFill>
                  <a:schemeClr val="bg2"/>
                </a:solidFill>
              </a:rPr>
              <a:t>Выполнил: студент группы </a:t>
            </a:r>
          </a:p>
          <a:p>
            <a:pPr rtl="0"/>
            <a:r>
              <a:rPr dirty="0" lang="ru-RU" sz="1600">
                <a:solidFill>
                  <a:schemeClr val="bg2"/>
                </a:solidFill>
              </a:rPr>
              <a:t>Ююг-521 Дудин а. И.</a:t>
            </a:r>
          </a:p>
          <a:p>
            <a:pPr rtl="0"/>
            <a:endParaRPr dirty="0" lang="ru-RU" sz="1600">
              <a:solidFill>
                <a:schemeClr val="bg2"/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B6C1711D-6DAC-4FE1-B7B6-AC8A81B84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0525" y="4666480"/>
            <a:ext cx="68290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0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83944-AE31-2B3B-0BC4-6F8BD721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открытия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578CE4-A407-F45F-6D3B-D9AB20931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853754"/>
            <a:ext cx="11411338" cy="4497355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открытия традиционной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или упрощенной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больше нет требований к минимальному размеру уставного капитала (т.е. первоначальный уставный капитал может быть любым, начиная с 1,00 евро).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Однако, если капитал компании составляет менее 10 000,00 евро, применяются следующие незначительные ограничения: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внесение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имуществa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никакой другой форме, кроме денежной;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20% прибыли за хозяйственный год ежегодно откладывается в резерв капитала до тех пор, пока чистые активы компании не достигнут 10 000,00 евро. Такой резерв может быть использован только для увеличения капитала или покрытия убытков.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открыть итальянскую компанию, учредитель(и) должен(ы) подписать акт о регистрации (включая меморандум и устав) у итальянского государственного нотариуса. Процесс регистрации может быть осуществлен дистанционно с помощью доверенности, выданной нашей фирме. В этом случае доверенность должна быть нотариально заверена 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апостилирована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(или нотариально заверена и легализована в местном посольстве или консульстве Италии, если страна, где оформляется доверенность, не является членом конвенции об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апостилировании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153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B0BB24-CF19-4E6C-AFC4-A0F18438D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5571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38CEF5-63E3-4928-9F1C-395224D2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0"/>
            <a:ext cx="12194875" cy="612258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F47DF-CB9F-1D12-F247-90C3B43D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40302"/>
            <a:ext cx="9603275" cy="1020229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Публичные компании с ограниченной ответственностью по акциям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azioni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(S.P.A.)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28CB6C-F677-4C0B-9EE8-4D1C44DD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6990" y="2081620"/>
            <a:ext cx="958199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41B9EB-7AD5-9ABB-80A9-0BC534955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355536"/>
            <a:ext cx="9436404" cy="3215530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Società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Azioni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публичная компания с ограниченной ответственностью на акциях. Эта форма корпорации лучше подходит для крупных предприятий, требующих значительного капитала.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Акционерное общество – это форма организации бизнеса, уставной капитал которого формируется за счет индивидуальных взносов участников. Каждый участник получает за свой взнос определенное количество акций. Акционеры имеют право передавать свои доли собственности в любое время, продавая их другим лицам без получения согласия участников общества.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может выпускать различные типы акций, предоставляющие различные права их владельцам. Например, привилегированные акций не дают право голоса в совете компании.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2CA9B9-8D14-4AF2-934E-21FE4A339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6122584"/>
            <a:ext cx="12191695" cy="735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1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82018A-05FC-EF2C-25FC-D89D4389A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Акционерном обществе, только само юридическое лицо несет ответственность за корпоративные обязательства своими собственными активами.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Первоначальный уставный капитал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S.p.A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должен составлять не менее € 50 000,00 и делится на «акции», которые могут быть физически выданы акционерам или дематериализованы.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нескольких акционеров, подписчики должны оплатить до регистрации компании не менее 25% уставного капитала. В случае одного участника, весь уставный капитал должен быть оплачен до регистрации компании.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297203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F8974-4FA5-935A-8AA1-3DF1B825C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205" y="804519"/>
            <a:ext cx="3241820" cy="4431360"/>
          </a:xfrm>
        </p:spPr>
        <p:txBody>
          <a:bodyPr anchor="ctr">
            <a:normAutofit/>
          </a:bodyPr>
          <a:lstStyle/>
          <a:p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Полное или неограниченное товарищество —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in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nome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collettivo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(S.N.C.)</a:t>
            </a:r>
            <a:b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endParaRPr b="1" lang="ru-RU" sz="25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5156" y="890353"/>
            <a:ext cx="0" cy="45720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CF51FE-5BB6-4E3F-35B0-BD2F7AAB7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863" y="804520"/>
            <a:ext cx="6102559" cy="4431359"/>
          </a:xfrm>
        </p:spPr>
        <p:txBody>
          <a:bodyPr anchor="ctr">
            <a:normAutofit/>
          </a:bodyPr>
          <a:lstStyle/>
          <a:p>
            <a:pPr indent="450215">
              <a:lnSpc>
                <a:spcPct val="110000"/>
              </a:lnSpc>
              <a:spcAft>
                <a:spcPts val="800"/>
              </a:spcAft>
            </a:pPr>
            <a:r>
              <a:rPr lang="ru-RU" sz="11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Для учреждения требуется составить товарищеское соглашение, в котором указываются сведения о его форме, составе участников и другие данные публичного характера.</a:t>
            </a:r>
          </a:p>
          <a:p>
            <a:pPr indent="450215">
              <a:lnSpc>
                <a:spcPct val="110000"/>
              </a:lnSpc>
              <a:spcAft>
                <a:spcPts val="800"/>
              </a:spcAft>
            </a:pPr>
            <a:r>
              <a:rPr lang="ru-RU" sz="11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Все партнеры совместно несут ответственность по возможным претензиям и долгам компании, и все они являются членами правления. Следует отметить, что, хотя нельзя избежать ответственности перед третьими лицами, между членами товарищество может быть достигнута договоренность о разграничении ответственности.</a:t>
            </a:r>
          </a:p>
          <a:p>
            <a:pPr indent="450215">
              <a:lnSpc>
                <a:spcPct val="110000"/>
              </a:lnSpc>
              <a:spcAft>
                <a:spcPts val="800"/>
              </a:spcAft>
            </a:pPr>
            <a:r>
              <a:rPr lang="ru-RU" sz="11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Фирменное наименование должно содержать имя хотя бы одного из партнеров и указание на то, что это неограниченное товарищество.</a:t>
            </a:r>
          </a:p>
          <a:p>
            <a:pPr indent="450215">
              <a:lnSpc>
                <a:spcPct val="110000"/>
              </a:lnSpc>
              <a:spcAft>
                <a:spcPts val="800"/>
              </a:spcAft>
            </a:pPr>
            <a:r>
              <a:rPr lang="ru-RU" sz="11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Участники несут неограниченную ответственность по обязательствам товарищества, и не может быть соглашения об обратном. При требовании погашения долгов, причитающихся партнерству, кредиторы должны сначала обратить взыскание на партнерство, прежде чем обращаться к членам. На неограниченное партнерство распространяется законодательство о банкротстве с одновременным банкротством всех партнеров.</a:t>
            </a:r>
          </a:p>
          <a:p>
            <a:pPr indent="450215">
              <a:lnSpc>
                <a:spcPct val="110000"/>
              </a:lnSpc>
              <a:spcAft>
                <a:spcPts val="800"/>
              </a:spcAft>
            </a:pPr>
            <a:r>
              <a:rPr lang="ru-RU" sz="11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Партнеры обычно имеют отдельно осуществляемые полномочия по управлению и представительству. По договоренности, полномочия по управлению могут быть закреплены только за некоторыми членами.</a:t>
            </a:r>
          </a:p>
          <a:p>
            <a:pPr>
              <a:lnSpc>
                <a:spcPct val="110000"/>
              </a:lnSpc>
            </a:pPr>
            <a:endParaRPr lang="ru-RU" sz="110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CC0100C-A457-45B1-8A8B-8740F43EC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AdjustHandles="1" noChangeArrowheads="1" noChangeAspect="1" noChangeShapeType="1" noCrop="1" noEditPoints="1" noGrp="1" noMove="1" noResize="1" noRo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58" t="25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47714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EBD97-7B8B-8EB9-EF0C-E408A117F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Простое товарищество (</a:t>
            </a:r>
            <a:r>
              <a:rPr lang="ru-RU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Società</a:t>
            </a:r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semplice</a:t>
            </a:r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9DC77B-4608-FEAE-F7C7-93DCE24D0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Простое товарищество не нуждается в каких-либо формальностях для своего открытия, за исключением записи в Реестре. Однако, сфера деятельности простого товарищества ограничивается сельским хозяйством или иной деятельности, не связанной с предпринимательством (например, риэлтерские фирмы или совместная профессиональная деятельность).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735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167FF-36E1-E4DF-53A2-4F9A5077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Коммандитное товарищество</a:t>
            </a:r>
            <a:endParaRPr lang="ru-RU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39D3DEC-E43C-4390-6063-4F7AFDFC5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359710"/>
              </p:ext>
            </p:extLst>
          </p:nvPr>
        </p:nvGraphicFramePr>
        <p:xfrm>
          <a:off x="771525" y="1752601"/>
          <a:ext cx="10283825" cy="4302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95B2AD-E183-0C9C-61CA-00E867C80A7E}"/>
              </a:ext>
            </a:extLst>
          </p:cNvPr>
          <p:cNvSpPr txBox="1"/>
          <p:nvPr/>
        </p:nvSpPr>
        <p:spPr>
          <a:xfrm>
            <a:off x="142875" y="4758612"/>
            <a:ext cx="11906250" cy="152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Партнеры с ограниченной ответственностью не могут совершать административные действия, вести переговоры или заниматься бизнесом от имени партнерства, за исключением случаев, когда им выдана специальная доверенность на ведение конкретных дел. Любой партнер с ограниченной ответственностью, который пренебрегает этим запретом, принимает на себя неограниченную ответственность по всем долгам партнерства и может быть исключен из самого партнерства.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59394"/>
      </p:ext>
    </p:extLst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cmpd="sng" w="76200">
            <a:noFill/>
            <a:miter lim="800000"/>
          </a:ln>
          <a:effectLst>
            <a:outerShdw algn="tl" blurRad="127000" dir="4740000" dist="228600" rotWithShape="0" sx="98000" sy="98000">
              <a:srgbClr val="000000">
                <a:alpha val="34000"/>
              </a:srgbClr>
            </a:outerShdw>
          </a:effectLst>
          <a:scene3d>
            <a:camera prst="orthographicFront"/>
            <a:lightRig dir="t" rig="threePt"/>
          </a:scene3d>
          <a:sp3d>
            <a:bevelT h="50800" prst="softRound" w="152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cmpd="sng" w="50800">
            <a:solidFill>
              <a:srgbClr val="191919"/>
            </a:solidFill>
            <a:miter lim="800000"/>
          </a:ln>
          <a:effectLst>
            <a:innerShdw blurRad="63500" dir="14100000" dist="88900">
              <a:srgbClr val="000000">
                <a:alpha val="30000"/>
              </a:srgbClr>
            </a:innerShdw>
          </a:effectLst>
          <a:scene3d>
            <a:camera prst="orthographicFront"/>
            <a:lightRig dir="t" rig="threeP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D7053-9E24-E297-854C-37007C726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Хозяйственные товарищества (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di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persone</a:t>
            </a:r>
            <a: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).</a:t>
            </a:r>
            <a:br>
              <a:rPr lang="ru-RU" sz="25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endParaRPr lang="ru-RU" sz="25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78261D-E4D3-5F1E-462A-677CFC584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pPr indent="0" marL="0">
              <a:buNone/>
            </a:pPr>
            <a:r>
              <a:rPr dirty="0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С точки зрения бизнеса все товарищества как юридические лица имеют одни и те же преимущества и недостатки и отличаются друг от друга порядком учреждения и наличием членов с ограниченной ответственностью по обязательствам компании.</a:t>
            </a:r>
          </a:p>
          <a:p>
            <a:endParaRPr dirty="0" lang="ru-RU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AdjustHandles="1" noChangeArrowheads="1" noChangeAspect="1" noChangeShapeType="1" noCrop="1" noEditPoints="1" noGrp="1" noMove="1" noResize="1" noRo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58" t="25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03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9CFA4-DBE5-AA92-8988-A61A07F6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Преимущества товарищества</a:t>
            </a:r>
            <a:endParaRPr lang="ru-RU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5975E99-E119-DF37-0416-B8D0FD8A53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806548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054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DCFBF-600C-5528-C811-54DE52F9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Недостатки товарищества</a:t>
            </a:r>
            <a:b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5DEE0397-17A4-B148-9E1E-0A037B0ED1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774347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175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ADCBD-CF93-2A1C-0BE5-7752DA605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ru-RU" sz="2200">
                <a:solidFill>
                  <a:srgbClr val="FFFFFF"/>
                </a:solidFill>
              </a:rPr>
              <a:t>Список использованной литературы: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34C198-7A87-83E7-B41F-026B035C2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indent="0">
              <a:lnSpc>
                <a:spcPct val="110000"/>
              </a:lnSpc>
              <a:spcAft>
                <a:spcPts val="800"/>
              </a:spcAft>
              <a:buNone/>
            </a:pPr>
            <a:endParaRPr lang="ru-RU" sz="17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ru-RU" sz="1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Сабирова Л.Л. Теоретические и правовые основы юридических лиц в российском и зарубежном праве // ВЭПС. 2014. №2. С. 142-145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ru-RU" sz="1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Ястребов О. А. Основы правового положения юридических лиц публичного права зарубежных стран // Вестник РУДН. Серия: Юридические науки. 2009. №4. С. 32-36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ru-RU" sz="17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Федчук</a:t>
            </a:r>
            <a:r>
              <a:rPr lang="ru-RU" sz="1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В.Д. Группы компаний в праве Италии: </a:t>
            </a:r>
            <a:r>
              <a:rPr lang="ru-RU" sz="17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послереформенный</a:t>
            </a:r>
            <a:r>
              <a:rPr lang="ru-RU" sz="1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опыт // Российский внешнеэкономический вестник. 2011. №1. С. 67-72</a:t>
            </a: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70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Томбари</a:t>
            </a:r>
            <a:r>
              <a:rPr lang="ru-RU" sz="1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У. Группы компаний и корпоративное право в Италии. Информационная и репрессивная защита, право на объединение и регулирование управления группой // Вестник СПбГУ. Серия 14. Право. 2014. №1. С. 157-163</a:t>
            </a:r>
          </a:p>
          <a:p>
            <a:pPr>
              <a:lnSpc>
                <a:spcPct val="110000"/>
              </a:lnSpc>
            </a:pPr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2454213968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Файлов в папках" id="5" name="Picture 4">
            <a:extLst>
              <a:ext uri="{FF2B5EF4-FFF2-40B4-BE49-F238E27FC236}">
                <a16:creationId xmlns:a16="http://schemas.microsoft.com/office/drawing/2014/main" id="{9958E8BC-7200-C20C-C992-D2E36CBDC5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48" r="-1" t="12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anchor="t" bIns="45720" lIns="91440" rIns="91440" rtlCol="0" tIns="45720" vert="horz"/>
          <a:lstStyle>
            <a:defPPr>
              <a:defRPr lang="en-US"/>
            </a:defPPr>
            <a:lvl1pPr algn="r" defTabSz="457200" eaLnBrk="1" hangingPunct="1" latinLnBrk="0" marL="0" rtl="0">
              <a:defRPr kern="1200"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dirty="0" lang="en-US"/>
          </a:p>
        </p:txBody>
      </p: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defPPr>
              <a:defRPr lang="en-US"/>
            </a:defPPr>
            <a:lvl1pPr algn="l" defTabSz="4572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dirty="0"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dirty="0"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B1241-0EEF-D548-A706-DC389325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ru-RU" sz="27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Корпоративное законодательство Италии в первую очередь различает общества с ограниченной ответственностью и товарищества.</a:t>
            </a:r>
            <a:br>
              <a:rPr lang="ru-RU" sz="27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endParaRPr lang="ru-RU" sz="27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60AC68-6EED-E872-2363-7443D1E01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pPr indent="0">
              <a:spcAft>
                <a:spcPts val="800"/>
              </a:spcAft>
              <a:buNone/>
            </a:pP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В Италии существует два основных типа компаний с ограниченной ответственностью:</a:t>
            </a:r>
          </a:p>
          <a:p>
            <a:pPr indent="450215">
              <a:spcAft>
                <a:spcPts val="800"/>
              </a:spcAft>
            </a:pP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Частные компании с ограниченной ответственностью по квотам (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a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responsabilità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limitata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), включая «традиционные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S.r.l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.» или «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S.r.l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.» и «упрощенные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S.r.l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.» или «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S.r.l.s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.»;)</a:t>
            </a:r>
          </a:p>
          <a:p>
            <a:pPr indent="450215">
              <a:spcAft>
                <a:spcPts val="800"/>
              </a:spcAft>
            </a:pP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публичные компании с ограниченной ответственностью на акциях (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per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azioni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или </a:t>
            </a:r>
            <a:r>
              <a:rPr err="1"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S.p.A</a:t>
            </a:r>
            <a:r>
              <a:rPr lang="ru-RU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.).</a:t>
            </a:r>
          </a:p>
          <a:p>
            <a:endParaRPr dirty="0" lang="ru-RU"/>
          </a:p>
        </p:txBody>
      </p:sp>
      <p:sp>
        <p:nvSpPr>
          <p:cNvPr id="19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defPPr>
              <a:defRPr lang="en-US"/>
            </a:defPPr>
            <a:lvl1pPr algn="r" defTabSz="4572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dirty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45027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2" name="Рисунок 8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 8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Рисунок 4" descr="Белая лестница">
            <a:extLst>
              <a:ext uri="{FF2B5EF4-FFF2-40B4-BE49-F238E27FC236}">
                <a16:creationId xmlns:a16="http://schemas.microsoft.com/office/drawing/2014/main" id="{BDEE4019-56F2-459C-B15D-76C0CDC216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" y="10"/>
            <a:ext cx="12191695" cy="68579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4342C-2173-4B23-9C3C-2950C6A39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511" y="3236470"/>
            <a:ext cx="6832500" cy="1252601"/>
          </a:xfrm>
        </p:spPr>
        <p:txBody>
          <a:bodyPr vert="horz" lIns="91440" tIns="45720" rIns="91440" bIns="0" rtlCol="0" anchor="b">
            <a:normAutofit/>
          </a:bodyPr>
          <a:lstStyle/>
          <a:p>
            <a:pPr rtl="0"/>
            <a:r>
              <a:rPr lang="ru-RU" sz="4100">
                <a:solidFill>
                  <a:srgbClr val="FFFFFE"/>
                </a:solidFill>
              </a:rPr>
              <a:t>Спасибо за внимание!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75989C-CEF6-4790-9F3D-DDEC3CEEC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511" y="4780357"/>
            <a:ext cx="6832499" cy="716529"/>
          </a:xfrm>
        </p:spPr>
        <p:txBody>
          <a:bodyPr vert="horz" lIns="91440" tIns="91440" rIns="91440" bIns="91440" rtlCol="0">
            <a:normAutofit/>
          </a:bodyPr>
          <a:lstStyle/>
          <a:p>
            <a:pPr rtl="0"/>
            <a:endParaRPr lang="ru-RU" sz="1600" cap="all" dirty="0">
              <a:solidFill>
                <a:schemeClr val="bg2"/>
              </a:solidFill>
            </a:endParaRPr>
          </a:p>
        </p:txBody>
      </p:sp>
      <p:cxnSp>
        <p:nvCxnSpPr>
          <p:cNvPr id="90" name="Прямая соединительная линия 89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83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12671-211F-D59C-90B9-82DD07214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ru-RU" sz="2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Компании с ограниченной ответственностью</a:t>
            </a:r>
            <a:br>
              <a:rPr lang="ru-RU" sz="2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70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16" name="Объект 2">
            <a:extLst>
              <a:ext uri="{FF2B5EF4-FFF2-40B4-BE49-F238E27FC236}">
                <a16:creationId xmlns:a16="http://schemas.microsoft.com/office/drawing/2014/main" id="{8C40D2E5-C573-5873-B6F6-8F0DEF986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959892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198718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AdjustHandles="1" noChangeArrowheads="1" noChangeAspect="1" noChangeShapeType="1" noCrop="1" noEditPoints="1" noGrp="1" noMove="1" noResize="1" noRo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58" t="25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cmpd="sng" w="76200">
            <a:noFill/>
            <a:miter lim="800000"/>
          </a:ln>
          <a:effectLst>
            <a:outerShdw algn="tl" blurRad="127000" dir="4740000" dist="228600" rotWithShape="0" sx="98000" sy="98000">
              <a:srgbClr val="000000">
                <a:alpha val="34000"/>
              </a:srgbClr>
            </a:outerShdw>
          </a:effectLst>
          <a:scene3d>
            <a:camera prst="orthographicFront"/>
            <a:lightRig dir="t" rig="threePt"/>
          </a:scene3d>
          <a:sp3d>
            <a:bevelT h="50800" prst="softRound" w="152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cmpd="sng" w="50800">
            <a:solidFill>
              <a:srgbClr val="191919"/>
            </a:solidFill>
            <a:miter lim="800000"/>
          </a:ln>
          <a:effectLst>
            <a:innerShdw blurRad="63500" dir="14100000" dist="88900">
              <a:srgbClr val="000000">
                <a:alpha val="30000"/>
              </a:srgbClr>
            </a:innerShdw>
          </a:effectLst>
          <a:scene3d>
            <a:camera prst="orthographicFront"/>
            <a:lightRig dir="t" rig="threeP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9049D-2C03-D44B-7BE3-512EB863C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anchor="ctr" bIns="0" lIns="91440" rIns="91440" rtlCol="0" tIns="45720" vert="horz">
            <a:normAutofit/>
          </a:bodyPr>
          <a:lstStyle/>
          <a:p>
            <a:pPr algn="ctr"/>
            <a:r>
              <a:rPr dirty="0" lang="ru-RU" sz="7200">
                <a:solidFill>
                  <a:srgbClr val="454545"/>
                </a:solidFill>
              </a:rPr>
              <a:t>Партнёрства</a:t>
            </a:r>
            <a:endParaRPr dirty="0" lang="en-US" sz="7200">
              <a:solidFill>
                <a:srgbClr val="454545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AdjustHandles="1" noChangeArrowheads="1" noChangeAspect="1" noChangeShapeType="1" noCrop="1" noEditPoints="1" noGrp="1" noMove="1" noResize="1" noRo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58" t="25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984526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lang="en-US"/>
          </a:p>
        </p:txBody>
      </p:sp>
      <p:sp>
        <p:nvSpPr>
          <p:cNvPr id="3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cmpd="sng" w="76200">
            <a:noFill/>
            <a:miter lim="800000"/>
          </a:ln>
          <a:effectLst>
            <a:outerShdw algn="tl" blurRad="127000" dir="4740000" dist="228600" rotWithShape="0" sx="98000" sy="98000">
              <a:srgbClr val="000000">
                <a:alpha val="34000"/>
              </a:srgbClr>
            </a:outerShdw>
          </a:effectLst>
          <a:scene3d>
            <a:camera prst="orthographicFront"/>
            <a:lightRig dir="t" rig="threePt"/>
          </a:scene3d>
          <a:sp3d>
            <a:bevelT h="50800" prst="softRound" w="152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cmpd="sng" w="50800">
            <a:solidFill>
              <a:srgbClr val="191919"/>
            </a:solidFill>
            <a:miter lim="800000"/>
          </a:ln>
          <a:effectLst>
            <a:innerShdw blurRad="63500" dir="14100000" dist="88900">
              <a:srgbClr val="000000">
                <a:alpha val="30000"/>
              </a:srgbClr>
            </a:innerShdw>
          </a:effectLst>
          <a:scene3d>
            <a:camera prst="orthographicFront"/>
            <a:lightRig dir="t" rig="threePt"/>
          </a:scene3d>
          <a:sp3d>
            <a:bevelT prst="relaxedInset"/>
          </a:sp3d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34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68192-80AC-7B52-AD47-A567ED40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 fontScale="90000"/>
          </a:bodyPr>
          <a:lstStyle/>
          <a:p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В Италии существует два основных типа партнерств:</a:t>
            </a:r>
            <a:b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1)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Società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 in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nome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collettivo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 </a:t>
            </a:r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или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S.n.c.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, </a:t>
            </a:r>
            <a:b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</a:br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</a:rPr>
              <a:t>2)</a:t>
            </a:r>
            <a:r>
              <a:rPr dirty="0" lang="en-US" sz="1800">
                <a:solidFill>
                  <a:srgbClr val="000000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in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accomandita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semplice </a:t>
            </a:r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или</a:t>
            </a:r>
            <a:r>
              <a:rPr dirty="0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S.a.s.</a:t>
            </a:r>
            <a:br>
              <a:rPr dirty="0" lang="ru-RU" sz="18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br>
              <a:rPr dirty="0" lang="ru-RU" sz="1800"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</a:br>
            <a:endParaRPr dirty="0" lang="ru-RU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D1A94A-C559-C375-48D0-8A3D728A8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493" y="2018412"/>
            <a:ext cx="10040944" cy="3463533"/>
          </a:xfrm>
        </p:spPr>
        <p:txBody>
          <a:bodyPr>
            <a:normAutofit/>
          </a:bodyPr>
          <a:lstStyle/>
          <a:p>
            <a:pPr algn="just" indent="0">
              <a:lnSpc>
                <a:spcPct val="150000"/>
              </a:lnSpc>
              <a:spcAft>
                <a:spcPts val="800"/>
              </a:spcAft>
              <a:buNone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Партнерства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(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in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nome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collettivo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или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S.n.c.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и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società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in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accomandita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semplice 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или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S.a.s.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) 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обычно характеризуются</a:t>
            </a:r>
            <a:r>
              <a:rPr dirty="0" lang="en-US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:</a:t>
            </a:r>
            <a:endParaRPr dirty="0" lang="ru-RU" sz="1400">
              <a:solidFill>
                <a:schemeClr val="bg1"/>
              </a:solidFill>
              <a:effectLst/>
              <a:latin charset="0" panose="02020603050405020304" pitchFamily="18" typeface="Times New Roman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pPr algn="just" indent="-342900" lvl="0" marL="342900">
              <a:lnSpc>
                <a:spcPct val="150000"/>
              </a:lnSpc>
              <a:buFont charset="2" panose="05050102010706020507" pitchFamily="18" typeface="Symbol"/>
              <a:buChar char=""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Неограниченная солидарная ответственность партнеров по обязательствам компании;</a:t>
            </a:r>
          </a:p>
          <a:p>
            <a:pPr algn="just" indent="-342900" lvl="0" marL="342900">
              <a:lnSpc>
                <a:spcPct val="150000"/>
              </a:lnSpc>
              <a:buFont charset="2" panose="05050102010706020507" pitchFamily="18" typeface="Symbol"/>
              <a:buChar char=""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Каждый партнер выступает в качестве директора компании с полномочиями управления;</a:t>
            </a:r>
          </a:p>
          <a:p>
            <a:pPr algn="just" indent="-342900" lvl="0" marL="342900">
              <a:lnSpc>
                <a:spcPct val="150000"/>
              </a:lnSpc>
              <a:buFont charset="2" panose="05050102010706020507" pitchFamily="18" typeface="Symbol"/>
              <a:buChar char=""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Невозможность передачи статуса партнера ни </a:t>
            </a:r>
            <a:r>
              <a:rPr dirty="0" err="1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inter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vivos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, ни </a:t>
            </a:r>
            <a:r>
              <a:rPr dirty="0" err="1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mortis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 </a:t>
            </a:r>
            <a:r>
              <a:rPr dirty="0" err="1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causa</a:t>
            </a: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, з исключением случаев, когда это разрешено всеми остальными партнерами;</a:t>
            </a:r>
          </a:p>
          <a:p>
            <a:pPr algn="just" indent="-342900" lvl="0" marL="342900">
              <a:lnSpc>
                <a:spcPct val="150000"/>
              </a:lnSpc>
              <a:buFont charset="2" panose="05050102010706020507" pitchFamily="18" typeface="Symbol"/>
              <a:buChar char=""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Необходимость иметь не менее двух партнеров;</a:t>
            </a:r>
          </a:p>
          <a:p>
            <a:pPr algn="just" indent="-342900" lvl="0" marL="342900">
              <a:lnSpc>
                <a:spcPct val="150000"/>
              </a:lnSpc>
              <a:spcAft>
                <a:spcPts val="800"/>
              </a:spcAft>
              <a:buFont charset="2" panose="05050102010706020507" pitchFamily="18" typeface="Symbol"/>
              <a:buChar char=""/>
            </a:pPr>
            <a:r>
              <a:rPr dirty="0" lang="ru-RU" sz="14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Налоговая прозрачность.</a:t>
            </a:r>
          </a:p>
          <a:p>
            <a:endParaRPr dirty="0" lang="ru-RU" sz="1400">
              <a:solidFill>
                <a:srgbClr val="FFFFFF"/>
              </a:solidFill>
            </a:endParaRPr>
          </a:p>
        </p:txBody>
      </p:sp>
      <p:pic>
        <p:nvPicPr>
          <p:cNvPr id="35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AdjustHandles="1" noChangeArrowheads="1" noChangeAspect="1" noChangeShapeType="1" noCrop="1" noEditPoints="1" noGrp="1" noMove="1" noResize="1" noRo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58" t="25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90780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b="100000" l="43000" r="43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Изображение выглядит как карта&#10;&#10;Автоматически созданное описание" id="5" name="Объект 4">
            <a:extLst>
              <a:ext uri="{FF2B5EF4-FFF2-40B4-BE49-F238E27FC236}">
                <a16:creationId xmlns:a16="http://schemas.microsoft.com/office/drawing/2014/main" id="{D58917A2-4C51-B670-BB7D-5CE1984877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" l="31" t="4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22" name="Rectangle 11">
            <a:extLst>
              <a:ext uri="{FF2B5EF4-FFF2-40B4-BE49-F238E27FC236}">
                <a16:creationId xmlns:a16="http://schemas.microsoft.com/office/drawing/2014/main" id="{368B8211-0B9F-4516-8771-3316E00D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1643" y="636753"/>
            <a:ext cx="8299435" cy="5572811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cxnSp>
        <p:nvCxnSpPr>
          <p:cNvPr id="23" name="Straight Connector 13">
            <a:extLst>
              <a:ext uri="{FF2B5EF4-FFF2-40B4-BE49-F238E27FC236}">
                <a16:creationId xmlns:a16="http://schemas.microsoft.com/office/drawing/2014/main" id="{B7582E73-8B46-4A0E-944E-58357C80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789" y="1847088"/>
            <a:ext cx="6813363" cy="0"/>
          </a:xfrm>
          <a:prstGeom prst="line">
            <a:avLst/>
          </a:prstGeom>
          <a:ln w="31750">
            <a:solidFill>
              <a:srgbClr val="D8B27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19EDF5-9139-A3AD-8DAD-944CD010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421" y="2015733"/>
            <a:ext cx="7861101" cy="4282430"/>
          </a:xfrm>
        </p:spPr>
        <p:txBody>
          <a:bodyPr>
            <a:normAutofit/>
          </a:bodyPr>
          <a:lstStyle/>
          <a:p>
            <a:pPr indent="0" marL="0">
              <a:buClr>
                <a:srgbClr val="D8B276"/>
              </a:buClr>
              <a:buNone/>
            </a:pPr>
            <a:r>
              <a:rPr dirty="0" lang="ru-RU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Общество с ограниченной ответственностью является универсальной формой организации бизнеса, сочетающей в себе элементы товарищества и корпораций. Такая форма получила наиболее широкое распространение в сфере предпринимательской деятельности в Италии, что связанно с почти полной свободой заключать сделки. Во всяком случае, уступки в пользу свободы участников компенсируются усилением контролирующих полномочий и ответственностью управления.</a:t>
            </a:r>
          </a:p>
          <a:p>
            <a:pPr>
              <a:buClr>
                <a:srgbClr val="D8B276"/>
              </a:buClr>
            </a:pPr>
            <a:endParaRPr dirty="0" lang="en-US">
              <a:solidFill>
                <a:srgbClr val="FFFFF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EB4B55-F48B-A2A8-F70B-78C396B143B5}"/>
              </a:ext>
            </a:extLst>
          </p:cNvPr>
          <p:cNvSpPr txBox="1"/>
          <p:nvPr/>
        </p:nvSpPr>
        <p:spPr>
          <a:xfrm>
            <a:off x="4506686" y="961053"/>
            <a:ext cx="7119257" cy="9233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Общество с ограниченной ответственностью (</a:t>
            </a:r>
            <a:r>
              <a:rPr dirty="0" err="1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s.r.l</a:t>
            </a:r>
            <a:r>
              <a:rPr dirty="0" lang="ru-RU" sz="1800">
                <a:solidFill>
                  <a:schemeClr val="bg1"/>
                </a:solidFill>
                <a:effectLst/>
                <a:latin charset="0" panose="02020603050405020304" pitchFamily="18" typeface="Times New Roman"/>
                <a:ea charset="0" panose="020F0502020204030204" pitchFamily="34" typeface="Calibri"/>
                <a:cs charset="0" panose="02020603050405020304" pitchFamily="18" typeface="Times New Roman"/>
              </a:rPr>
              <a:t>.) — традиционное S.R.L. и упрощенное S.R.L.</a:t>
            </a:r>
          </a:p>
          <a:p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70928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22B9D-09F2-D085-2DD4-1E3B0E8E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1409700"/>
            <a:ext cx="3765334" cy="4373879"/>
          </a:xfrm>
        </p:spPr>
        <p:txBody>
          <a:bodyPr anchor="ctr">
            <a:normAutofit/>
          </a:bodyPr>
          <a:lstStyle/>
          <a:p>
            <a:r>
              <a:rPr lang="ru-RU" sz="2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c итальянскому законодательству, существует два основных типа частных компаний с ограниченной ответственностью, включая:</a:t>
            </a:r>
            <a:br>
              <a:rPr lang="ru-RU" sz="2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7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EAF43-AD8A-42BF-B1A3-D37338297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Традиционное общество с ограниченной ответственностью (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Традиционноя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и</a:t>
            </a: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упрощенное общество с ограниченной ответственностью (упрощенная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упрощенные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являются наиболее распространенными типами компаний с ограниченной ответственностью в Италии и предоставляют учредителю(ям) наибольшую гибкость. Акционер традиционной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или упрощенной </a:t>
            </a:r>
            <a:r>
              <a:rPr lang="ru-R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владеет только одной «квотой» акций компании, которая представляет собой различную часть подписного капитала. В случае компании с одним участником «квота» представляет собой весь уставный капитал.</a:t>
            </a: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89006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B0BB24-CF19-4E6C-AFC4-A0F18438D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5571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38CEF5-63E3-4928-9F1C-395224D2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0"/>
            <a:ext cx="12194875" cy="612258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7D878-6694-8933-0BBD-FD567A7FB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175" y="836090"/>
            <a:ext cx="9603275" cy="1020229"/>
          </a:xfrm>
        </p:spPr>
        <p:txBody>
          <a:bodyPr>
            <a:normAutofit/>
          </a:bodyPr>
          <a:lstStyle/>
          <a:p>
            <a:r>
              <a:rPr lang="ru-RU" dirty="0"/>
              <a:t>Различия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28CB6C-F677-4C0B-9EE8-4D1C44DD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6990" y="2081620"/>
            <a:ext cx="958199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08C9B5-7C9A-4F42-AE0E-DFE154E28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355536"/>
            <a:ext cx="9436404" cy="3215530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Основное различие между традиционными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упрощенными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заключается в том, что упрощенные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имеют следующие ограничения по сравнению с традиционными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Акционерами упрощенной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могут быть только физические лица, а не другие компании;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Первоначальный уставный капитал упрощенной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 может быть более 10 000,00 евро;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Упрощенная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может принимать только стандартные типовые уставы, предусмотренные итальянским законодательством, и никакие поправки к типовым уставам не допускаются (т.е. вы не можете переделывать устав компании на свой вкус).</a:t>
            </a:r>
          </a:p>
          <a:p>
            <a:endParaRPr lang="ru-R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2CA9B9-8D14-4AF2-934E-21FE4A339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6122584"/>
            <a:ext cx="12191695" cy="735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2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A08CAE-93CA-2694-730E-C6346F78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упрощенные 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S.r.l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объединяют, среди прочего, общие черты:</a:t>
            </a:r>
            <a:b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D9F325-CFC5-875A-2EA1-2E802B081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должна иметь как минимум одного директора и одного акционера (акционер/ы и директор/ы могут быть одним и тем же лицом и не обязательно должны быть резидентами Италии);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должна иметь зарегистрированный адрес в Италии (если у вас нет офиса в Италии, мы можем предоставить услуги по регистрации офиса);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Директор(ы) и акционер(ы) предлагаемой компании должны получить идентификационный налоговый номер (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codice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fiscale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 Налоговом управлении;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должна получить сертифицированный адрес электронной почты (PEC), который по сути является официальным адресом электронной почты для компании, который имеет такое же юридическое значение, как и заказное письмо с обратной квитанцией;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1284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AABB37-1599-4AE8-818C-82E84CA93DF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96CF9D2-F3E0-450F-B184-8D2A0EB8B1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F9EC99-89FF-486C-9E02-31E13FD72E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«Галерея создателя»</Template>
  <TotalTime>56</TotalTime>
  <Words>1848</Words>
  <Application>Microsoft Office PowerPoint</Application>
  <PresentationFormat>Широкоэкранный</PresentationFormat>
  <Paragraphs>83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Symbol</vt:lpstr>
      <vt:lpstr>Times New Roman</vt:lpstr>
      <vt:lpstr>Галерея</vt:lpstr>
      <vt:lpstr>«Основные юридические лица Италии»</vt:lpstr>
      <vt:lpstr>Корпоративное законодательство Италии в первую очередь различает общества с ограниченной ответственностью и товарищества. </vt:lpstr>
      <vt:lpstr>Компании с ограниченной ответственностью </vt:lpstr>
      <vt:lpstr>Партнёрства</vt:lpstr>
      <vt:lpstr>В Италии существует два основных типа партнерств: 1) Società in nome collettivo или S.n.c.,  2) Società in accomandita semplice или S.a.s.  </vt:lpstr>
      <vt:lpstr>Презентация PowerPoint</vt:lpstr>
      <vt:lpstr>Согласно c итальянскому законодательству, существует два основных типа частных компаний с ограниченной ответственностью, включая: </vt:lpstr>
      <vt:lpstr>Различия</vt:lpstr>
      <vt:lpstr>Традиционные S.r.l. и упрощенные S.r.l. объединяют, среди прочего, общие черты: </vt:lpstr>
      <vt:lpstr>Процесс открытия</vt:lpstr>
      <vt:lpstr>Публичные компании с ограниченной ответственностью по акциям — società per azioni (S.P.A.) </vt:lpstr>
      <vt:lpstr>Презентация PowerPoint</vt:lpstr>
      <vt:lpstr>Полное или неограниченное товарищество — società in nome collettivo (S.N.C.) </vt:lpstr>
      <vt:lpstr>Простое товарищество (Società semplice). </vt:lpstr>
      <vt:lpstr>Коммандитное товарищество</vt:lpstr>
      <vt:lpstr>Хозяйственные товарищества (Società di persone). </vt:lpstr>
      <vt:lpstr>Преимущества товарищества</vt:lpstr>
      <vt:lpstr>Недостатки товарищества </vt:lpstr>
      <vt:lpstr>Список использованной литературы: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«Основные юридические лица Италии»</dc:title>
  <dc:creator>Алексей Дудин</dc:creator>
  <cp:lastModifiedBy>Алексей Дудин</cp:lastModifiedBy>
  <cp:revision>2</cp:revision>
  <dcterms:created xsi:type="dcterms:W3CDTF">2022-10-05T17:42:27Z</dcterms:created>
  <dcterms:modified xsi:type="dcterms:W3CDTF">2022-10-05T18:44:14Z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0x01010079F111ED35F8CC479449609E8A0923A6</vt:lpwstr>
  </property>
  <property fmtid="{D5CDD505-2E9C-101B-9397-08002B2CF9AE}" name="NXPowerLiteLastOptimized" pid="3">
    <vt:lpwstr>412886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S9.2.0</vt:lpwstr>
  </property>
</Properties>
</file>