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officedocument.drawingml.diagramData+xml" PartName="/ppt/diagrams/data2.xml"/>
  <Override ContentType="application/vnd.openxmlformats-officedocument.drawingml.diagramLayout+xml" PartName="/ppt/diagrams/layout2.xml"/>
  <Override ContentType="application/vnd.openxmlformats-officedocument.drawingml.diagramStyle+xml" PartName="/ppt/diagrams/quickStyle2.xml"/>
  <Override ContentType="application/vnd.openxmlformats-officedocument.drawingml.diagramColors+xml" PartName="/ppt/diagrams/colors2.xml"/>
  <Override ContentType="application/vnd.ms-office.drawingml.diagramDrawing+xml" PartName="/ppt/diagrams/drawing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-782" y="-2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8226FD-2BAF-4AA0-81D9-36FEAB544DE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334F756-60B8-4DA7-83DA-8699B5854B64}">
      <dgm:prSet phldrT="[Текст]"/>
      <dgm:spPr/>
      <dgm:t>
        <a:bodyPr/>
        <a:lstStyle/>
        <a:p>
          <a:r>
            <a:rPr lang="ru-RU" dirty="0" smtClean="0"/>
            <a:t>промышленно-производственные особые экономические зоны</a:t>
          </a:r>
          <a:endParaRPr lang="ru-RU" dirty="0"/>
        </a:p>
      </dgm:t>
    </dgm:pt>
    <dgm:pt modelId="{0515FF25-582F-4DBE-9E97-080F3AF53675}" type="parTrans" cxnId="{573F599A-DCC0-44F7-B507-71D42F8EC7F5}">
      <dgm:prSet/>
      <dgm:spPr/>
      <dgm:t>
        <a:bodyPr/>
        <a:lstStyle/>
        <a:p>
          <a:endParaRPr lang="ru-RU"/>
        </a:p>
      </dgm:t>
    </dgm:pt>
    <dgm:pt modelId="{255539FD-57B9-4B6D-AB86-2C9A82C95ED3}" type="sibTrans" cxnId="{573F599A-DCC0-44F7-B507-71D42F8EC7F5}">
      <dgm:prSet/>
      <dgm:spPr/>
      <dgm:t>
        <a:bodyPr/>
        <a:lstStyle/>
        <a:p>
          <a:endParaRPr lang="ru-RU"/>
        </a:p>
      </dgm:t>
    </dgm:pt>
    <dgm:pt modelId="{EE098F1E-3C19-4227-9DDD-E7A76371F8B1}">
      <dgm:prSet phldrT="[Текст]"/>
      <dgm:spPr/>
      <dgm:t>
        <a:bodyPr/>
        <a:lstStyle/>
        <a:p>
          <a:r>
            <a:rPr lang="ru-RU" dirty="0" smtClean="0"/>
            <a:t>технико-внедренческие особые экономические зоны</a:t>
          </a:r>
          <a:endParaRPr lang="ru-RU" dirty="0"/>
        </a:p>
      </dgm:t>
    </dgm:pt>
    <dgm:pt modelId="{F1F411C8-ED2C-4F28-9F28-EA2A1A7C63D4}" type="parTrans" cxnId="{3632BA33-A92F-475E-A9BB-953037C6BA66}">
      <dgm:prSet/>
      <dgm:spPr/>
      <dgm:t>
        <a:bodyPr/>
        <a:lstStyle/>
        <a:p>
          <a:endParaRPr lang="ru-RU"/>
        </a:p>
      </dgm:t>
    </dgm:pt>
    <dgm:pt modelId="{1F4756CE-F1AF-4D63-BC26-570F85A966A6}" type="sibTrans" cxnId="{3632BA33-A92F-475E-A9BB-953037C6BA66}">
      <dgm:prSet/>
      <dgm:spPr/>
      <dgm:t>
        <a:bodyPr/>
        <a:lstStyle/>
        <a:p>
          <a:endParaRPr lang="ru-RU"/>
        </a:p>
      </dgm:t>
    </dgm:pt>
    <dgm:pt modelId="{31F2FF33-4091-4107-910F-47F0DE401D22}">
      <dgm:prSet phldrT="[Текст]"/>
      <dgm:spPr/>
      <dgm:t>
        <a:bodyPr/>
        <a:lstStyle/>
        <a:p>
          <a:r>
            <a:rPr lang="ru-RU" dirty="0" smtClean="0"/>
            <a:t>портовые особые экономические зоны</a:t>
          </a:r>
          <a:endParaRPr lang="ru-RU" dirty="0"/>
        </a:p>
      </dgm:t>
    </dgm:pt>
    <dgm:pt modelId="{5437ED54-7639-4C75-9EA3-09BDF7AE336C}" type="parTrans" cxnId="{274CDADD-38ED-49EC-B4AE-675B882A2C45}">
      <dgm:prSet/>
      <dgm:spPr/>
      <dgm:t>
        <a:bodyPr/>
        <a:lstStyle/>
        <a:p>
          <a:endParaRPr lang="ru-RU"/>
        </a:p>
      </dgm:t>
    </dgm:pt>
    <dgm:pt modelId="{45D60A88-F8AF-4E62-AAB4-39C6D13EB69D}" type="sibTrans" cxnId="{274CDADD-38ED-49EC-B4AE-675B882A2C45}">
      <dgm:prSet/>
      <dgm:spPr/>
      <dgm:t>
        <a:bodyPr/>
        <a:lstStyle/>
        <a:p>
          <a:endParaRPr lang="ru-RU"/>
        </a:p>
      </dgm:t>
    </dgm:pt>
    <dgm:pt modelId="{DDEDC7DD-B40E-49F3-8C14-AFA242E0C906}">
      <dgm:prSet/>
      <dgm:spPr/>
      <dgm:t>
        <a:bodyPr/>
        <a:lstStyle/>
        <a:p>
          <a:r>
            <a:rPr lang="ru-RU" dirty="0" smtClean="0"/>
            <a:t>туристско-рекреационные особые экономические зоны</a:t>
          </a:r>
          <a:endParaRPr lang="ru-RU" dirty="0"/>
        </a:p>
      </dgm:t>
    </dgm:pt>
    <dgm:pt modelId="{3DE3D3D3-9BF5-4807-A06D-89C9F9EEA1EE}" type="parTrans" cxnId="{F272AE7E-D466-4B0F-A23F-E16080391AFB}">
      <dgm:prSet/>
      <dgm:spPr/>
      <dgm:t>
        <a:bodyPr/>
        <a:lstStyle/>
        <a:p>
          <a:endParaRPr lang="ru-RU"/>
        </a:p>
      </dgm:t>
    </dgm:pt>
    <dgm:pt modelId="{9F9CE719-9E91-4AA1-A501-4BD921DD492A}" type="sibTrans" cxnId="{F272AE7E-D466-4B0F-A23F-E16080391AFB}">
      <dgm:prSet/>
      <dgm:spPr/>
      <dgm:t>
        <a:bodyPr/>
        <a:lstStyle/>
        <a:p>
          <a:endParaRPr lang="ru-RU"/>
        </a:p>
      </dgm:t>
    </dgm:pt>
    <dgm:pt modelId="{1680B21A-2864-4172-A710-ADF82229291B}" type="pres">
      <dgm:prSet presAssocID="{088226FD-2BAF-4AA0-81D9-36FEAB544DEB}" presName="Name0" presStyleCnt="0">
        <dgm:presLayoutVars>
          <dgm:chMax val="7"/>
          <dgm:chPref val="7"/>
          <dgm:dir/>
        </dgm:presLayoutVars>
      </dgm:prSet>
      <dgm:spPr/>
    </dgm:pt>
    <dgm:pt modelId="{DF6FFF45-FC8F-4D8D-9554-A7540AAEEB34}" type="pres">
      <dgm:prSet presAssocID="{088226FD-2BAF-4AA0-81D9-36FEAB544DEB}" presName="Name1" presStyleCnt="0"/>
      <dgm:spPr/>
    </dgm:pt>
    <dgm:pt modelId="{090EA4ED-519A-4E71-B5EE-92452DBF2CDD}" type="pres">
      <dgm:prSet presAssocID="{088226FD-2BAF-4AA0-81D9-36FEAB544DEB}" presName="cycle" presStyleCnt="0"/>
      <dgm:spPr/>
    </dgm:pt>
    <dgm:pt modelId="{60292618-752A-4EEB-BCA1-198EA9162672}" type="pres">
      <dgm:prSet presAssocID="{088226FD-2BAF-4AA0-81D9-36FEAB544DEB}" presName="srcNode" presStyleLbl="node1" presStyleIdx="0" presStyleCnt="4"/>
      <dgm:spPr/>
    </dgm:pt>
    <dgm:pt modelId="{AB82D56F-06BF-44AF-A8EC-CFA36C979D0F}" type="pres">
      <dgm:prSet presAssocID="{088226FD-2BAF-4AA0-81D9-36FEAB544DEB}" presName="conn" presStyleLbl="parChTrans1D2" presStyleIdx="0" presStyleCnt="1"/>
      <dgm:spPr/>
    </dgm:pt>
    <dgm:pt modelId="{D6F9B811-0350-48E8-8793-CC8D1CDA21E2}" type="pres">
      <dgm:prSet presAssocID="{088226FD-2BAF-4AA0-81D9-36FEAB544DEB}" presName="extraNode" presStyleLbl="node1" presStyleIdx="0" presStyleCnt="4"/>
      <dgm:spPr/>
    </dgm:pt>
    <dgm:pt modelId="{8D2138E3-7D06-4871-ABE3-3EC92D96D00E}" type="pres">
      <dgm:prSet presAssocID="{088226FD-2BAF-4AA0-81D9-36FEAB544DEB}" presName="dstNode" presStyleLbl="node1" presStyleIdx="0" presStyleCnt="4"/>
      <dgm:spPr/>
    </dgm:pt>
    <dgm:pt modelId="{6003C9B9-A705-4FE2-9339-6EC6F73A0770}" type="pres">
      <dgm:prSet presAssocID="{F334F756-60B8-4DA7-83DA-8699B5854B64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99CD25-A0E7-4D4B-B679-600796FDC54A}" type="pres">
      <dgm:prSet presAssocID="{F334F756-60B8-4DA7-83DA-8699B5854B64}" presName="accent_1" presStyleCnt="0"/>
      <dgm:spPr/>
    </dgm:pt>
    <dgm:pt modelId="{7C847C19-13A0-4D88-83DD-7469FC948DA2}" type="pres">
      <dgm:prSet presAssocID="{F334F756-60B8-4DA7-83DA-8699B5854B64}" presName="accentRepeatNode" presStyleLbl="solidFgAcc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3329577-9E98-42A0-8F6A-3A2F34F12514}" type="pres">
      <dgm:prSet presAssocID="{EE098F1E-3C19-4227-9DDD-E7A76371F8B1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BE78A2-1E82-452A-8AA3-CE94A3D24C3B}" type="pres">
      <dgm:prSet presAssocID="{EE098F1E-3C19-4227-9DDD-E7A76371F8B1}" presName="accent_2" presStyleCnt="0"/>
      <dgm:spPr/>
    </dgm:pt>
    <dgm:pt modelId="{02C5C2B5-7712-4D89-8B2A-84700E85CE33}" type="pres">
      <dgm:prSet presAssocID="{EE098F1E-3C19-4227-9DDD-E7A76371F8B1}" presName="accentRepeatNode" presStyleLbl="solidFgAcc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90E952B-3A3E-4576-8769-11CDF111A68A}" type="pres">
      <dgm:prSet presAssocID="{DDEDC7DD-B40E-49F3-8C14-AFA242E0C90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4DFDE3-83CC-405E-8AFA-AE2525B2517D}" type="pres">
      <dgm:prSet presAssocID="{DDEDC7DD-B40E-49F3-8C14-AFA242E0C906}" presName="accent_3" presStyleCnt="0"/>
      <dgm:spPr/>
    </dgm:pt>
    <dgm:pt modelId="{F0D97FBE-B288-4CD7-B1A4-F9CDE49ED398}" type="pres">
      <dgm:prSet presAssocID="{DDEDC7DD-B40E-49F3-8C14-AFA242E0C906}" presName="accentRepeatNode" presStyleLbl="solidFgAcc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B85811CA-00E8-4BCF-B6B0-49A7008642B5}" type="pres">
      <dgm:prSet presAssocID="{31F2FF33-4091-4107-910F-47F0DE401D22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1B24D7-52B5-48E2-B5BE-44918AC897CC}" type="pres">
      <dgm:prSet presAssocID="{31F2FF33-4091-4107-910F-47F0DE401D22}" presName="accent_4" presStyleCnt="0"/>
      <dgm:spPr/>
    </dgm:pt>
    <dgm:pt modelId="{2EE03C1A-91C5-4C00-B16B-5505699A6399}" type="pres">
      <dgm:prSet presAssocID="{31F2FF33-4091-4107-910F-47F0DE401D22}" presName="accentRepeatNode" presStyleLbl="solidFgAcc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99C73412-F06F-4A48-9FBE-0CABF6A3C4F2}" type="presOf" srcId="{088226FD-2BAF-4AA0-81D9-36FEAB544DEB}" destId="{1680B21A-2864-4172-A710-ADF82229291B}" srcOrd="0" destOrd="0" presId="urn:microsoft.com/office/officeart/2008/layout/VerticalCurvedList"/>
    <dgm:cxn modelId="{573F599A-DCC0-44F7-B507-71D42F8EC7F5}" srcId="{088226FD-2BAF-4AA0-81D9-36FEAB544DEB}" destId="{F334F756-60B8-4DA7-83DA-8699B5854B64}" srcOrd="0" destOrd="0" parTransId="{0515FF25-582F-4DBE-9E97-080F3AF53675}" sibTransId="{255539FD-57B9-4B6D-AB86-2C9A82C95ED3}"/>
    <dgm:cxn modelId="{3632BA33-A92F-475E-A9BB-953037C6BA66}" srcId="{088226FD-2BAF-4AA0-81D9-36FEAB544DEB}" destId="{EE098F1E-3C19-4227-9DDD-E7A76371F8B1}" srcOrd="1" destOrd="0" parTransId="{F1F411C8-ED2C-4F28-9F28-EA2A1A7C63D4}" sibTransId="{1F4756CE-F1AF-4D63-BC26-570F85A966A6}"/>
    <dgm:cxn modelId="{3A8899E9-DFFA-449F-9471-4C53D260A4E1}" type="presOf" srcId="{F334F756-60B8-4DA7-83DA-8699B5854B64}" destId="{6003C9B9-A705-4FE2-9339-6EC6F73A0770}" srcOrd="0" destOrd="0" presId="urn:microsoft.com/office/officeart/2008/layout/VerticalCurvedList"/>
    <dgm:cxn modelId="{08DA3630-5E09-4CDD-B174-929489C323D8}" type="presOf" srcId="{DDEDC7DD-B40E-49F3-8C14-AFA242E0C906}" destId="{E90E952B-3A3E-4576-8769-11CDF111A68A}" srcOrd="0" destOrd="0" presId="urn:microsoft.com/office/officeart/2008/layout/VerticalCurvedList"/>
    <dgm:cxn modelId="{F272AE7E-D466-4B0F-A23F-E16080391AFB}" srcId="{088226FD-2BAF-4AA0-81D9-36FEAB544DEB}" destId="{DDEDC7DD-B40E-49F3-8C14-AFA242E0C906}" srcOrd="2" destOrd="0" parTransId="{3DE3D3D3-9BF5-4807-A06D-89C9F9EEA1EE}" sibTransId="{9F9CE719-9E91-4AA1-A501-4BD921DD492A}"/>
    <dgm:cxn modelId="{28772043-6D4F-4A05-B3A2-874807467D6A}" type="presOf" srcId="{EE098F1E-3C19-4227-9DDD-E7A76371F8B1}" destId="{23329577-9E98-42A0-8F6A-3A2F34F12514}" srcOrd="0" destOrd="0" presId="urn:microsoft.com/office/officeart/2008/layout/VerticalCurvedList"/>
    <dgm:cxn modelId="{7571083A-E530-435F-BEFF-9DF2753AD724}" type="presOf" srcId="{31F2FF33-4091-4107-910F-47F0DE401D22}" destId="{B85811CA-00E8-4BCF-B6B0-49A7008642B5}" srcOrd="0" destOrd="0" presId="urn:microsoft.com/office/officeart/2008/layout/VerticalCurvedList"/>
    <dgm:cxn modelId="{B1BB4B23-482F-4171-A9ED-E0C6EA3F6445}" type="presOf" srcId="{255539FD-57B9-4B6D-AB86-2C9A82C95ED3}" destId="{AB82D56F-06BF-44AF-A8EC-CFA36C979D0F}" srcOrd="0" destOrd="0" presId="urn:microsoft.com/office/officeart/2008/layout/VerticalCurvedList"/>
    <dgm:cxn modelId="{274CDADD-38ED-49EC-B4AE-675B882A2C45}" srcId="{088226FD-2BAF-4AA0-81D9-36FEAB544DEB}" destId="{31F2FF33-4091-4107-910F-47F0DE401D22}" srcOrd="3" destOrd="0" parTransId="{5437ED54-7639-4C75-9EA3-09BDF7AE336C}" sibTransId="{45D60A88-F8AF-4E62-AAB4-39C6D13EB69D}"/>
    <dgm:cxn modelId="{3C892122-606C-4E9C-9A36-F1850C1319E7}" type="presParOf" srcId="{1680B21A-2864-4172-A710-ADF82229291B}" destId="{DF6FFF45-FC8F-4D8D-9554-A7540AAEEB34}" srcOrd="0" destOrd="0" presId="urn:microsoft.com/office/officeart/2008/layout/VerticalCurvedList"/>
    <dgm:cxn modelId="{2681B046-89A5-49EA-8E91-64B87CF6B59F}" type="presParOf" srcId="{DF6FFF45-FC8F-4D8D-9554-A7540AAEEB34}" destId="{090EA4ED-519A-4E71-B5EE-92452DBF2CDD}" srcOrd="0" destOrd="0" presId="urn:microsoft.com/office/officeart/2008/layout/VerticalCurvedList"/>
    <dgm:cxn modelId="{08C34B98-B095-48D1-B462-0E06380DFED1}" type="presParOf" srcId="{090EA4ED-519A-4E71-B5EE-92452DBF2CDD}" destId="{60292618-752A-4EEB-BCA1-198EA9162672}" srcOrd="0" destOrd="0" presId="urn:microsoft.com/office/officeart/2008/layout/VerticalCurvedList"/>
    <dgm:cxn modelId="{C970EBC6-789F-4D97-882E-21C07AE292AD}" type="presParOf" srcId="{090EA4ED-519A-4E71-B5EE-92452DBF2CDD}" destId="{AB82D56F-06BF-44AF-A8EC-CFA36C979D0F}" srcOrd="1" destOrd="0" presId="urn:microsoft.com/office/officeart/2008/layout/VerticalCurvedList"/>
    <dgm:cxn modelId="{6FDAEEF4-5443-409E-970E-E0678E1618D3}" type="presParOf" srcId="{090EA4ED-519A-4E71-B5EE-92452DBF2CDD}" destId="{D6F9B811-0350-48E8-8793-CC8D1CDA21E2}" srcOrd="2" destOrd="0" presId="urn:microsoft.com/office/officeart/2008/layout/VerticalCurvedList"/>
    <dgm:cxn modelId="{A2241C77-4C8B-4F99-8374-FF7D50B3BF8D}" type="presParOf" srcId="{090EA4ED-519A-4E71-B5EE-92452DBF2CDD}" destId="{8D2138E3-7D06-4871-ABE3-3EC92D96D00E}" srcOrd="3" destOrd="0" presId="urn:microsoft.com/office/officeart/2008/layout/VerticalCurvedList"/>
    <dgm:cxn modelId="{69D94938-8778-41E2-AB20-521461F92BCB}" type="presParOf" srcId="{DF6FFF45-FC8F-4D8D-9554-A7540AAEEB34}" destId="{6003C9B9-A705-4FE2-9339-6EC6F73A0770}" srcOrd="1" destOrd="0" presId="urn:microsoft.com/office/officeart/2008/layout/VerticalCurvedList"/>
    <dgm:cxn modelId="{D4B80B7C-9EAB-46A7-B2CD-B59587733C7D}" type="presParOf" srcId="{DF6FFF45-FC8F-4D8D-9554-A7540AAEEB34}" destId="{EE99CD25-A0E7-4D4B-B679-600796FDC54A}" srcOrd="2" destOrd="0" presId="urn:microsoft.com/office/officeart/2008/layout/VerticalCurvedList"/>
    <dgm:cxn modelId="{C87E76E6-624A-401F-9856-D317911FD005}" type="presParOf" srcId="{EE99CD25-A0E7-4D4B-B679-600796FDC54A}" destId="{7C847C19-13A0-4D88-83DD-7469FC948DA2}" srcOrd="0" destOrd="0" presId="urn:microsoft.com/office/officeart/2008/layout/VerticalCurvedList"/>
    <dgm:cxn modelId="{0CD76E20-1A1B-461A-8BEC-908C77BAC87E}" type="presParOf" srcId="{DF6FFF45-FC8F-4D8D-9554-A7540AAEEB34}" destId="{23329577-9E98-42A0-8F6A-3A2F34F12514}" srcOrd="3" destOrd="0" presId="urn:microsoft.com/office/officeart/2008/layout/VerticalCurvedList"/>
    <dgm:cxn modelId="{7D258830-E207-43F6-9A41-64A4160B55C5}" type="presParOf" srcId="{DF6FFF45-FC8F-4D8D-9554-A7540AAEEB34}" destId="{6ABE78A2-1E82-452A-8AA3-CE94A3D24C3B}" srcOrd="4" destOrd="0" presId="urn:microsoft.com/office/officeart/2008/layout/VerticalCurvedList"/>
    <dgm:cxn modelId="{232D10DF-A4B4-475A-87C9-B44398753E1D}" type="presParOf" srcId="{6ABE78A2-1E82-452A-8AA3-CE94A3D24C3B}" destId="{02C5C2B5-7712-4D89-8B2A-84700E85CE33}" srcOrd="0" destOrd="0" presId="urn:microsoft.com/office/officeart/2008/layout/VerticalCurvedList"/>
    <dgm:cxn modelId="{D71E6835-13F9-430D-AC07-6A3995F1B1EC}" type="presParOf" srcId="{DF6FFF45-FC8F-4D8D-9554-A7540AAEEB34}" destId="{E90E952B-3A3E-4576-8769-11CDF111A68A}" srcOrd="5" destOrd="0" presId="urn:microsoft.com/office/officeart/2008/layout/VerticalCurvedList"/>
    <dgm:cxn modelId="{3575ACFF-C15B-4610-BEAD-955D0AB4A155}" type="presParOf" srcId="{DF6FFF45-FC8F-4D8D-9554-A7540AAEEB34}" destId="{504DFDE3-83CC-405E-8AFA-AE2525B2517D}" srcOrd="6" destOrd="0" presId="urn:microsoft.com/office/officeart/2008/layout/VerticalCurvedList"/>
    <dgm:cxn modelId="{D4D03486-C013-4983-A9B3-B35CBB9C6B0A}" type="presParOf" srcId="{504DFDE3-83CC-405E-8AFA-AE2525B2517D}" destId="{F0D97FBE-B288-4CD7-B1A4-F9CDE49ED398}" srcOrd="0" destOrd="0" presId="urn:microsoft.com/office/officeart/2008/layout/VerticalCurvedList"/>
    <dgm:cxn modelId="{27ED23F9-F1A9-441C-A529-FA201F37EC9C}" type="presParOf" srcId="{DF6FFF45-FC8F-4D8D-9554-A7540AAEEB34}" destId="{B85811CA-00E8-4BCF-B6B0-49A7008642B5}" srcOrd="7" destOrd="0" presId="urn:microsoft.com/office/officeart/2008/layout/VerticalCurvedList"/>
    <dgm:cxn modelId="{155AC548-230D-4F14-BCFD-D096DDC91083}" type="presParOf" srcId="{DF6FFF45-FC8F-4D8D-9554-A7540AAEEB34}" destId="{411B24D7-52B5-48E2-B5BE-44918AC897CC}" srcOrd="8" destOrd="0" presId="urn:microsoft.com/office/officeart/2008/layout/VerticalCurvedList"/>
    <dgm:cxn modelId="{6602AFF9-B6DF-44E9-B2DB-0DBF3730344F}" type="presParOf" srcId="{411B24D7-52B5-48E2-B5BE-44918AC897CC}" destId="{2EE03C1A-91C5-4C00-B16B-5505699A639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19F201-12BC-44D6-8E32-BF941EA285A2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0ABBAA92-65A2-4A7D-8C1A-E518B987D1BB}">
      <dgm:prSet phldrT="[Текст]"/>
      <dgm:spPr/>
      <dgm:t>
        <a:bodyPr/>
        <a:lstStyle/>
        <a:p>
          <a:r>
            <a:rPr lang="ru-RU" dirty="0" smtClean="0"/>
            <a:t>разработка месторождений полезных ископаемых, за исключением разработки месторождений минеральных вод и других природных лечебных ресурсов</a:t>
          </a:r>
          <a:endParaRPr lang="ru-RU" dirty="0"/>
        </a:p>
      </dgm:t>
    </dgm:pt>
    <dgm:pt modelId="{DC8A0DD2-B406-449D-A3CF-CC845CCB829F}" type="parTrans" cxnId="{58A3832A-0EE7-486F-B4F4-AEDC1542A499}">
      <dgm:prSet/>
      <dgm:spPr/>
      <dgm:t>
        <a:bodyPr/>
        <a:lstStyle/>
        <a:p>
          <a:endParaRPr lang="ru-RU"/>
        </a:p>
      </dgm:t>
    </dgm:pt>
    <dgm:pt modelId="{170B82C8-B94B-4998-A32C-67884E4E3409}" type="sibTrans" cxnId="{58A3832A-0EE7-486F-B4F4-AEDC1542A499}">
      <dgm:prSet/>
      <dgm:spPr/>
      <dgm:t>
        <a:bodyPr/>
        <a:lstStyle/>
        <a:p>
          <a:endParaRPr lang="ru-RU"/>
        </a:p>
      </dgm:t>
    </dgm:pt>
    <dgm:pt modelId="{A56B514E-5881-45AD-9B8F-1E5AD6D3D331}">
      <dgm:prSet phldrT="[Текст]"/>
      <dgm:spPr/>
      <dgm:t>
        <a:bodyPr/>
        <a:lstStyle/>
        <a:p>
          <a:r>
            <a:rPr lang="ru-RU" dirty="0" smtClean="0"/>
            <a:t>производство и переработка подакцизных товаров (за исключением производства легковых автомобилей, мотоциклов, производства и переработки этана, сжиженных углеводородных газов и стали жидкой)</a:t>
          </a:r>
          <a:endParaRPr lang="ru-RU" dirty="0"/>
        </a:p>
      </dgm:t>
    </dgm:pt>
    <dgm:pt modelId="{6D2BD6F5-19EB-484E-B21D-973086B8C28E}" type="parTrans" cxnId="{77401ECB-DAB1-4E98-82C7-2396F95A6577}">
      <dgm:prSet/>
      <dgm:spPr/>
      <dgm:t>
        <a:bodyPr/>
        <a:lstStyle/>
        <a:p>
          <a:endParaRPr lang="ru-RU"/>
        </a:p>
      </dgm:t>
    </dgm:pt>
    <dgm:pt modelId="{9DC658BB-1BA5-49EB-985C-11F9DC848D77}" type="sibTrans" cxnId="{77401ECB-DAB1-4E98-82C7-2396F95A6577}">
      <dgm:prSet/>
      <dgm:spPr/>
      <dgm:t>
        <a:bodyPr/>
        <a:lstStyle/>
        <a:p>
          <a:endParaRPr lang="ru-RU"/>
        </a:p>
      </dgm:t>
    </dgm:pt>
    <dgm:pt modelId="{4AF8C492-F5D7-467A-AFBA-812AC564E011}" type="pres">
      <dgm:prSet presAssocID="{7019F201-12BC-44D6-8E32-BF941EA285A2}" presName="CompostProcess" presStyleCnt="0">
        <dgm:presLayoutVars>
          <dgm:dir/>
          <dgm:resizeHandles val="exact"/>
        </dgm:presLayoutVars>
      </dgm:prSet>
      <dgm:spPr/>
    </dgm:pt>
    <dgm:pt modelId="{C46B871F-A71A-4BA2-98A4-3B0EAC1B4180}" type="pres">
      <dgm:prSet presAssocID="{7019F201-12BC-44D6-8E32-BF941EA285A2}" presName="arrow" presStyleLbl="bgShp" presStyleIdx="0" presStyleCnt="1"/>
      <dgm:spPr/>
    </dgm:pt>
    <dgm:pt modelId="{11C1CF10-6FCB-47F6-BEBF-E1DE2876EE4F}" type="pres">
      <dgm:prSet presAssocID="{7019F201-12BC-44D6-8E32-BF941EA285A2}" presName="linearProcess" presStyleCnt="0"/>
      <dgm:spPr/>
    </dgm:pt>
    <dgm:pt modelId="{5E1C61F5-D2F2-4746-B600-DE6147862D62}" type="pres">
      <dgm:prSet presAssocID="{0ABBAA92-65A2-4A7D-8C1A-E518B987D1BB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949D9D-FC07-475C-B4C9-42DB8902E3F9}" type="pres">
      <dgm:prSet presAssocID="{170B82C8-B94B-4998-A32C-67884E4E3409}" presName="sibTrans" presStyleCnt="0"/>
      <dgm:spPr/>
    </dgm:pt>
    <dgm:pt modelId="{4FDD2662-FBF3-4391-9B05-5CAE8E977183}" type="pres">
      <dgm:prSet presAssocID="{A56B514E-5881-45AD-9B8F-1E5AD6D3D331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7D0CA1-FBAD-44EF-88BD-6396C6D5A6E9}" type="presOf" srcId="{7019F201-12BC-44D6-8E32-BF941EA285A2}" destId="{4AF8C492-F5D7-467A-AFBA-812AC564E011}" srcOrd="0" destOrd="0" presId="urn:microsoft.com/office/officeart/2005/8/layout/hProcess9"/>
    <dgm:cxn modelId="{77401ECB-DAB1-4E98-82C7-2396F95A6577}" srcId="{7019F201-12BC-44D6-8E32-BF941EA285A2}" destId="{A56B514E-5881-45AD-9B8F-1E5AD6D3D331}" srcOrd="1" destOrd="0" parTransId="{6D2BD6F5-19EB-484E-B21D-973086B8C28E}" sibTransId="{9DC658BB-1BA5-49EB-985C-11F9DC848D77}"/>
    <dgm:cxn modelId="{1C5D590C-E0C3-480C-9970-5D63F0BDC0D4}" type="presOf" srcId="{A56B514E-5881-45AD-9B8F-1E5AD6D3D331}" destId="{4FDD2662-FBF3-4391-9B05-5CAE8E977183}" srcOrd="0" destOrd="0" presId="urn:microsoft.com/office/officeart/2005/8/layout/hProcess9"/>
    <dgm:cxn modelId="{A525283B-4E12-4546-9268-A9C626E90B11}" type="presOf" srcId="{0ABBAA92-65A2-4A7D-8C1A-E518B987D1BB}" destId="{5E1C61F5-D2F2-4746-B600-DE6147862D62}" srcOrd="0" destOrd="0" presId="urn:microsoft.com/office/officeart/2005/8/layout/hProcess9"/>
    <dgm:cxn modelId="{58A3832A-0EE7-486F-B4F4-AEDC1542A499}" srcId="{7019F201-12BC-44D6-8E32-BF941EA285A2}" destId="{0ABBAA92-65A2-4A7D-8C1A-E518B987D1BB}" srcOrd="0" destOrd="0" parTransId="{DC8A0DD2-B406-449D-A3CF-CC845CCB829F}" sibTransId="{170B82C8-B94B-4998-A32C-67884E4E3409}"/>
    <dgm:cxn modelId="{9FC234CA-E7AC-430C-BAB6-BBBCE87658DD}" type="presParOf" srcId="{4AF8C492-F5D7-467A-AFBA-812AC564E011}" destId="{C46B871F-A71A-4BA2-98A4-3B0EAC1B4180}" srcOrd="0" destOrd="0" presId="urn:microsoft.com/office/officeart/2005/8/layout/hProcess9"/>
    <dgm:cxn modelId="{47C80222-21D8-4C34-9549-9CD891438FBD}" type="presParOf" srcId="{4AF8C492-F5D7-467A-AFBA-812AC564E011}" destId="{11C1CF10-6FCB-47F6-BEBF-E1DE2876EE4F}" srcOrd="1" destOrd="0" presId="urn:microsoft.com/office/officeart/2005/8/layout/hProcess9"/>
    <dgm:cxn modelId="{47A94F65-6E25-4EAA-AE28-0DD79B665DE0}" type="presParOf" srcId="{11C1CF10-6FCB-47F6-BEBF-E1DE2876EE4F}" destId="{5E1C61F5-D2F2-4746-B600-DE6147862D62}" srcOrd="0" destOrd="0" presId="urn:microsoft.com/office/officeart/2005/8/layout/hProcess9"/>
    <dgm:cxn modelId="{B7C4C6F3-05D9-4EC4-B58C-EE80274E66D6}" type="presParOf" srcId="{11C1CF10-6FCB-47F6-BEBF-E1DE2876EE4F}" destId="{B3949D9D-FC07-475C-B4C9-42DB8902E3F9}" srcOrd="1" destOrd="0" presId="urn:microsoft.com/office/officeart/2005/8/layout/hProcess9"/>
    <dgm:cxn modelId="{8FCA7DCB-DA9F-4952-8CFC-1D06FE9B9BA0}" type="presParOf" srcId="{11C1CF10-6FCB-47F6-BEBF-E1DE2876EE4F}" destId="{4FDD2662-FBF3-4391-9B05-5CAE8E977183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82D56F-06BF-44AF-A8EC-CFA36C979D0F}">
      <dsp:nvSpPr>
        <dsp:cNvPr id="0" name=""/>
        <dsp:cNvSpPr/>
      </dsp:nvSpPr>
      <dsp:spPr>
        <a:xfrm>
          <a:off x="-6004250" y="-918752"/>
          <a:ext cx="7147692" cy="7147692"/>
        </a:xfrm>
        <a:prstGeom prst="blockArc">
          <a:avLst>
            <a:gd name="adj1" fmla="val 18900000"/>
            <a:gd name="adj2" fmla="val 2700000"/>
            <a:gd name="adj3" fmla="val 302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03C9B9-A705-4FE2-9339-6EC6F73A0770}">
      <dsp:nvSpPr>
        <dsp:cNvPr id="0" name=""/>
        <dsp:cNvSpPr/>
      </dsp:nvSpPr>
      <dsp:spPr>
        <a:xfrm>
          <a:off x="598463" y="408247"/>
          <a:ext cx="9842268" cy="8169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8430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промышленно-производственные особые экономические зоны</a:t>
          </a:r>
          <a:endParaRPr lang="ru-RU" sz="2600" kern="1200" dirty="0"/>
        </a:p>
      </dsp:txBody>
      <dsp:txXfrm>
        <a:off x="598463" y="408247"/>
        <a:ext cx="9842268" cy="816919"/>
      </dsp:txXfrm>
    </dsp:sp>
    <dsp:sp modelId="{7C847C19-13A0-4D88-83DD-7469FC948DA2}">
      <dsp:nvSpPr>
        <dsp:cNvPr id="0" name=""/>
        <dsp:cNvSpPr/>
      </dsp:nvSpPr>
      <dsp:spPr>
        <a:xfrm>
          <a:off x="87888" y="306132"/>
          <a:ext cx="1021149" cy="102114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329577-9E98-42A0-8F6A-3A2F34F12514}">
      <dsp:nvSpPr>
        <dsp:cNvPr id="0" name=""/>
        <dsp:cNvSpPr/>
      </dsp:nvSpPr>
      <dsp:spPr>
        <a:xfrm>
          <a:off x="1066821" y="1633838"/>
          <a:ext cx="9373909" cy="816919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8430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технико-внедренческие особые экономические зоны</a:t>
          </a:r>
          <a:endParaRPr lang="ru-RU" sz="2600" kern="1200" dirty="0"/>
        </a:p>
      </dsp:txBody>
      <dsp:txXfrm>
        <a:off x="1066821" y="1633838"/>
        <a:ext cx="9373909" cy="816919"/>
      </dsp:txXfrm>
    </dsp:sp>
    <dsp:sp modelId="{02C5C2B5-7712-4D89-8B2A-84700E85CE33}">
      <dsp:nvSpPr>
        <dsp:cNvPr id="0" name=""/>
        <dsp:cNvSpPr/>
      </dsp:nvSpPr>
      <dsp:spPr>
        <a:xfrm>
          <a:off x="556247" y="1531723"/>
          <a:ext cx="1021149" cy="102114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0E952B-3A3E-4576-8769-11CDF111A68A}">
      <dsp:nvSpPr>
        <dsp:cNvPr id="0" name=""/>
        <dsp:cNvSpPr/>
      </dsp:nvSpPr>
      <dsp:spPr>
        <a:xfrm>
          <a:off x="1066821" y="2859430"/>
          <a:ext cx="9373909" cy="816919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8430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туристско-рекреационные особые экономические зоны</a:t>
          </a:r>
          <a:endParaRPr lang="ru-RU" sz="2600" kern="1200" dirty="0"/>
        </a:p>
      </dsp:txBody>
      <dsp:txXfrm>
        <a:off x="1066821" y="2859430"/>
        <a:ext cx="9373909" cy="816919"/>
      </dsp:txXfrm>
    </dsp:sp>
    <dsp:sp modelId="{F0D97FBE-B288-4CD7-B1A4-F9CDE49ED398}">
      <dsp:nvSpPr>
        <dsp:cNvPr id="0" name=""/>
        <dsp:cNvSpPr/>
      </dsp:nvSpPr>
      <dsp:spPr>
        <a:xfrm>
          <a:off x="556247" y="2757315"/>
          <a:ext cx="1021149" cy="1021149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5811CA-00E8-4BCF-B6B0-49A7008642B5}">
      <dsp:nvSpPr>
        <dsp:cNvPr id="0" name=""/>
        <dsp:cNvSpPr/>
      </dsp:nvSpPr>
      <dsp:spPr>
        <a:xfrm>
          <a:off x="598463" y="4085021"/>
          <a:ext cx="9842268" cy="816919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8430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портовые особые экономические зоны</a:t>
          </a:r>
          <a:endParaRPr lang="ru-RU" sz="2600" kern="1200" dirty="0"/>
        </a:p>
      </dsp:txBody>
      <dsp:txXfrm>
        <a:off x="598463" y="4085021"/>
        <a:ext cx="9842268" cy="816919"/>
      </dsp:txXfrm>
    </dsp:sp>
    <dsp:sp modelId="{2EE03C1A-91C5-4C00-B16B-5505699A6399}">
      <dsp:nvSpPr>
        <dsp:cNvPr id="0" name=""/>
        <dsp:cNvSpPr/>
      </dsp:nvSpPr>
      <dsp:spPr>
        <a:xfrm>
          <a:off x="87888" y="3982906"/>
          <a:ext cx="1021149" cy="1021149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6B871F-A71A-4BA2-98A4-3B0EAC1B4180}">
      <dsp:nvSpPr>
        <dsp:cNvPr id="0" name=""/>
        <dsp:cNvSpPr/>
      </dsp:nvSpPr>
      <dsp:spPr>
        <a:xfrm>
          <a:off x="788669" y="0"/>
          <a:ext cx="8938260" cy="4938713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1C61F5-D2F2-4746-B600-DE6147862D62}">
      <dsp:nvSpPr>
        <dsp:cNvPr id="0" name=""/>
        <dsp:cNvSpPr/>
      </dsp:nvSpPr>
      <dsp:spPr>
        <a:xfrm>
          <a:off x="652218" y="1481613"/>
          <a:ext cx="4477345" cy="19754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разработка месторождений полезных ископаемых, за исключением разработки месторождений минеральных вод и других природных лечебных ресурсов</a:t>
          </a:r>
          <a:endParaRPr lang="ru-RU" sz="1900" kern="1200" dirty="0"/>
        </a:p>
      </dsp:txBody>
      <dsp:txXfrm>
        <a:off x="748653" y="1578048"/>
        <a:ext cx="4284475" cy="1782615"/>
      </dsp:txXfrm>
    </dsp:sp>
    <dsp:sp modelId="{4FDD2662-FBF3-4391-9B05-5CAE8E977183}">
      <dsp:nvSpPr>
        <dsp:cNvPr id="0" name=""/>
        <dsp:cNvSpPr/>
      </dsp:nvSpPr>
      <dsp:spPr>
        <a:xfrm>
          <a:off x="5386035" y="1481613"/>
          <a:ext cx="4477345" cy="197548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производство и переработка подакцизных товаров (за исключением производства легковых автомобилей, мотоциклов, производства и переработки этана, сжиженных углеводородных газов и стали жидкой)</a:t>
          </a:r>
          <a:endParaRPr lang="ru-RU" sz="1900" kern="1200" dirty="0"/>
        </a:p>
      </dsp:txBody>
      <dsp:txXfrm>
        <a:off x="5482470" y="1578048"/>
        <a:ext cx="4284475" cy="1782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5B8FB482-B26B-4309-AC3B-1984E48BAB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A30AE5-2D5E-47C9-9543-66EACF4D7F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B905932-3DF6-4728-9978-C1390E799B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E6A824-E8D9-4EB1-B3EB-293B1F6FC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C2F0-4BAE-4222-ABE3-8A4752EA2100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979B570-BA3A-4545-8847-DA6CBCBED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DF8FB2F-8628-46AA-AA3A-4F0236BA3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A24B-11CC-407F-9BB3-9F9765EDE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610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05CEC5-263F-430B-A7A3-4D60AE530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C0A29C9-2F9A-44EA-A794-2566A280D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791D7FB-CAEF-49E1-A84F-4425BE9F3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C2F0-4BAE-4222-ABE3-8A4752EA2100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6361ADB-CCF5-42A0-AEDF-92107892F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980CB7E-B30A-4254-8274-D9915E77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A24B-11CC-407F-9BB3-9F9765EDE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420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16FE38D-78BC-4B22-BDA8-DC4CCAB581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03B2EED-EC6A-478A-8B5C-A6A0DF6B8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947432E-411C-411A-AFF9-3EE1603BE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C2F0-4BAE-4222-ABE3-8A4752EA2100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B27C35B-2EA8-46DF-9009-6CED653BC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79800F6-56B1-4D27-8662-D74DBD023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A24B-11CC-407F-9BB3-9F9765EDE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7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0D2205-637D-4B70-8FCB-481AF9F0F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890EE51-0750-49D4-BCBC-129FFD296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5CE7FC5-13B7-4D3E-AE4C-A798B42DB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C2F0-4BAE-4222-ABE3-8A4752EA2100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868BF7F-E425-43C8-B8E5-C85F1616F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456233E-07FC-4471-8E60-433BDF3D4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A24B-11CC-407F-9BB3-9F9765EDE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39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75F468B-0B83-43CF-A8C8-23D9F95E3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D9F6F10-2728-4014-BEC6-E9E835A86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99888F6-6E94-4028-8217-41C1187E4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C2F0-4BAE-4222-ABE3-8A4752EA2100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401C364-A376-41DB-B301-24D1E1F49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E5885FB-6F31-4590-8FDF-FE1F8E67A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A24B-11CC-407F-9BB3-9F9765EDE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55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CBD40B-F342-4D90-BEC6-DA2FE05B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2DE47CE-0E5E-40DD-A50B-22D0988FB5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9E4318F-FBDF-4786-895E-B0323754DD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B75F8EA-9025-4EC8-B3A9-07041C1D4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C2F0-4BAE-4222-ABE3-8A4752EA2100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DD80671-52E1-4601-B543-2BCD0B9F9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ED6C303-B0EE-43B1-88AE-CB8C86F17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A24B-11CC-407F-9BB3-9F9765EDE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766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D9DF41-99C3-480A-A620-ECB451C4C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DAA9CA2-DFE2-4596-A97E-9FFF6BB0F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F1DDB2F-96ED-4700-B450-1A23E0C62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8C08846-A790-4F61-91D7-B4318D6DA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7DF7DB8-8F3C-4B15-83E6-3DE91EA02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80C71322-FFB5-455E-A5F9-7A93DF4A3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C2F0-4BAE-4222-ABE3-8A4752EA2100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7347EFBA-34A2-474A-BE96-4ECEDB011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C618FD37-D428-4EFE-A591-CCCF9B87C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A24B-11CC-407F-9BB3-9F9765EDE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02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F1F6D5-A5CE-48F4-8A28-C6615B58F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2F16455-ADD8-44CE-A795-0885A2CEA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C2F0-4BAE-4222-ABE3-8A4752EA2100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AE7699B-4AEA-4EFD-B828-35B7DDE74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C1174FD-C601-4CFC-8055-F343F0B24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A24B-11CC-407F-9BB3-9F9765EDE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270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76462615-1F0F-4D0C-8F9F-711F86950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C2F0-4BAE-4222-ABE3-8A4752EA2100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152F6A28-7EAC-41A8-92F0-DA0EBDDA9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D996222-B1D1-4A56-AF1E-77AD00966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A24B-11CC-407F-9BB3-9F9765EDE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33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3957DF-CA58-41C2-B7AE-CB6530A4D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5D8B538-D475-4642-BF15-B4E98D7BC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55252DD-04BF-430A-9AE7-884C693CAB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FD14F05-FAA6-4A17-A9A0-FA5BD8E14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C2F0-4BAE-4222-ABE3-8A4752EA2100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93A25EF-41D6-4346-9678-E5D54DD18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8AC1F72-CAD2-4A0D-BC3C-3618F69DF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A24B-11CC-407F-9BB3-9F9765EDE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946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7125D5-27DF-4958-85BA-142AA5160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3A0545BF-FA67-4093-8B52-F4ABBDABE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20B7E85-4B44-48C5-9440-BBB874297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BFF5613-E157-40CA-A1C4-FDC993704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C2F0-4BAE-4222-ABE3-8A4752EA2100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22190DF-8124-47C8-BF4A-90763E31B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BCCAFD9-5AEA-4395-A244-0EAE26C70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A24B-11CC-407F-9BB3-9F9765EDE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464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D230B2-4E76-49E3-A005-7653FC203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498A829-946B-4D81-8B76-2036FA262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B444F91-FDF0-4BAA-B0EC-50C49D57E1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4C2F0-4BAE-4222-ABE3-8A4752EA2100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A7D0E61-3985-45EF-BE61-E3BC41ABE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E5054FA-597A-4162-9F1B-0913FF43A0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FA24B-11CC-407F-9BB3-9F9765EDEF19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E90E97D4-1F2E-48FB-9BA9-6A1D4C2136E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74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5E2171-9817-4C64-92D4-6351AAE83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088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+mn-lt"/>
              </a:rPr>
              <a:t>Правовой режим свободных экономических зон</a:t>
            </a:r>
            <a:endParaRPr lang="ru-RU" dirty="0"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2312C50-261E-49B1-8BD1-6459D5D9B9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4950" y="5905500"/>
            <a:ext cx="9144000" cy="547542"/>
          </a:xfrm>
        </p:spPr>
        <p:txBody>
          <a:bodyPr/>
          <a:lstStyle/>
          <a:p>
            <a:r>
              <a:rPr lang="ru-RU" dirty="0" smtClean="0"/>
              <a:t>Коновалова А.М. ЮЮГ-413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31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7725" y="1358900"/>
            <a:ext cx="10515600" cy="273685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Свободная (специальная, особая) экономическая зона</a:t>
            </a:r>
            <a:r>
              <a:rPr lang="ru-RU" dirty="0"/>
              <a:t> - часть территории государства - члена таможенного союза в пределах, установленных законодательством государства - члена таможенного союза, на которой действует особый (специальный правовой) режим осуществления предпринимательской и иной деятельности, а также может применяться таможенная процедура свободной таможенной зоны </a:t>
            </a:r>
            <a:r>
              <a:rPr lang="ru-RU" sz="2200" dirty="0">
                <a:solidFill>
                  <a:srgbClr val="FFC000"/>
                </a:solidFill>
              </a:rPr>
              <a:t>(«Соглашение по вопросам свободных (специальных, особых) экономических зон на таможенной территории Таможенного союза и таможенной процедуры свободной таможенной зоны» (Заключено в г. Санкт-Петербурге 18.06.2010)).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275" y="3781425"/>
            <a:ext cx="5715000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4553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8675" y="1425575"/>
            <a:ext cx="10515600" cy="188912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/>
              <a:t>Свободные экономические зоны создаются в целях содействия социально-экономическому развитию государств - членов таможенного союза, привлечения инвестиций, создания и развития производств, основанных на новых технологиях, развития транспортной инфраструктуры, туризма и санаторно-курортной сферы или в иных целях, определяемых при создании СЭЗ.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088" y="3448049"/>
            <a:ext cx="4624387" cy="232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14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036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/>
              <a:t>Порядок создания и функционирования СЭЗ, срок функционирования СЭЗ и порядок продления срока функционирования СЭЗ на территории государства - члена таможенного союза определяются законодательством этого государства - члена таможенного союза.</a:t>
            </a:r>
          </a:p>
          <a:p>
            <a:pPr marL="0" indent="0" algn="just">
              <a:buNone/>
            </a:pPr>
            <a:r>
              <a:rPr lang="ru-RU" dirty="0"/>
              <a:t>Законодательством государств - членов таможенного союза могут быть установлены типы СЭЗ в зависимости от целей их создания.</a:t>
            </a:r>
          </a:p>
          <a:p>
            <a:pPr marL="0" indent="0" algn="just">
              <a:buNone/>
            </a:pPr>
            <a:r>
              <a:rPr lang="ru-RU" dirty="0"/>
              <a:t>Управление СЭЗ на территории государства - члена таможенного союза осуществляется в соответствии с законодательством этого государства.</a:t>
            </a:r>
          </a:p>
          <a:p>
            <a:pPr marL="0" indent="0" algn="just">
              <a:buNone/>
            </a:pPr>
            <a:r>
              <a:rPr lang="ru-RU" dirty="0"/>
              <a:t>Государства - члены таможенного союза обеспечивают направление в Комиссию таможенного союза информации о создании СЭЗ на территориях государств - членов таможенного союза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0063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334160"/>
              </p:ext>
            </p:extLst>
          </p:nvPr>
        </p:nvGraphicFramePr>
        <p:xfrm>
          <a:off x="800100" y="1123950"/>
          <a:ext cx="10515600" cy="5310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0051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06551"/>
            <a:ext cx="10515600" cy="210819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Особая экономическая зона может располагаться на территории одного муниципального образования или территориях нескольких муниципальных образований в пределах территории одного субъекта Российской Федерации или территорий нескольких субъектов Российской Федерации. Не допускается создание особой экономической зоны на территории муниципального образования, на которой создана зона территориального развития.</a:t>
            </a:r>
          </a:p>
          <a:p>
            <a:pPr marL="0" indent="0" algn="just">
              <a:buNone/>
            </a:pPr>
            <a:r>
              <a:rPr lang="ru-RU" dirty="0"/>
              <a:t>В особой экономической зоне, за исключением туристско-рекреационной особой экономической зоны, не допускается размещение объектов жилищного фонда.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09998"/>
            <a:ext cx="5581650" cy="2438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4091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2325652"/>
              </p:ext>
            </p:extLst>
          </p:nvPr>
        </p:nvGraphicFramePr>
        <p:xfrm>
          <a:off x="838200" y="1238250"/>
          <a:ext cx="10515600" cy="4938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0562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8675" y="1390650"/>
            <a:ext cx="10515600" cy="451485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Особые экономические зоны могут создаваться на земельных участках, находящихся в государственной или муниципальной собственности, в том числе предоставленных во владение и в пользование гражданам или юридическим лицам, а также на земельных участках, находящихся в собственности граждан или юридических лиц. Указанные земельные участки должны принадлежать к категории земель промышленности, энергетики, транспорта, связи, радиовещания, телевидения, информатики, земель для обеспечения космической деятельности, земель обороны, безопасности или земель иного специального назначения либо земель населенных пунктов. Туристско-рекреационные особые экономические зоны также могут создаваться на земельных участках, принадлежащих к категории земель особо охраняемых территорий и объектов или земель лесного фонда, земель сельскохозяйственного назначения.</a:t>
            </a:r>
          </a:p>
          <a:p>
            <a:pPr marL="0" indent="0" algn="just">
              <a:buNone/>
            </a:pPr>
            <a:r>
              <a:rPr lang="ru-RU" dirty="0"/>
              <a:t>Допускается включать в границы особых экономических зон земельные участки, на которых расположены здания, сооружения, находящиеся в государственной или муниципальной собственности, в том числе предоставленные во владение в пользование гражданам или юридическим лицам, а также земельные участки, на которых расположены здания, сооружения, находящиеся в собственности граждан или юридических лиц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1505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14475" y="2581274"/>
            <a:ext cx="9144000" cy="1128713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0475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526</Words>
  <Application>Microsoft Office PowerPoint</Application>
  <PresentationFormat>Произвольный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Правовой режим свободных экономических зон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Anastia</cp:lastModifiedBy>
  <cp:revision>7</cp:revision>
  <dcterms:created xsi:type="dcterms:W3CDTF">2021-06-25T08:30:56Z</dcterms:created>
  <dcterms:modified xsi:type="dcterms:W3CDTF">2022-11-07T18:15:47Z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5691227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