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83284890-85D2-4D7B-8EF5-15A9C1DB8F42}" type="datetimeFigureOut">
              <a:rPr lang="en-US" dirty="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15414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87157CC2-0FC8-4686-B024-99790E0F5162}" type="datetimeFigureOut">
              <a:rPr lang="en-US" dirty="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4270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F6764DA5-CD3D-4590-A511-FCD3BC7A793E}" type="datetimeFigureOut">
              <a:rPr lang="en-US" dirty="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784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82F5661D-6934-4B32-B92C-470368BF1EC6}" type="datetimeFigureOut">
              <a:rPr lang="en-US" dirty="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289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10/30/22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192967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E548D31E-DCDA-41A7-9C67-C4B11B94D21D}" type="datetimeFigureOut">
              <a:rPr lang="en-US" dirty="0"/>
              <a:t>10/30/22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2524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9B3762C0-B258-48F1-ADE6-176B4174CCDD}" type="datetimeFigureOut">
              <a:rPr lang="en-US" dirty="0"/>
              <a:t>10/30/22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8874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677919A6-33EB-49BD-A62F-1FA56B9F9712}" type="datetimeFigureOut">
              <a:rPr lang="en-US" dirty="0"/>
              <a:t>10/30/22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9415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1732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A16AA21-1863-4931-97CB-99D0A168701B}" type="datetimeFigureOut">
              <a:rPr lang="en-US" dirty="0"/>
              <a:t>10/30/22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857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772C379-9A7C-4C87-A116-CBE9F58B04C5}" type="datetimeFigureOut">
              <a:rPr lang="en-US" dirty="0"/>
              <a:t>10/30/22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7131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10/30/22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1801958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8CB531-4ADA-4304-99CE-9F5FA80FEF6F}"/>
              </a:ext>
            </a:extLst>
          </p:cNvPr>
          <p:cNvSpPr>
            <a:spLocks noGrp="1"/>
          </p:cNvSpPr>
          <p:nvPr>
            <p:ph type="ctrTitle"/>
          </p:nvPr>
        </p:nvSpPr>
        <p:spPr/>
        <p:txBody>
          <a:bodyPr>
            <a:normAutofit/>
          </a:bodyPr>
          <a:lstStyle/>
          <a:p>
            <a:r>
              <a:rPr lang="ru-RU" sz="3600">
                <a:effectLst/>
                <a:latin typeface="Times New Roman" panose="02020603050405020304" pitchFamily="18" charset="0"/>
                <a:ea typeface="Calibri" panose="020F0502020204030204" pitchFamily="34" charset="0"/>
                <a:cs typeface="Times New Roman" panose="02020603050405020304" pitchFamily="18" charset="0"/>
              </a:rPr>
              <a:t>Правовой режим свободных экономических зон</a:t>
            </a:r>
            <a:endParaRPr lang="ru-RU" sz="3600"/>
          </a:p>
        </p:txBody>
      </p:sp>
      <p:sp>
        <p:nvSpPr>
          <p:cNvPr id="3" name="Подзаголовок 2">
            <a:extLst>
              <a:ext uri="{FF2B5EF4-FFF2-40B4-BE49-F238E27FC236}">
                <a16:creationId xmlns:a16="http://schemas.microsoft.com/office/drawing/2014/main" id="{1858EDE6-FDBF-4FB7-8FD2-851F1E5C545F}"/>
              </a:ext>
            </a:extLst>
          </p:cNvPr>
          <p:cNvSpPr>
            <a:spLocks noGrp="1"/>
          </p:cNvSpPr>
          <p:nvPr>
            <p:ph type="subTitle" idx="1"/>
          </p:nvPr>
        </p:nvSpPr>
        <p:spPr/>
        <p:txBody>
          <a:bodyPr/>
          <a:lstStyle/>
          <a:p>
            <a:r>
              <a:rPr lang="ru"/>
              <a:t>Выполнили: Коршунова Юлия и Абукарова Марьям</a:t>
            </a:r>
            <a:endParaRPr lang="ru-RU"/>
          </a:p>
        </p:txBody>
      </p:sp>
    </p:spTree>
    <p:extLst>
      <p:ext uri="{BB962C8B-B14F-4D97-AF65-F5344CB8AC3E}">
        <p14:creationId xmlns:p14="http://schemas.microsoft.com/office/powerpoint/2010/main" val="403488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CB3883C-DCDE-4AE2-ACF7-641867A439F8}"/>
              </a:ext>
            </a:extLst>
          </p:cNvPr>
          <p:cNvSpPr>
            <a:spLocks noGrp="1"/>
          </p:cNvSpPr>
          <p:nvPr>
            <p:ph type="title"/>
          </p:nvPr>
        </p:nvSpPr>
        <p:spPr>
          <a:xfrm>
            <a:off x="6587544" y="1382165"/>
            <a:ext cx="4869179" cy="1517984"/>
          </a:xfrm>
        </p:spPr>
        <p:txBody>
          <a:bodyPr>
            <a:normAutofit/>
          </a:bodyPr>
          <a:lstStyle/>
          <a:p>
            <a:r>
              <a:rPr lang="ru" sz="4800">
                <a:solidFill>
                  <a:srgbClr val="000000"/>
                </a:solidFill>
              </a:rPr>
              <a:t>Понятие</a:t>
            </a:r>
            <a:endParaRPr lang="ru-RU" sz="4800">
              <a:solidFill>
                <a:srgbClr val="000000"/>
              </a:solidFill>
            </a:endParaRPr>
          </a:p>
        </p:txBody>
      </p:sp>
      <p:pic>
        <p:nvPicPr>
          <p:cNvPr id="4" name="Рисунок 3">
            <a:extLst>
              <a:ext uri="{FF2B5EF4-FFF2-40B4-BE49-F238E27FC236}">
                <a16:creationId xmlns:a16="http://schemas.microsoft.com/office/drawing/2014/main" id="{9B5998F5-7291-45C1-9612-5CB6DC950B80}"/>
              </a:ext>
            </a:extLst>
          </p:cNvPr>
          <p:cNvPicPr>
            <a:picLocks noChangeAspect="1"/>
          </p:cNvPicPr>
          <p:nvPr/>
        </p:nvPicPr>
        <p:blipFill rotWithShape="1">
          <a:blip r:embed="rId2"/>
          <a:srcRect l="30138" r="6867" b="1"/>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1" name="Freeform: Shape 10">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3" name="Объект 2">
            <a:extLst>
              <a:ext uri="{FF2B5EF4-FFF2-40B4-BE49-F238E27FC236}">
                <a16:creationId xmlns:a16="http://schemas.microsoft.com/office/drawing/2014/main" id="{67D18C4A-B322-47E4-A376-0065AAF4FBEC}"/>
              </a:ext>
            </a:extLst>
          </p:cNvPr>
          <p:cNvSpPr>
            <a:spLocks noGrp="1"/>
          </p:cNvSpPr>
          <p:nvPr>
            <p:ph idx="1"/>
          </p:nvPr>
        </p:nvSpPr>
        <p:spPr>
          <a:xfrm>
            <a:off x="6587545" y="3007389"/>
            <a:ext cx="4869179" cy="3065865"/>
          </a:xfrm>
        </p:spPr>
        <p:txBody>
          <a:bodyPr anchor="t">
            <a:normAutofit/>
          </a:bodyPr>
          <a:lstStyle/>
          <a:p>
            <a:r>
              <a:rPr lang="ru-RU"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Свободная экономическая зона(СЭЗ) </a:t>
            </a:r>
            <a:r>
              <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понятие собирательное. Наряду с ним используются такие названия, как свободные таможенные зоны, зоны свободного предпринимательства и т.п. В общем виде СЭЗ принято определять как часть территории государства, на которой устанавливается льготный режим хозяйственной деятельности для отечественных и иностранных инвесторов. </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406887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Заголовок 1">
            <a:extLst>
              <a:ext uri="{FF2B5EF4-FFF2-40B4-BE49-F238E27FC236}">
                <a16:creationId xmlns:a16="http://schemas.microsoft.com/office/drawing/2014/main" id="{D293A406-7A83-4974-80EB-C5E5F55FB657}"/>
              </a:ext>
            </a:extLst>
          </p:cNvPr>
          <p:cNvSpPr>
            <a:spLocks noGrp="1"/>
          </p:cNvSpPr>
          <p:nvPr>
            <p:ph type="title"/>
          </p:nvPr>
        </p:nvSpPr>
        <p:spPr>
          <a:xfrm>
            <a:off x="1490145" y="2376862"/>
            <a:ext cx="2640646" cy="2104273"/>
          </a:xfrm>
          <a:noFill/>
        </p:spPr>
        <p:txBody>
          <a:bodyPr>
            <a:normAutofit/>
          </a:bodyPr>
          <a:lstStyle/>
          <a:p>
            <a:pPr algn="ctr"/>
            <a:r>
              <a:rPr lang="ru" sz="1900" i="1" u="sng">
                <a:solidFill>
                  <a:srgbClr val="FFFFFF"/>
                </a:solidFill>
                <a:latin typeface="Times New Roman" panose="02020603050405020304" pitchFamily="18" charset="0"/>
                <a:ea typeface="Calibri" panose="020F0502020204030204" pitchFamily="34" charset="0"/>
                <a:cs typeface="Times New Roman" panose="02020603050405020304" pitchFamily="18" charset="0"/>
              </a:rPr>
              <a:t>Л</a:t>
            </a:r>
            <a:r>
              <a:rPr lang="ru-RU" sz="1900" i="1" u="sng">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ьготы, которыми пользуются иностранные инвесторы, обычно включают:</a:t>
            </a:r>
            <a:endParaRPr lang="ru-RU" sz="1900">
              <a:solidFill>
                <a:srgbClr val="FFFFFF"/>
              </a:solidFill>
            </a:endParaRP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Объект 2">
            <a:extLst>
              <a:ext uri="{FF2B5EF4-FFF2-40B4-BE49-F238E27FC236}">
                <a16:creationId xmlns:a16="http://schemas.microsoft.com/office/drawing/2014/main" id="{3D1C43B6-8FB6-4D46-ACAC-7264A2EADE45}"/>
              </a:ext>
            </a:extLst>
          </p:cNvPr>
          <p:cNvSpPr>
            <a:spLocks noGrp="1"/>
          </p:cNvSpPr>
          <p:nvPr>
            <p:ph idx="1"/>
          </p:nvPr>
        </p:nvSpPr>
        <p:spPr>
          <a:xfrm>
            <a:off x="6081089" y="725394"/>
            <a:ext cx="5142658" cy="5407212"/>
          </a:xfrm>
        </p:spPr>
        <p:txBody>
          <a:bodyPr anchor="ctr">
            <a:normAutofit/>
          </a:bodyPr>
          <a:lstStyle/>
          <a:p>
            <a:r>
              <a:rPr lang="ru-RU">
                <a:effectLst/>
                <a:latin typeface="Times New Roman" panose="02020603050405020304" pitchFamily="18" charset="0"/>
                <a:ea typeface="Calibri" panose="020F0502020204030204" pitchFamily="34" charset="0"/>
                <a:cs typeface="Times New Roman" panose="02020603050405020304" pitchFamily="18" charset="0"/>
              </a:rPr>
              <a:t>- упрощенный порядок регистрации компаний с иностранными инвестициями;</a:t>
            </a:r>
            <a:endParaRPr lang="ru-RU">
              <a:effectLst/>
              <a:latin typeface="Calibri" panose="020F0502020204030204" pitchFamily="34" charset="0"/>
              <a:ea typeface="Calibri" panose="020F0502020204030204" pitchFamily="34" charset="0"/>
              <a:cs typeface="Times New Roman" panose="02020603050405020304" pitchFamily="18" charset="0"/>
            </a:endParaRPr>
          </a:p>
          <a:p>
            <a:r>
              <a:rPr lang="ru-RU">
                <a:effectLst/>
                <a:latin typeface="Times New Roman" panose="02020603050405020304" pitchFamily="18" charset="0"/>
                <a:ea typeface="Calibri" panose="020F0502020204030204" pitchFamily="34" charset="0"/>
                <a:cs typeface="Times New Roman" panose="02020603050405020304" pitchFamily="18" charset="0"/>
              </a:rPr>
              <a:t>- освобождение от уплаты определенных налогов или пониженные ставки налогов;</a:t>
            </a:r>
            <a:endParaRPr lang="ru-RU">
              <a:effectLst/>
              <a:latin typeface="Calibri" panose="020F0502020204030204" pitchFamily="34" charset="0"/>
              <a:ea typeface="Calibri" panose="020F0502020204030204" pitchFamily="34" charset="0"/>
              <a:cs typeface="Times New Roman" panose="02020603050405020304" pitchFamily="18" charset="0"/>
            </a:endParaRPr>
          </a:p>
          <a:p>
            <a:r>
              <a:rPr lang="ru-RU">
                <a:effectLst/>
                <a:latin typeface="Times New Roman" panose="02020603050405020304" pitchFamily="18" charset="0"/>
                <a:ea typeface="Calibri" panose="020F0502020204030204" pitchFamily="34" charset="0"/>
                <a:cs typeface="Times New Roman" panose="02020603050405020304" pitchFamily="18" charset="0"/>
              </a:rPr>
              <a:t>- пониженные ставки ввозных и вывозных таможенных пошлин;</a:t>
            </a:r>
            <a:endParaRPr lang="ru-RU">
              <a:effectLst/>
              <a:latin typeface="Calibri" panose="020F0502020204030204" pitchFamily="34" charset="0"/>
              <a:ea typeface="Calibri" panose="020F0502020204030204" pitchFamily="34" charset="0"/>
              <a:cs typeface="Times New Roman" panose="02020603050405020304" pitchFamily="18" charset="0"/>
            </a:endParaRPr>
          </a:p>
          <a:p>
            <a:r>
              <a:rPr lang="ru-RU">
                <a:effectLst/>
                <a:latin typeface="Times New Roman" panose="02020603050405020304" pitchFamily="18" charset="0"/>
                <a:ea typeface="Calibri" panose="020F0502020204030204" pitchFamily="34" charset="0"/>
                <a:cs typeface="Times New Roman" panose="02020603050405020304" pitchFamily="18" charset="0"/>
              </a:rPr>
              <a:t>- упрощенный порядок въезда и выезда иностранных граждан.</a:t>
            </a:r>
            <a:endParaRPr lang="ru-RU">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109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Рисунок 3">
            <a:extLst>
              <a:ext uri="{FF2B5EF4-FFF2-40B4-BE49-F238E27FC236}">
                <a16:creationId xmlns:a16="http://schemas.microsoft.com/office/drawing/2014/main" id="{98AE2DB9-EBD2-4B9E-9ADF-C9016183E6C0}"/>
              </a:ext>
            </a:extLst>
          </p:cNvPr>
          <p:cNvPicPr>
            <a:picLocks noChangeAspect="1"/>
          </p:cNvPicPr>
          <p:nvPr/>
        </p:nvPicPr>
        <p:blipFill rotWithShape="1">
          <a:blip r:embed="rId2"/>
          <a:srcRect l="19314" r="35799"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Объект 2">
            <a:extLst>
              <a:ext uri="{FF2B5EF4-FFF2-40B4-BE49-F238E27FC236}">
                <a16:creationId xmlns:a16="http://schemas.microsoft.com/office/drawing/2014/main" id="{FCEAC993-49C0-4EA3-BE78-C2DA44C6BB39}"/>
              </a:ext>
            </a:extLst>
          </p:cNvPr>
          <p:cNvSpPr>
            <a:spLocks noGrp="1"/>
          </p:cNvSpPr>
          <p:nvPr>
            <p:ph idx="1"/>
          </p:nvPr>
        </p:nvSpPr>
        <p:spPr>
          <a:xfrm>
            <a:off x="6288656" y="1235254"/>
            <a:ext cx="5710079" cy="5790935"/>
          </a:xfrm>
        </p:spPr>
        <p:txBody>
          <a:bodyPr>
            <a:noAutofit/>
          </a:bodyPr>
          <a:lstStyle/>
          <a:p>
            <a:r>
              <a:rPr lang="ru-RU" sz="1400">
                <a:effectLst/>
                <a:latin typeface="Times New Roman" panose="02020603050405020304" pitchFamily="18" charset="0"/>
                <a:ea typeface="Calibri" panose="020F0502020204030204" pitchFamily="34" charset="0"/>
                <a:cs typeface="Times New Roman" panose="02020603050405020304" pitchFamily="18" charset="0"/>
              </a:rPr>
              <a:t>Основная цель СЭЗ- привлечение инвестиций на данную территорию. Для привлечения инвесторов территория СЭЗ должна обладать выгодным географическим положением. За рубежом СЭЗ учреждаются, как правило, на основании национальных законов, то есть государство самостоятельно определяет какую-либо часть своей территории в качестве зоны с льготным налогообложением, упрощенным въездом и т.д. В некоторых странах, например США, Великобритании, Южной Корее, имеются специальные законы о СЭЗ. Широкое распространение СЭЗ получили в практике Китая.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r>
              <a:rPr lang="ru-RU" sz="1400">
                <a:effectLst/>
                <a:latin typeface="Times New Roman" panose="02020603050405020304" pitchFamily="18" charset="0"/>
                <a:ea typeface="Calibri" panose="020F0502020204030204" pitchFamily="34" charset="0"/>
                <a:cs typeface="Times New Roman" panose="02020603050405020304" pitchFamily="18" charset="0"/>
              </a:rPr>
              <a:t>В России создание СЗЗ началось с конца 80-х гг. XX в. и активно продолжилось после принятия союзного (1990 г.), а затем и российского (1991 г.) законов об иностранных инвестициях. Первоначально статус СЭЗ предоставлялся большим административным образованиям, то есть целый край или область становились территориями с льготным налогообложением, однако подавляющее большинство проектов развития таких СЭЗ реализовано не было. Согласно международным стандартам СЭЗ требует значительных вложений на свое обустройство, на организацию таможенно-торговой деятельности, что в условиях огромной территории сделать практически невозможно. После принятия Закона «О таможенном тарифе» 1993 г. взят курс на ликвидацию гигантских СЭЗ и создание компактных таможенных зон.</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endParaRPr lang="ru-RU" sz="1400"/>
          </a:p>
        </p:txBody>
      </p:sp>
    </p:spTree>
    <p:extLst>
      <p:ext uri="{BB962C8B-B14F-4D97-AF65-F5344CB8AC3E}">
        <p14:creationId xmlns:p14="http://schemas.microsoft.com/office/powerpoint/2010/main" val="52751142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Заголовок 1">
            <a:extLst>
              <a:ext uri="{FF2B5EF4-FFF2-40B4-BE49-F238E27FC236}">
                <a16:creationId xmlns:a16="http://schemas.microsoft.com/office/drawing/2014/main" id="{6DF9C631-D331-4BD9-90B2-B0CF979FD77C}"/>
              </a:ext>
            </a:extLst>
          </p:cNvPr>
          <p:cNvSpPr>
            <a:spLocks noGrp="1"/>
          </p:cNvSpPr>
          <p:nvPr>
            <p:ph type="title"/>
          </p:nvPr>
        </p:nvSpPr>
        <p:spPr>
          <a:xfrm>
            <a:off x="643468" y="643466"/>
            <a:ext cx="3686312" cy="5528734"/>
          </a:xfrm>
        </p:spPr>
        <p:txBody>
          <a:bodyPr>
            <a:normAutofit/>
          </a:bodyPr>
          <a:lstStyle/>
          <a:p>
            <a:pPr algn="r"/>
            <a:r>
              <a:rPr lang="ru" sz="4800">
                <a:solidFill>
                  <a:srgbClr val="FFFFFF"/>
                </a:solidFill>
              </a:rPr>
              <a:t>Офшорные зоны</a:t>
            </a:r>
            <a:endParaRPr lang="ru-RU" sz="4800">
              <a:solidFill>
                <a:srgbClr val="FFFFFF"/>
              </a:solidFill>
            </a:endParaRPr>
          </a:p>
        </p:txBody>
      </p:sp>
      <p:sp>
        <p:nvSpPr>
          <p:cNvPr id="3" name="Объект 2">
            <a:extLst>
              <a:ext uri="{FF2B5EF4-FFF2-40B4-BE49-F238E27FC236}">
                <a16:creationId xmlns:a16="http://schemas.microsoft.com/office/drawing/2014/main" id="{BDFC5D20-115A-4220-860D-B35AFC6DF1ED}"/>
              </a:ext>
            </a:extLst>
          </p:cNvPr>
          <p:cNvSpPr>
            <a:spLocks noGrp="1"/>
          </p:cNvSpPr>
          <p:nvPr>
            <p:ph idx="1"/>
          </p:nvPr>
        </p:nvSpPr>
        <p:spPr>
          <a:xfrm>
            <a:off x="5053780" y="599768"/>
            <a:ext cx="6074467" cy="5572432"/>
          </a:xfrm>
        </p:spPr>
        <p:txBody>
          <a:bodyPr anchor="ctr">
            <a:normAutofit/>
          </a:bodyPr>
          <a:lstStyle/>
          <a:p>
            <a:r>
              <a:rPr lang="ru-RU" sz="1600">
                <a:effectLst/>
                <a:latin typeface="Times New Roman" panose="02020603050405020304" pitchFamily="18" charset="0"/>
                <a:ea typeface="Calibri" panose="020F0502020204030204" pitchFamily="34" charset="0"/>
                <a:cs typeface="Times New Roman" panose="02020603050405020304" pitchFamily="18" charset="0"/>
              </a:rPr>
              <a:t>В отличие от СЭЗ (ОЭЗ), в соответствии с моделью классического офшора компании, которые там регистрируются, не вправе осуществлять бизнес на территории офшорной зоны, а должны действовать за ее пределами. Смысл существования офшорной зоны состоит в предоставлении как можно большему числу иностранных лиц возможности регистрации своих компании в этой зоне. Офшорная зона живет в основном за счет доходов от регистрации компаний (например, бюджет Княжества Лихтенштейн на 30% состоит из доходов от регистрации юридических лиц).</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r>
              <a:rPr lang="ru-RU" sz="1600" b="1">
                <a:effectLst/>
                <a:latin typeface="Times New Roman" panose="02020603050405020304" pitchFamily="18" charset="0"/>
                <a:ea typeface="Calibri" panose="020F0502020204030204" pitchFamily="34" charset="0"/>
                <a:cs typeface="Times New Roman" panose="02020603050405020304" pitchFamily="18" charset="0"/>
              </a:rPr>
              <a:t>Офшорные территории</a:t>
            </a:r>
            <a:r>
              <a:rPr lang="ru-RU" sz="1600">
                <a:effectLst/>
                <a:latin typeface="Times New Roman" panose="02020603050405020304" pitchFamily="18" charset="0"/>
                <a:ea typeface="Calibri" panose="020F0502020204030204" pitchFamily="34" charset="0"/>
                <a:cs typeface="Times New Roman" panose="02020603050405020304" pitchFamily="18" charset="0"/>
              </a:rPr>
              <a:t> - это, как правило, островные государства (Кипр, Мальта, Британские Виргинские Острова и т.п.; буквальный перевод с </a:t>
            </a:r>
            <a:r>
              <a:rPr lang="ru-RU" sz="1600" err="1">
                <a:effectLst/>
                <a:latin typeface="Times New Roman" panose="02020603050405020304" pitchFamily="18" charset="0"/>
                <a:ea typeface="Calibri" panose="020F0502020204030204" pitchFamily="34" charset="0"/>
                <a:cs typeface="Times New Roman" panose="02020603050405020304" pitchFamily="18" charset="0"/>
              </a:rPr>
              <a:t>англ</a:t>
            </a:r>
            <a:r>
              <a:rPr lang="ru-RU" sz="1600">
                <a:effectLst/>
                <a:latin typeface="Times New Roman" panose="02020603050405020304" pitchFamily="18" charset="0"/>
                <a:ea typeface="Calibri" panose="020F0502020204030204" pitchFamily="34" charset="0"/>
                <a:cs typeface="Times New Roman" panose="02020603050405020304" pitchFamily="18" charset="0"/>
              </a:rPr>
              <a:t>, термина «</a:t>
            </a:r>
            <a:r>
              <a:rPr lang="ru-RU" sz="1600" err="1">
                <a:effectLst/>
                <a:latin typeface="Times New Roman" panose="02020603050405020304" pitchFamily="18" charset="0"/>
                <a:ea typeface="Calibri" panose="020F0502020204030204" pitchFamily="34" charset="0"/>
                <a:cs typeface="Times New Roman" panose="02020603050405020304" pitchFamily="18" charset="0"/>
              </a:rPr>
              <a:t>off-shore</a:t>
            </a:r>
            <a:r>
              <a:rPr lang="ru-RU" sz="1600">
                <a:effectLst/>
                <a:latin typeface="Times New Roman" panose="02020603050405020304" pitchFamily="18" charset="0"/>
                <a:ea typeface="Calibri" panose="020F0502020204030204" pitchFamily="34" charset="0"/>
                <a:cs typeface="Times New Roman" panose="02020603050405020304" pitchFamily="18" charset="0"/>
              </a:rPr>
              <a:t>» - «находящийся вдали от берега»). Свои офшорные территории есть и в Европе (например, Лихтенштейн, некоторые кантоны Швейцарии), США (Делавэр, Вайоминг). Эксперты Организации экономического сотрудничества и развития (ОЭСР) составили список из 35 стран и территорий, являющихся «банковским и налоговым раем». Основным критерием является отсутствие в этих странах и территориях налогообложения или взимание низких (минимальных) налогов на доходы от финансовой и иных видов деятельности, что использовалось резидентами других стран для бегства от налогов.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endParaRPr lang="ru-RU" sz="1600"/>
          </a:p>
        </p:txBody>
      </p:sp>
      <p:sp>
        <p:nvSpPr>
          <p:cNvPr id="17"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1978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D7EFD0DD-D1F8-4F8F-88DE-85CE99FF2F63}"/>
              </a:ext>
            </a:extLst>
          </p:cNvPr>
          <p:cNvSpPr>
            <a:spLocks noGrp="1"/>
          </p:cNvSpPr>
          <p:nvPr>
            <p:ph type="title"/>
          </p:nvPr>
        </p:nvSpPr>
        <p:spPr>
          <a:xfrm>
            <a:off x="1069848" y="484632"/>
            <a:ext cx="10058400" cy="1609344"/>
          </a:xfrm>
        </p:spPr>
        <p:txBody>
          <a:bodyPr>
            <a:normAutofit/>
          </a:bodyPr>
          <a:lstStyle/>
          <a:p>
            <a:r>
              <a:rPr lang="ru-RU" sz="3000" i="1" u="sng">
                <a:effectLst/>
                <a:latin typeface="Times New Roman" panose="02020603050405020304" pitchFamily="18" charset="0"/>
                <a:ea typeface="Calibri" panose="020F0502020204030204" pitchFamily="34" charset="0"/>
                <a:cs typeface="Times New Roman" panose="02020603050405020304" pitchFamily="18" charset="0"/>
              </a:rPr>
              <a:t>Другой критерий - наличие четырех ключевых факторов, которые превращают ту или иную страну или территорию в офшорную: </a:t>
            </a:r>
            <a:endParaRPr lang="ru-RU" sz="3000"/>
          </a:p>
        </p:txBody>
      </p:sp>
      <p:pic>
        <p:nvPicPr>
          <p:cNvPr id="4" name="Рисунок 3">
            <a:extLst>
              <a:ext uri="{FF2B5EF4-FFF2-40B4-BE49-F238E27FC236}">
                <a16:creationId xmlns:a16="http://schemas.microsoft.com/office/drawing/2014/main" id="{BE9BB4BE-C50D-4A47-BACD-323AE37DB0D2}"/>
              </a:ext>
            </a:extLst>
          </p:cNvPr>
          <p:cNvPicPr>
            <a:picLocks noChangeAspect="1"/>
          </p:cNvPicPr>
          <p:nvPr/>
        </p:nvPicPr>
        <p:blipFill rotWithShape="1">
          <a:blip r:embed="rId4"/>
          <a:srcRect b="4026"/>
          <a:stretch/>
        </p:blipFill>
        <p:spPr>
          <a:xfrm>
            <a:off x="1007196" y="2265037"/>
            <a:ext cx="5088800" cy="3907158"/>
          </a:xfrm>
          <a:prstGeom prst="rect">
            <a:avLst/>
          </a:prstGeom>
        </p:spPr>
      </p:pic>
      <p:sp>
        <p:nvSpPr>
          <p:cNvPr id="3" name="Объект 2">
            <a:extLst>
              <a:ext uri="{FF2B5EF4-FFF2-40B4-BE49-F238E27FC236}">
                <a16:creationId xmlns:a16="http://schemas.microsoft.com/office/drawing/2014/main" id="{9DE80B75-F540-4DB9-A14C-25015171D263}"/>
              </a:ext>
            </a:extLst>
          </p:cNvPr>
          <p:cNvSpPr>
            <a:spLocks noGrp="1"/>
          </p:cNvSpPr>
          <p:nvPr>
            <p:ph idx="1"/>
          </p:nvPr>
        </p:nvSpPr>
        <p:spPr>
          <a:xfrm>
            <a:off x="6496216" y="2320412"/>
            <a:ext cx="4632031" cy="3851787"/>
          </a:xfrm>
        </p:spPr>
        <p:txBody>
          <a:bodyPr anchor="ctr">
            <a:normAutofit/>
          </a:bodyPr>
          <a:lstStyle/>
          <a:p>
            <a:r>
              <a:rPr lang="ru-RU" sz="1100">
                <a:effectLst/>
                <a:latin typeface="Times New Roman" panose="02020603050405020304" pitchFamily="18" charset="0"/>
                <a:ea typeface="Calibri" panose="020F0502020204030204" pitchFamily="34" charset="0"/>
                <a:cs typeface="Times New Roman" panose="02020603050405020304" pitchFamily="18" charset="0"/>
              </a:rPr>
              <a:t>1) доходы от финансовой или иной деятельности, облагаемые по низкой или нулевой ставке;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r>
              <a:rPr lang="ru-RU" sz="1100">
                <a:effectLst/>
                <a:latin typeface="Times New Roman" panose="02020603050405020304" pitchFamily="18" charset="0"/>
                <a:ea typeface="Calibri" panose="020F0502020204030204" pitchFamily="34" charset="0"/>
                <a:cs typeface="Times New Roman" panose="02020603050405020304" pitchFamily="18" charset="0"/>
              </a:rPr>
              <a:t>2) отказ от предоставления информации о действующем режиме налогообложения;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r>
              <a:rPr lang="ru-RU" sz="1100">
                <a:effectLst/>
                <a:latin typeface="Times New Roman" panose="02020603050405020304" pitchFamily="18" charset="0"/>
                <a:ea typeface="Calibri" panose="020F0502020204030204" pitchFamily="34" charset="0"/>
                <a:cs typeface="Times New Roman" panose="02020603050405020304" pitchFamily="18" charset="0"/>
              </a:rPr>
              <a:t>3) отсутствие гласности относительно действующего режима, что не позволяет осуществлять регулирование или контроль;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r>
              <a:rPr lang="ru-RU" sz="1100">
                <a:effectLst/>
                <a:latin typeface="Times New Roman" panose="02020603050405020304" pitchFamily="18" charset="0"/>
                <a:ea typeface="Calibri" panose="020F0502020204030204" pitchFamily="34" charset="0"/>
                <a:cs typeface="Times New Roman" panose="02020603050405020304" pitchFamily="18" charset="0"/>
              </a:rPr>
              <a:t>4) законодательство, позволяющее создавать компании под контролем иностранцев.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r>
              <a:rPr lang="ru-RU" sz="1100">
                <a:effectLst/>
                <a:latin typeface="Times New Roman" panose="02020603050405020304" pitchFamily="18" charset="0"/>
                <a:ea typeface="Calibri" panose="020F0502020204030204" pitchFamily="34" charset="0"/>
                <a:cs typeface="Times New Roman" panose="02020603050405020304" pitchFamily="18" charset="0"/>
              </a:rPr>
              <a:t>Такие страны (территории), как правило, не заключают международных соглашений о борьбе с уклонением от налогов, и, таким образом, они не обязаны в ней участвовать.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r>
              <a:rPr lang="ru-RU" sz="1100">
                <a:effectLst/>
                <a:latin typeface="Times New Roman" panose="02020603050405020304" pitchFamily="18" charset="0"/>
                <a:ea typeface="Calibri" panose="020F0502020204030204" pitchFamily="34" charset="0"/>
                <a:cs typeface="Times New Roman" panose="02020603050405020304" pitchFamily="18" charset="0"/>
              </a:rPr>
              <a:t>Все офшорные территории принято делить на два вида: низконалоговые территории, в которых компании должны уплачивать налог по низкой ставке и сдавать бухгалтерскую отчетность (Кипр, Гонконг, Уругвай и др.), и территории, в которых действует безналоговый режим - компании, зарегистрированные в таких зонах, вообще не должны платить налоги и сдавать бухгалтерскую отчетность (Британские Виргинские Острова, Сейшельские Острова, Панама, Белиз и др.).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endParaRPr lang="ru-RU" sz="110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6883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A4119574-ADCF-4BFD-9E0C-BC9D2E3FB04A}"/>
              </a:ext>
            </a:extLst>
          </p:cNvPr>
          <p:cNvPicPr>
            <a:picLocks noChangeAspect="1"/>
          </p:cNvPicPr>
          <p:nvPr/>
        </p:nvPicPr>
        <p:blipFill>
          <a:blip r:embed="rId4"/>
          <a:stretch>
            <a:fillRect/>
          </a:stretch>
        </p:blipFill>
        <p:spPr>
          <a:xfrm>
            <a:off x="633999" y="2098500"/>
            <a:ext cx="5112461" cy="2671260"/>
          </a:xfrm>
          <a:prstGeom prst="rect">
            <a:avLst/>
          </a:prstGeom>
        </p:spPr>
      </p:pic>
      <p:sp>
        <p:nvSpPr>
          <p:cNvPr id="3" name="Объект 2">
            <a:extLst>
              <a:ext uri="{FF2B5EF4-FFF2-40B4-BE49-F238E27FC236}">
                <a16:creationId xmlns:a16="http://schemas.microsoft.com/office/drawing/2014/main" id="{60A58613-3FC3-49E3-A38B-AE6B1F332B8F}"/>
              </a:ext>
            </a:extLst>
          </p:cNvPr>
          <p:cNvSpPr>
            <a:spLocks noGrp="1"/>
          </p:cNvSpPr>
          <p:nvPr>
            <p:ph idx="1"/>
          </p:nvPr>
        </p:nvSpPr>
        <p:spPr>
          <a:xfrm>
            <a:off x="6131333" y="696252"/>
            <a:ext cx="5299585" cy="4050792"/>
          </a:xfrm>
        </p:spPr>
        <p:txBody>
          <a:bodyPr>
            <a:noAutofit/>
          </a:bodyPr>
          <a:lstStyle/>
          <a:p>
            <a:r>
              <a:rPr lang="ru-RU" sz="1300">
                <a:effectLst/>
                <a:latin typeface="Times New Roman" panose="02020603050405020304" pitchFamily="18" charset="0"/>
                <a:ea typeface="Calibri" panose="020F0502020204030204" pitchFamily="34" charset="0"/>
                <a:cs typeface="Times New Roman" panose="02020603050405020304" pitchFamily="18" charset="0"/>
              </a:rPr>
              <a:t>Офшорные компании используются для перевода средств за границу по фиктивным контрактам, нередко при этом задействуется даже судебный механизм. К примеру, российское валютное законодательство запрещает безосновательный перевод валюты за рубеж. Поэтому российская организация, желающая перевести за границу валютные средства, создает за рубежом офшорную компанию, с которой сначала заключает договор поставки товаров, а далее нарушает его (скажем, не осуществляет поставку). Соответственно «иностранный контрагент» - офшорная компания-покупатель обращается в российский арбитражный суд с иском о возмещении убытков и процентов. В итоге по решению суда деньги на совершенно законном основании - решение российского суда - отправляются за рубеж. Бюджет российского государства может страдать и напрямую.</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p>
            <a:r>
              <a:rPr lang="ru-RU" sz="1300">
                <a:effectLst/>
                <a:latin typeface="Times New Roman" panose="02020603050405020304" pitchFamily="18" charset="0"/>
                <a:ea typeface="Calibri" panose="020F0502020204030204" pitchFamily="34" charset="0"/>
                <a:cs typeface="Times New Roman" panose="02020603050405020304" pitchFamily="18" charset="0"/>
              </a:rPr>
              <a:t>Согласно данным, приведенным в докладе ООН, уклонение от налогообложения со стороны многонациональных компаний и состоятельных физических лиц, использующих законные средства, в том числе механизмы офшорных зон, приводит к значительной потере налоговых поступлений в бюджет государств: сумма размещенных в офшорных банках и не обложенных налогом средств составляет 7-8 трлн. долл., что сопоставимо с размерами валового внутреннего продукта США. По данным Минэкономразвития РФ, из страны, в том числе с помощью активного использования механизма офшора, за годы реформ было вывезено не менее 210 млрд. долл. (некоторые эксперты называют цифру 700 млрд.), половина из них - в нарушение действующего законодательства. Только в банки, зарегистрированные в Науру (полинезийский остров площадью 21 кв. км), в 1998 г. из России было переведено 70 млрд. долл. Как образно выразился И. Соловьев, «Багамские острова просто утонули бы, если бы на них, к примеру, сгрузили весь российский алюминий, прошедший через зарегистрированные здесь офшоры».</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p>
            <a:endParaRPr lang="ru-RU" sz="1300"/>
          </a:p>
        </p:txBody>
      </p:sp>
      <p:grpSp>
        <p:nvGrpSpPr>
          <p:cNvPr id="18" name="Group 10">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2">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8420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9" name="Rectangle 18">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Рисунок 3">
            <a:extLst>
              <a:ext uri="{FF2B5EF4-FFF2-40B4-BE49-F238E27FC236}">
                <a16:creationId xmlns:a16="http://schemas.microsoft.com/office/drawing/2014/main" id="{F10E2DC8-A217-45E0-BFC0-045C71B86F1B}"/>
              </a:ext>
            </a:extLst>
          </p:cNvPr>
          <p:cNvPicPr>
            <a:picLocks noChangeAspect="1"/>
          </p:cNvPicPr>
          <p:nvPr/>
        </p:nvPicPr>
        <p:blipFill rotWithShape="1">
          <a:blip r:embed="rId6"/>
          <a:srcRect l="3436" t="27722" r="5655"/>
          <a:stretch/>
        </p:blipFill>
        <p:spPr>
          <a:xfrm>
            <a:off x="20" y="10"/>
            <a:ext cx="12191980" cy="6857989"/>
          </a:xfrm>
          <a:prstGeom prst="rect">
            <a:avLst/>
          </a:prstGeom>
        </p:spPr>
      </p:pic>
      <p:sp>
        <p:nvSpPr>
          <p:cNvPr id="21" name="Rectangle 20">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777832C-1210-46E4-BED1-17AD0439E6A4}"/>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5700">
                <a:blipFill dpi="0" rotWithShape="1">
                  <a:blip r:embed="rId4"/>
                  <a:srcRect/>
                  <a:tile tx="6350" ty="-127000" sx="65000" sy="64000" flip="none" algn="tl"/>
                </a:blipFill>
              </a:rPr>
              <a:t>Спасибо за внимание!</a:t>
            </a:r>
          </a:p>
        </p:txBody>
      </p:sp>
      <p:grpSp>
        <p:nvGrpSpPr>
          <p:cNvPr id="23" name="Group 22">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4" name="Oval 23">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89551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8</Slides>
  <Notes>0</Notes>
  <HiddenSlides>0</HiddenSlide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Дерево</vt:lpstr>
      <vt:lpstr>Правовой режим свободных экономических зон</vt:lpstr>
      <vt:lpstr>Понятие</vt:lpstr>
      <vt:lpstr>Льготы, которыми пользуются иностранные инвесторы, обычно включают:</vt:lpstr>
      <vt:lpstr>Презентация PowerPoint</vt:lpstr>
      <vt:lpstr>Офшорные зоны</vt:lpstr>
      <vt:lpstr>Другой критерий - наличие четырех ключевых факторов, которые превращают ту или иную страну или территорию в офшорную: </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Правовой режим свободных экономических зон</dc:title>
  <dc:creator>Юлия Коршунова</dc:creator>
  <cp:lastModifiedBy>Коршунова Юлия Ильинична</cp:lastModifiedBy>
  <cp:revision>1</cp:revision>
  <dcterms:created xsi:type="dcterms:W3CDTF">2022-10-30T13:27:58Z</dcterms:created>
  <dcterms:modified xsi:type="dcterms:W3CDTF">2022-10-30T13:44:05Z</dcterms:modified>
</cp:coreProperties>
</file>