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70" r:id="rId3"/>
    <p:sldId id="275" r:id="rId4"/>
    <p:sldId id="276" r:id="rId5"/>
    <p:sldId id="257" r:id="rId6"/>
    <p:sldId id="281" r:id="rId7"/>
    <p:sldId id="301" r:id="rId8"/>
    <p:sldId id="277" r:id="rId9"/>
    <p:sldId id="265" r:id="rId10"/>
    <p:sldId id="298" r:id="rId11"/>
    <p:sldId id="299" r:id="rId12"/>
    <p:sldId id="300" r:id="rId13"/>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C"/>
    <a:srgbClr val="061336"/>
    <a:srgbClr val="061638"/>
    <a:srgbClr val="0918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B59060-226A-224B-852B-65928150EBB0}" v="664" dt="2020-09-22T08:59:00.9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91" autoAdjust="0"/>
    <p:restoredTop sz="95964"/>
  </p:normalViewPr>
  <p:slideViewPr>
    <p:cSldViewPr snapToGrid="0" snapToObjects="1">
      <p:cViewPr>
        <p:scale>
          <a:sx n="70" d="100"/>
          <a:sy n="70" d="100"/>
        </p:scale>
        <p:origin x="-642"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53D2EE-5983-5A41-BE84-2240111FFC8A}" type="datetimeFigureOut">
              <a:rPr lang="x-none" smtClean="0"/>
              <a:t>09.06.2021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DD3067-1B27-5845-B1D7-E7C4A661DE37}" type="slidenum">
              <a:rPr lang="x-none" smtClean="0"/>
              <a:t>‹#›</a:t>
            </a:fld>
            <a:endParaRPr lang="x-none"/>
          </a:p>
        </p:txBody>
      </p:sp>
    </p:spTree>
    <p:extLst>
      <p:ext uri="{BB962C8B-B14F-4D97-AF65-F5344CB8AC3E}">
        <p14:creationId xmlns:p14="http://schemas.microsoft.com/office/powerpoint/2010/main" val="1173866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551160-AE99-B647-A74E-93EAEE857B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 xmlns:a16="http://schemas.microsoft.com/office/drawing/2014/main" id="{D0311CC5-3B60-0543-A562-052FF7743B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 xmlns:a16="http://schemas.microsoft.com/office/drawing/2014/main" id="{D5BDC6E3-EF12-244F-8095-5DECF540E718}"/>
              </a:ext>
            </a:extLst>
          </p:cNvPr>
          <p:cNvSpPr>
            <a:spLocks noGrp="1"/>
          </p:cNvSpPr>
          <p:nvPr>
            <p:ph type="dt" sz="half" idx="10"/>
          </p:nvPr>
        </p:nvSpPr>
        <p:spPr/>
        <p:txBody>
          <a:bodyPr/>
          <a:lstStyle/>
          <a:p>
            <a:fld id="{E04B9F4C-9DD9-EB47-9A2C-C55E25A76561}" type="datetimeFigureOut">
              <a:rPr lang="x-none" smtClean="0"/>
              <a:t>09.06.2021</a:t>
            </a:fld>
            <a:endParaRPr lang="x-none"/>
          </a:p>
        </p:txBody>
      </p:sp>
      <p:sp>
        <p:nvSpPr>
          <p:cNvPr id="5" name="Footer Placeholder 4">
            <a:extLst>
              <a:ext uri="{FF2B5EF4-FFF2-40B4-BE49-F238E27FC236}">
                <a16:creationId xmlns="" xmlns:a16="http://schemas.microsoft.com/office/drawing/2014/main" id="{0DE6F178-555C-B847-B4E0-9284C5D05FF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40711C68-1810-DE4A-803B-CAF2E0C74A10}"/>
              </a:ext>
            </a:extLst>
          </p:cNvPr>
          <p:cNvSpPr>
            <a:spLocks noGrp="1"/>
          </p:cNvSpPr>
          <p:nvPr>
            <p:ph type="sldNum" sz="quarter" idx="12"/>
          </p:nvPr>
        </p:nvSpPr>
        <p:spPr/>
        <p:txBody>
          <a:bodyPr/>
          <a:lstStyle/>
          <a:p>
            <a:fld id="{C9D35ADA-C33D-A642-87DD-E46BCD9EAF32}" type="slidenum">
              <a:rPr lang="x-none" smtClean="0"/>
              <a:t>‹#›</a:t>
            </a:fld>
            <a:endParaRPr lang="x-none"/>
          </a:p>
        </p:txBody>
      </p:sp>
    </p:spTree>
    <p:extLst>
      <p:ext uri="{BB962C8B-B14F-4D97-AF65-F5344CB8AC3E}">
        <p14:creationId xmlns:p14="http://schemas.microsoft.com/office/powerpoint/2010/main" val="3200488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216DFC-31B2-C24E-8EB2-51CD28CF6106}"/>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45F29A33-62E1-2E4A-A2EB-37665E552D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B5D3870B-155F-6F4C-A872-55D99055A2D3}"/>
              </a:ext>
            </a:extLst>
          </p:cNvPr>
          <p:cNvSpPr>
            <a:spLocks noGrp="1"/>
          </p:cNvSpPr>
          <p:nvPr>
            <p:ph type="dt" sz="half" idx="10"/>
          </p:nvPr>
        </p:nvSpPr>
        <p:spPr/>
        <p:txBody>
          <a:bodyPr/>
          <a:lstStyle/>
          <a:p>
            <a:fld id="{E04B9F4C-9DD9-EB47-9A2C-C55E25A76561}" type="datetimeFigureOut">
              <a:rPr lang="x-none" smtClean="0"/>
              <a:t>09.06.2021</a:t>
            </a:fld>
            <a:endParaRPr lang="x-none"/>
          </a:p>
        </p:txBody>
      </p:sp>
      <p:sp>
        <p:nvSpPr>
          <p:cNvPr id="5" name="Footer Placeholder 4">
            <a:extLst>
              <a:ext uri="{FF2B5EF4-FFF2-40B4-BE49-F238E27FC236}">
                <a16:creationId xmlns="" xmlns:a16="http://schemas.microsoft.com/office/drawing/2014/main" id="{D4D9FD40-6EF1-1140-8A16-ABA55DF2C64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B21A4526-0FA2-8343-82EB-2B9846F5256D}"/>
              </a:ext>
            </a:extLst>
          </p:cNvPr>
          <p:cNvSpPr>
            <a:spLocks noGrp="1"/>
          </p:cNvSpPr>
          <p:nvPr>
            <p:ph type="sldNum" sz="quarter" idx="12"/>
          </p:nvPr>
        </p:nvSpPr>
        <p:spPr/>
        <p:txBody>
          <a:bodyPr/>
          <a:lstStyle/>
          <a:p>
            <a:fld id="{C9D35ADA-C33D-A642-87DD-E46BCD9EAF32}" type="slidenum">
              <a:rPr lang="x-none" smtClean="0"/>
              <a:t>‹#›</a:t>
            </a:fld>
            <a:endParaRPr lang="x-none"/>
          </a:p>
        </p:txBody>
      </p:sp>
    </p:spTree>
    <p:extLst>
      <p:ext uri="{BB962C8B-B14F-4D97-AF65-F5344CB8AC3E}">
        <p14:creationId xmlns:p14="http://schemas.microsoft.com/office/powerpoint/2010/main" val="265196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04D95E1-F3A6-3048-BB4F-743311C151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8B9EB8D0-7995-0347-BDD1-B348714278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E1FBA48B-E25C-4A43-9846-CF7290008507}"/>
              </a:ext>
            </a:extLst>
          </p:cNvPr>
          <p:cNvSpPr>
            <a:spLocks noGrp="1"/>
          </p:cNvSpPr>
          <p:nvPr>
            <p:ph type="dt" sz="half" idx="10"/>
          </p:nvPr>
        </p:nvSpPr>
        <p:spPr/>
        <p:txBody>
          <a:bodyPr/>
          <a:lstStyle/>
          <a:p>
            <a:fld id="{E04B9F4C-9DD9-EB47-9A2C-C55E25A76561}" type="datetimeFigureOut">
              <a:rPr lang="x-none" smtClean="0"/>
              <a:t>09.06.2021</a:t>
            </a:fld>
            <a:endParaRPr lang="x-none"/>
          </a:p>
        </p:txBody>
      </p:sp>
      <p:sp>
        <p:nvSpPr>
          <p:cNvPr id="5" name="Footer Placeholder 4">
            <a:extLst>
              <a:ext uri="{FF2B5EF4-FFF2-40B4-BE49-F238E27FC236}">
                <a16:creationId xmlns="" xmlns:a16="http://schemas.microsoft.com/office/drawing/2014/main" id="{B70F09C6-7AA9-114D-A0EC-4830F54D28A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0EEAC7EA-888A-A742-ADB1-F9DFDCE72E13}"/>
              </a:ext>
            </a:extLst>
          </p:cNvPr>
          <p:cNvSpPr>
            <a:spLocks noGrp="1"/>
          </p:cNvSpPr>
          <p:nvPr>
            <p:ph type="sldNum" sz="quarter" idx="12"/>
          </p:nvPr>
        </p:nvSpPr>
        <p:spPr/>
        <p:txBody>
          <a:bodyPr/>
          <a:lstStyle/>
          <a:p>
            <a:fld id="{C9D35ADA-C33D-A642-87DD-E46BCD9EAF32}" type="slidenum">
              <a:rPr lang="x-none" smtClean="0"/>
              <a:t>‹#›</a:t>
            </a:fld>
            <a:endParaRPr lang="x-none"/>
          </a:p>
        </p:txBody>
      </p:sp>
    </p:spTree>
    <p:extLst>
      <p:ext uri="{BB962C8B-B14F-4D97-AF65-F5344CB8AC3E}">
        <p14:creationId xmlns:p14="http://schemas.microsoft.com/office/powerpoint/2010/main" val="254898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0B2A67-EB26-B545-BF4D-2CC9456FC2AC}"/>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8480B6A5-1107-EB48-9F7C-CDAEAB5B11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31A5E6D1-C7A8-BE4B-8040-77196E07B949}"/>
              </a:ext>
            </a:extLst>
          </p:cNvPr>
          <p:cNvSpPr>
            <a:spLocks noGrp="1"/>
          </p:cNvSpPr>
          <p:nvPr>
            <p:ph type="dt" sz="half" idx="10"/>
          </p:nvPr>
        </p:nvSpPr>
        <p:spPr/>
        <p:txBody>
          <a:bodyPr/>
          <a:lstStyle/>
          <a:p>
            <a:fld id="{E04B9F4C-9DD9-EB47-9A2C-C55E25A76561}" type="datetimeFigureOut">
              <a:rPr lang="x-none" smtClean="0"/>
              <a:t>09.06.2021</a:t>
            </a:fld>
            <a:endParaRPr lang="x-none"/>
          </a:p>
        </p:txBody>
      </p:sp>
      <p:sp>
        <p:nvSpPr>
          <p:cNvPr id="5" name="Footer Placeholder 4">
            <a:extLst>
              <a:ext uri="{FF2B5EF4-FFF2-40B4-BE49-F238E27FC236}">
                <a16:creationId xmlns="" xmlns:a16="http://schemas.microsoft.com/office/drawing/2014/main" id="{F4E4CA26-3CE0-0A4B-B30D-BD00D5BB977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62EEA781-6E45-DC47-836D-C0765B988C99}"/>
              </a:ext>
            </a:extLst>
          </p:cNvPr>
          <p:cNvSpPr>
            <a:spLocks noGrp="1"/>
          </p:cNvSpPr>
          <p:nvPr>
            <p:ph type="sldNum" sz="quarter" idx="12"/>
          </p:nvPr>
        </p:nvSpPr>
        <p:spPr/>
        <p:txBody>
          <a:bodyPr/>
          <a:lstStyle/>
          <a:p>
            <a:fld id="{C9D35ADA-C33D-A642-87DD-E46BCD9EAF32}" type="slidenum">
              <a:rPr lang="x-none" smtClean="0"/>
              <a:t>‹#›</a:t>
            </a:fld>
            <a:endParaRPr lang="x-none"/>
          </a:p>
        </p:txBody>
      </p:sp>
    </p:spTree>
    <p:extLst>
      <p:ext uri="{BB962C8B-B14F-4D97-AF65-F5344CB8AC3E}">
        <p14:creationId xmlns:p14="http://schemas.microsoft.com/office/powerpoint/2010/main" val="250863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0BA32C-1F1F-7247-B14B-1C0C230F9F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3FDBDBE0-8AF0-E444-AEFB-02BC838F1F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AC4CE5E-995F-3C48-8A56-C2EB145A9AB4}"/>
              </a:ext>
            </a:extLst>
          </p:cNvPr>
          <p:cNvSpPr>
            <a:spLocks noGrp="1"/>
          </p:cNvSpPr>
          <p:nvPr>
            <p:ph type="dt" sz="half" idx="10"/>
          </p:nvPr>
        </p:nvSpPr>
        <p:spPr/>
        <p:txBody>
          <a:bodyPr/>
          <a:lstStyle/>
          <a:p>
            <a:fld id="{E04B9F4C-9DD9-EB47-9A2C-C55E25A76561}" type="datetimeFigureOut">
              <a:rPr lang="x-none" smtClean="0"/>
              <a:t>09.06.2021</a:t>
            </a:fld>
            <a:endParaRPr lang="x-none"/>
          </a:p>
        </p:txBody>
      </p:sp>
      <p:sp>
        <p:nvSpPr>
          <p:cNvPr id="5" name="Footer Placeholder 4">
            <a:extLst>
              <a:ext uri="{FF2B5EF4-FFF2-40B4-BE49-F238E27FC236}">
                <a16:creationId xmlns="" xmlns:a16="http://schemas.microsoft.com/office/drawing/2014/main" id="{AF5D3832-8710-BE4C-8B85-32C28E2EE30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D0BE4511-B15E-D547-AB64-F90FE57917A0}"/>
              </a:ext>
            </a:extLst>
          </p:cNvPr>
          <p:cNvSpPr>
            <a:spLocks noGrp="1"/>
          </p:cNvSpPr>
          <p:nvPr>
            <p:ph type="sldNum" sz="quarter" idx="12"/>
          </p:nvPr>
        </p:nvSpPr>
        <p:spPr/>
        <p:txBody>
          <a:bodyPr/>
          <a:lstStyle/>
          <a:p>
            <a:fld id="{C9D35ADA-C33D-A642-87DD-E46BCD9EAF32}" type="slidenum">
              <a:rPr lang="x-none" smtClean="0"/>
              <a:t>‹#›</a:t>
            </a:fld>
            <a:endParaRPr lang="x-none"/>
          </a:p>
        </p:txBody>
      </p:sp>
    </p:spTree>
    <p:extLst>
      <p:ext uri="{BB962C8B-B14F-4D97-AF65-F5344CB8AC3E}">
        <p14:creationId xmlns:p14="http://schemas.microsoft.com/office/powerpoint/2010/main" val="3136428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6EFFB6-B1CB-0B43-8F8D-35AEB42B7FBC}"/>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1B6F92C7-13F4-9245-B5B8-461FDBF419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 xmlns:a16="http://schemas.microsoft.com/office/drawing/2014/main" id="{A6A82D49-A0EB-7140-8F21-A1EDB5737F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 xmlns:a16="http://schemas.microsoft.com/office/drawing/2014/main" id="{05CF149F-4216-334D-A598-015D7751437E}"/>
              </a:ext>
            </a:extLst>
          </p:cNvPr>
          <p:cNvSpPr>
            <a:spLocks noGrp="1"/>
          </p:cNvSpPr>
          <p:nvPr>
            <p:ph type="dt" sz="half" idx="10"/>
          </p:nvPr>
        </p:nvSpPr>
        <p:spPr/>
        <p:txBody>
          <a:bodyPr/>
          <a:lstStyle/>
          <a:p>
            <a:fld id="{E04B9F4C-9DD9-EB47-9A2C-C55E25A76561}" type="datetimeFigureOut">
              <a:rPr lang="x-none" smtClean="0"/>
              <a:t>09.06.2021</a:t>
            </a:fld>
            <a:endParaRPr lang="x-none"/>
          </a:p>
        </p:txBody>
      </p:sp>
      <p:sp>
        <p:nvSpPr>
          <p:cNvPr id="6" name="Footer Placeholder 5">
            <a:extLst>
              <a:ext uri="{FF2B5EF4-FFF2-40B4-BE49-F238E27FC236}">
                <a16:creationId xmlns="" xmlns:a16="http://schemas.microsoft.com/office/drawing/2014/main" id="{A530B98C-F016-3C4B-BA73-A75DA777C70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4CD1FFEC-6978-644C-8A82-FCB9F6C9D481}"/>
              </a:ext>
            </a:extLst>
          </p:cNvPr>
          <p:cNvSpPr>
            <a:spLocks noGrp="1"/>
          </p:cNvSpPr>
          <p:nvPr>
            <p:ph type="sldNum" sz="quarter" idx="12"/>
          </p:nvPr>
        </p:nvSpPr>
        <p:spPr/>
        <p:txBody>
          <a:bodyPr/>
          <a:lstStyle/>
          <a:p>
            <a:fld id="{C9D35ADA-C33D-A642-87DD-E46BCD9EAF32}" type="slidenum">
              <a:rPr lang="x-none" smtClean="0"/>
              <a:t>‹#›</a:t>
            </a:fld>
            <a:endParaRPr lang="x-none"/>
          </a:p>
        </p:txBody>
      </p:sp>
    </p:spTree>
    <p:extLst>
      <p:ext uri="{BB962C8B-B14F-4D97-AF65-F5344CB8AC3E}">
        <p14:creationId xmlns:p14="http://schemas.microsoft.com/office/powerpoint/2010/main" val="24234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0746C1-6C0D-394F-8C7D-76ADD27DEAD2}"/>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2899118A-1AE9-0F43-8D04-6CF8CCD4EA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DF476DB-D67F-4A46-9590-A75C7B9189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 xmlns:a16="http://schemas.microsoft.com/office/drawing/2014/main" id="{FC71D15E-D9ED-3A40-A82C-B94F59E1FB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33AC24C-0407-3B47-AFDC-7146659611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 xmlns:a16="http://schemas.microsoft.com/office/drawing/2014/main" id="{259604F9-EE44-DA45-AD65-0D22330A0DF1}"/>
              </a:ext>
            </a:extLst>
          </p:cNvPr>
          <p:cNvSpPr>
            <a:spLocks noGrp="1"/>
          </p:cNvSpPr>
          <p:nvPr>
            <p:ph type="dt" sz="half" idx="10"/>
          </p:nvPr>
        </p:nvSpPr>
        <p:spPr/>
        <p:txBody>
          <a:bodyPr/>
          <a:lstStyle/>
          <a:p>
            <a:fld id="{E04B9F4C-9DD9-EB47-9A2C-C55E25A76561}" type="datetimeFigureOut">
              <a:rPr lang="x-none" smtClean="0"/>
              <a:t>09.06.2021</a:t>
            </a:fld>
            <a:endParaRPr lang="x-none"/>
          </a:p>
        </p:txBody>
      </p:sp>
      <p:sp>
        <p:nvSpPr>
          <p:cNvPr id="8" name="Footer Placeholder 7">
            <a:extLst>
              <a:ext uri="{FF2B5EF4-FFF2-40B4-BE49-F238E27FC236}">
                <a16:creationId xmlns="" xmlns:a16="http://schemas.microsoft.com/office/drawing/2014/main" id="{B6332C68-5716-D44D-9745-FC173BB3CB71}"/>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 xmlns:a16="http://schemas.microsoft.com/office/drawing/2014/main" id="{F6C4AEC7-BF93-7E4D-9B55-9F2BCA01C755}"/>
              </a:ext>
            </a:extLst>
          </p:cNvPr>
          <p:cNvSpPr>
            <a:spLocks noGrp="1"/>
          </p:cNvSpPr>
          <p:nvPr>
            <p:ph type="sldNum" sz="quarter" idx="12"/>
          </p:nvPr>
        </p:nvSpPr>
        <p:spPr/>
        <p:txBody>
          <a:bodyPr/>
          <a:lstStyle/>
          <a:p>
            <a:fld id="{C9D35ADA-C33D-A642-87DD-E46BCD9EAF32}" type="slidenum">
              <a:rPr lang="x-none" smtClean="0"/>
              <a:t>‹#›</a:t>
            </a:fld>
            <a:endParaRPr lang="x-none"/>
          </a:p>
        </p:txBody>
      </p:sp>
    </p:spTree>
    <p:extLst>
      <p:ext uri="{BB962C8B-B14F-4D97-AF65-F5344CB8AC3E}">
        <p14:creationId xmlns:p14="http://schemas.microsoft.com/office/powerpoint/2010/main" val="320604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54425C-E000-754B-A233-9F720BF74571}"/>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 xmlns:a16="http://schemas.microsoft.com/office/drawing/2014/main" id="{555B016A-02C7-0448-8B58-61947E75AA1D}"/>
              </a:ext>
            </a:extLst>
          </p:cNvPr>
          <p:cNvSpPr>
            <a:spLocks noGrp="1"/>
          </p:cNvSpPr>
          <p:nvPr>
            <p:ph type="dt" sz="half" idx="10"/>
          </p:nvPr>
        </p:nvSpPr>
        <p:spPr/>
        <p:txBody>
          <a:bodyPr/>
          <a:lstStyle/>
          <a:p>
            <a:fld id="{E04B9F4C-9DD9-EB47-9A2C-C55E25A76561}" type="datetimeFigureOut">
              <a:rPr lang="x-none" smtClean="0"/>
              <a:t>09.06.2021</a:t>
            </a:fld>
            <a:endParaRPr lang="x-none"/>
          </a:p>
        </p:txBody>
      </p:sp>
      <p:sp>
        <p:nvSpPr>
          <p:cNvPr id="4" name="Footer Placeholder 3">
            <a:extLst>
              <a:ext uri="{FF2B5EF4-FFF2-40B4-BE49-F238E27FC236}">
                <a16:creationId xmlns="" xmlns:a16="http://schemas.microsoft.com/office/drawing/2014/main" id="{47EC979B-FB00-B940-A591-6216AE5DED1C}"/>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 xmlns:a16="http://schemas.microsoft.com/office/drawing/2014/main" id="{611275CB-0A25-5242-86E8-483B76E7D199}"/>
              </a:ext>
            </a:extLst>
          </p:cNvPr>
          <p:cNvSpPr>
            <a:spLocks noGrp="1"/>
          </p:cNvSpPr>
          <p:nvPr>
            <p:ph type="sldNum" sz="quarter" idx="12"/>
          </p:nvPr>
        </p:nvSpPr>
        <p:spPr/>
        <p:txBody>
          <a:bodyPr/>
          <a:lstStyle/>
          <a:p>
            <a:fld id="{C9D35ADA-C33D-A642-87DD-E46BCD9EAF32}" type="slidenum">
              <a:rPr lang="x-none" smtClean="0"/>
              <a:t>‹#›</a:t>
            </a:fld>
            <a:endParaRPr lang="x-none"/>
          </a:p>
        </p:txBody>
      </p:sp>
    </p:spTree>
    <p:extLst>
      <p:ext uri="{BB962C8B-B14F-4D97-AF65-F5344CB8AC3E}">
        <p14:creationId xmlns:p14="http://schemas.microsoft.com/office/powerpoint/2010/main" val="321397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D53FCB8-7657-074C-98D7-BB7A5AB0CD65}"/>
              </a:ext>
            </a:extLst>
          </p:cNvPr>
          <p:cNvSpPr>
            <a:spLocks noGrp="1"/>
          </p:cNvSpPr>
          <p:nvPr>
            <p:ph type="dt" sz="half" idx="10"/>
          </p:nvPr>
        </p:nvSpPr>
        <p:spPr/>
        <p:txBody>
          <a:bodyPr/>
          <a:lstStyle/>
          <a:p>
            <a:fld id="{E04B9F4C-9DD9-EB47-9A2C-C55E25A76561}" type="datetimeFigureOut">
              <a:rPr lang="x-none" smtClean="0"/>
              <a:t>09.06.2021</a:t>
            </a:fld>
            <a:endParaRPr lang="x-none"/>
          </a:p>
        </p:txBody>
      </p:sp>
      <p:sp>
        <p:nvSpPr>
          <p:cNvPr id="3" name="Footer Placeholder 2">
            <a:extLst>
              <a:ext uri="{FF2B5EF4-FFF2-40B4-BE49-F238E27FC236}">
                <a16:creationId xmlns="" xmlns:a16="http://schemas.microsoft.com/office/drawing/2014/main" id="{D20CA9E4-66F1-3F46-A1DC-760C426C74B4}"/>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 xmlns:a16="http://schemas.microsoft.com/office/drawing/2014/main" id="{7B034660-2A52-4645-B4C7-4E7E2FE74DC2}"/>
              </a:ext>
            </a:extLst>
          </p:cNvPr>
          <p:cNvSpPr>
            <a:spLocks noGrp="1"/>
          </p:cNvSpPr>
          <p:nvPr>
            <p:ph type="sldNum" sz="quarter" idx="12"/>
          </p:nvPr>
        </p:nvSpPr>
        <p:spPr/>
        <p:txBody>
          <a:bodyPr/>
          <a:lstStyle/>
          <a:p>
            <a:fld id="{C9D35ADA-C33D-A642-87DD-E46BCD9EAF32}" type="slidenum">
              <a:rPr lang="x-none" smtClean="0"/>
              <a:t>‹#›</a:t>
            </a:fld>
            <a:endParaRPr lang="x-none"/>
          </a:p>
        </p:txBody>
      </p:sp>
    </p:spTree>
    <p:extLst>
      <p:ext uri="{BB962C8B-B14F-4D97-AF65-F5344CB8AC3E}">
        <p14:creationId xmlns:p14="http://schemas.microsoft.com/office/powerpoint/2010/main" val="1900679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87F973-7FD9-D447-99F0-6370011AD0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BCB792C0-9AD4-BB44-ADE8-0EEAFB409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 xmlns:a16="http://schemas.microsoft.com/office/drawing/2014/main" id="{857A4780-8AF6-034B-A04C-D4B519F8CB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281A5AD-7164-4C4B-9701-51222769853B}"/>
              </a:ext>
            </a:extLst>
          </p:cNvPr>
          <p:cNvSpPr>
            <a:spLocks noGrp="1"/>
          </p:cNvSpPr>
          <p:nvPr>
            <p:ph type="dt" sz="half" idx="10"/>
          </p:nvPr>
        </p:nvSpPr>
        <p:spPr/>
        <p:txBody>
          <a:bodyPr/>
          <a:lstStyle/>
          <a:p>
            <a:fld id="{E04B9F4C-9DD9-EB47-9A2C-C55E25A76561}" type="datetimeFigureOut">
              <a:rPr lang="x-none" smtClean="0"/>
              <a:t>09.06.2021</a:t>
            </a:fld>
            <a:endParaRPr lang="x-none"/>
          </a:p>
        </p:txBody>
      </p:sp>
      <p:sp>
        <p:nvSpPr>
          <p:cNvPr id="6" name="Footer Placeholder 5">
            <a:extLst>
              <a:ext uri="{FF2B5EF4-FFF2-40B4-BE49-F238E27FC236}">
                <a16:creationId xmlns="" xmlns:a16="http://schemas.microsoft.com/office/drawing/2014/main" id="{0A63A377-9D81-E348-97EB-19646B136FC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753005DC-BC1A-6243-9B3D-C106BF9C082F}"/>
              </a:ext>
            </a:extLst>
          </p:cNvPr>
          <p:cNvSpPr>
            <a:spLocks noGrp="1"/>
          </p:cNvSpPr>
          <p:nvPr>
            <p:ph type="sldNum" sz="quarter" idx="12"/>
          </p:nvPr>
        </p:nvSpPr>
        <p:spPr/>
        <p:txBody>
          <a:bodyPr/>
          <a:lstStyle/>
          <a:p>
            <a:fld id="{C9D35ADA-C33D-A642-87DD-E46BCD9EAF32}" type="slidenum">
              <a:rPr lang="x-none" smtClean="0"/>
              <a:t>‹#›</a:t>
            </a:fld>
            <a:endParaRPr lang="x-none"/>
          </a:p>
        </p:txBody>
      </p:sp>
    </p:spTree>
    <p:extLst>
      <p:ext uri="{BB962C8B-B14F-4D97-AF65-F5344CB8AC3E}">
        <p14:creationId xmlns:p14="http://schemas.microsoft.com/office/powerpoint/2010/main" val="623423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0DF6E3-4CDE-DB40-8D49-0066625208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 xmlns:a16="http://schemas.microsoft.com/office/drawing/2014/main" id="{CA500060-307E-7E4A-A446-DFE49CCB20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0F6A4631-F6EE-164E-B94B-27BD9188C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C3DE616-4F17-3B45-A2D6-ECD031B7AD33}"/>
              </a:ext>
            </a:extLst>
          </p:cNvPr>
          <p:cNvSpPr>
            <a:spLocks noGrp="1"/>
          </p:cNvSpPr>
          <p:nvPr>
            <p:ph type="dt" sz="half" idx="10"/>
          </p:nvPr>
        </p:nvSpPr>
        <p:spPr/>
        <p:txBody>
          <a:bodyPr/>
          <a:lstStyle/>
          <a:p>
            <a:fld id="{E04B9F4C-9DD9-EB47-9A2C-C55E25A76561}" type="datetimeFigureOut">
              <a:rPr lang="x-none" smtClean="0"/>
              <a:t>09.06.2021</a:t>
            </a:fld>
            <a:endParaRPr lang="x-none"/>
          </a:p>
        </p:txBody>
      </p:sp>
      <p:sp>
        <p:nvSpPr>
          <p:cNvPr id="6" name="Footer Placeholder 5">
            <a:extLst>
              <a:ext uri="{FF2B5EF4-FFF2-40B4-BE49-F238E27FC236}">
                <a16:creationId xmlns="" xmlns:a16="http://schemas.microsoft.com/office/drawing/2014/main" id="{C618EFA7-5394-E945-9793-F8000F3F9FC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637ABA96-09A8-3741-9D49-94FB010A4644}"/>
              </a:ext>
            </a:extLst>
          </p:cNvPr>
          <p:cNvSpPr>
            <a:spLocks noGrp="1"/>
          </p:cNvSpPr>
          <p:nvPr>
            <p:ph type="sldNum" sz="quarter" idx="12"/>
          </p:nvPr>
        </p:nvSpPr>
        <p:spPr/>
        <p:txBody>
          <a:bodyPr/>
          <a:lstStyle/>
          <a:p>
            <a:fld id="{C9D35ADA-C33D-A642-87DD-E46BCD9EAF32}" type="slidenum">
              <a:rPr lang="x-none" smtClean="0"/>
              <a:t>‹#›</a:t>
            </a:fld>
            <a:endParaRPr lang="x-none"/>
          </a:p>
        </p:txBody>
      </p:sp>
    </p:spTree>
    <p:extLst>
      <p:ext uri="{BB962C8B-B14F-4D97-AF65-F5344CB8AC3E}">
        <p14:creationId xmlns:p14="http://schemas.microsoft.com/office/powerpoint/2010/main" val="2693255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0431A41-BC5A-E345-929E-45E0CEEBF6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A24F33FE-01D8-CC44-9014-8D90E0449E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472382DF-E3A0-3646-87C0-2ED8B1631E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B9F4C-9DD9-EB47-9A2C-C55E25A76561}" type="datetimeFigureOut">
              <a:rPr lang="x-none" smtClean="0"/>
              <a:t>09.06.2021</a:t>
            </a:fld>
            <a:endParaRPr lang="x-none"/>
          </a:p>
        </p:txBody>
      </p:sp>
      <p:sp>
        <p:nvSpPr>
          <p:cNvPr id="5" name="Footer Placeholder 4">
            <a:extLst>
              <a:ext uri="{FF2B5EF4-FFF2-40B4-BE49-F238E27FC236}">
                <a16:creationId xmlns="" xmlns:a16="http://schemas.microsoft.com/office/drawing/2014/main" id="{63CB1AE5-C526-C14B-9290-48D31A63FD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 xmlns:a16="http://schemas.microsoft.com/office/drawing/2014/main" id="{D88B4DC1-7825-5C46-A8A5-8138FCEABC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35ADA-C33D-A642-87DD-E46BCD9EAF32}" type="slidenum">
              <a:rPr lang="x-none" smtClean="0"/>
              <a:t>‹#›</a:t>
            </a:fld>
            <a:endParaRPr lang="x-none"/>
          </a:p>
        </p:txBody>
      </p:sp>
    </p:spTree>
    <p:extLst>
      <p:ext uri="{BB962C8B-B14F-4D97-AF65-F5344CB8AC3E}">
        <p14:creationId xmlns:p14="http://schemas.microsoft.com/office/powerpoint/2010/main" val="4004001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6F40FBDA-CEB1-40F0-9AB9-BD9C402D70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rench flag on plain background Stock Photo - 30930924">
            <a:extLst>
              <a:ext uri="{FF2B5EF4-FFF2-40B4-BE49-F238E27FC236}">
                <a16:creationId xmlns="" xmlns:a16="http://schemas.microsoft.com/office/drawing/2014/main" id="{269A4DF1-61B6-5B45-8BC8-BDF1439E26DB}"/>
              </a:ext>
            </a:extLst>
          </p:cNvPr>
          <p:cNvPicPr>
            <a:picLocks noChangeAspect="1" noChangeArrowheads="1"/>
          </p:cNvPicPr>
          <p:nvPr/>
        </p:nvPicPr>
        <p:blipFill rotWithShape="1">
          <a:blip r:embed="rId2">
            <a:alphaModFix amt="45000"/>
            <a:extLst>
              <a:ext uri="{28A0092B-C50C-407E-A947-70E740481C1C}">
                <a14:useLocalDpi xmlns:a14="http://schemas.microsoft.com/office/drawing/2010/main" val="0"/>
              </a:ext>
            </a:extLst>
          </a:blip>
          <a:srcRect t="5953" r="-1" b="11595"/>
          <a:stretch/>
        </p:blipFill>
        <p:spPr bwMode="auto">
          <a:xfrm>
            <a:off x="0" y="-729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 xmlns:a16="http://schemas.microsoft.com/office/drawing/2014/main" id="{0344D4FE-ABEF-4230-9E4E-AD5782FC7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 xmlns:a16="http://schemas.microsoft.com/office/drawing/2014/main" id="{7FC20EC9-32B0-0140-B40D-884909DE673D}"/>
              </a:ext>
            </a:extLst>
          </p:cNvPr>
          <p:cNvSpPr>
            <a:spLocks noGrp="1"/>
          </p:cNvSpPr>
          <p:nvPr>
            <p:ph type="ctrTitle"/>
          </p:nvPr>
        </p:nvSpPr>
        <p:spPr>
          <a:xfrm>
            <a:off x="1769531" y="1674265"/>
            <a:ext cx="8652938" cy="3509470"/>
          </a:xfrm>
        </p:spPr>
        <p:txBody>
          <a:bodyPr anchor="ctr">
            <a:normAutofit/>
          </a:bodyPr>
          <a:lstStyle/>
          <a:p>
            <a:r>
              <a:rPr lang="ru-RU" sz="7400" dirty="0">
                <a:latin typeface="Bahnschrift Condensed" panose="020B0502040204020203" pitchFamily="34" charset="0"/>
              </a:rPr>
              <a:t>Деликтное право Франции: общая характеристика.</a:t>
            </a:r>
            <a:endParaRPr lang="x-none" sz="7400"/>
          </a:p>
        </p:txBody>
      </p:sp>
      <p:sp>
        <p:nvSpPr>
          <p:cNvPr id="3" name="Subtitle 2">
            <a:extLst>
              <a:ext uri="{FF2B5EF4-FFF2-40B4-BE49-F238E27FC236}">
                <a16:creationId xmlns="" xmlns:a16="http://schemas.microsoft.com/office/drawing/2014/main" id="{CA12364F-1F95-3D45-A899-552C24E21F0E}"/>
              </a:ext>
            </a:extLst>
          </p:cNvPr>
          <p:cNvSpPr>
            <a:spLocks noGrp="1"/>
          </p:cNvSpPr>
          <p:nvPr>
            <p:ph type="subTitle" idx="1"/>
          </p:nvPr>
        </p:nvSpPr>
        <p:spPr>
          <a:xfrm>
            <a:off x="2172827" y="5719565"/>
            <a:ext cx="7846346" cy="681235"/>
          </a:xfrm>
        </p:spPr>
        <p:txBody>
          <a:bodyPr>
            <a:normAutofit/>
          </a:bodyPr>
          <a:lstStyle/>
          <a:p>
            <a:pPr algn="l"/>
            <a:r>
              <a:rPr lang="ru-RU" b="1" i="1" dirty="0" smtClean="0">
                <a:latin typeface="Times New Roman" panose="02020603050405020304" pitchFamily="18" charset="0"/>
                <a:cs typeface="Times New Roman" panose="02020603050405020304" pitchFamily="18" charset="0"/>
              </a:rPr>
              <a:t>Выполнила студентка Уалион Анна </a:t>
            </a:r>
            <a:r>
              <a:rPr lang="ru-RU" b="1" i="1" dirty="0" smtClean="0">
                <a:latin typeface="Times New Roman" panose="02020603050405020304" pitchFamily="18" charset="0"/>
                <a:cs typeface="Times New Roman" panose="02020603050405020304" pitchFamily="18" charset="0"/>
              </a:rPr>
              <a:t>группы </a:t>
            </a:r>
            <a:r>
              <a:rPr lang="ru-RU" b="1" i="1" dirty="0" smtClean="0">
                <a:latin typeface="Times New Roman" panose="02020603050405020304" pitchFamily="18" charset="0"/>
                <a:cs typeface="Times New Roman" panose="02020603050405020304" pitchFamily="18" charset="0"/>
              </a:rPr>
              <a:t>ЮЮГ – 351</a:t>
            </a:r>
            <a:endParaRPr lang="ru-RU" i="1" dirty="0">
              <a:latin typeface="Times New Roman" panose="02020603050405020304" pitchFamily="18" charset="0"/>
              <a:cs typeface="Times New Roman" panose="02020603050405020304" pitchFamily="18" charset="0"/>
            </a:endParaRPr>
          </a:p>
        </p:txBody>
      </p:sp>
      <p:sp>
        <p:nvSpPr>
          <p:cNvPr id="75" name="Rectangle 74">
            <a:extLst>
              <a:ext uri="{FF2B5EF4-FFF2-40B4-BE49-F238E27FC236}">
                <a16:creationId xmlns="" xmlns:a16="http://schemas.microsoft.com/office/drawing/2014/main" id="{9325F979-D3F9-4926-81B7-7ACCB31A50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49133023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C5E6CFF1-2F42-4E10-9A97-F116F46F53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French flag on plain background Stock Photo - 30930924">
            <a:extLst>
              <a:ext uri="{FF2B5EF4-FFF2-40B4-BE49-F238E27FC236}">
                <a16:creationId xmlns="" xmlns:a16="http://schemas.microsoft.com/office/drawing/2014/main" id="{8BF79B2D-2A72-1C4D-8348-24164F85BBB6}"/>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5953" r="-1" b="11595"/>
          <a:stretch/>
        </p:blipFill>
        <p:spPr bwMode="auto">
          <a:xfrm>
            <a:off x="0" y="0"/>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Текст 2"/>
          <p:cNvSpPr>
            <a:spLocks noGrp="1"/>
          </p:cNvSpPr>
          <p:nvPr>
            <p:ph type="body" idx="1"/>
          </p:nvPr>
        </p:nvSpPr>
        <p:spPr>
          <a:xfrm>
            <a:off x="409433" y="354842"/>
            <a:ext cx="11368585" cy="5734809"/>
          </a:xfrm>
        </p:spPr>
        <p:txBody>
          <a:bodyPr>
            <a:normAutofit/>
          </a:bodyPr>
          <a:lstStyle/>
          <a:p>
            <a:r>
              <a:rPr lang="ru-RU" sz="2500" dirty="0">
                <a:latin typeface="Bahnschrift Condensed" pitchFamily="34" charset="0"/>
              </a:rPr>
              <a:t>Положения Закона подлежат применению при одновременном наличии следующих условий:</a:t>
            </a:r>
          </a:p>
          <a:p>
            <a:r>
              <a:rPr lang="ru-RU" sz="2500" dirty="0">
                <a:latin typeface="Bahnschrift Condensed" pitchFamily="34" charset="0"/>
              </a:rPr>
              <a:t>1) дорожно-транспортное происшествие случилось неожиданно, т.е. вред не был спровоцирован кем-либо; </a:t>
            </a:r>
          </a:p>
          <a:p>
            <a:r>
              <a:rPr lang="ru-RU" sz="2500" dirty="0">
                <a:latin typeface="Bahnschrift Condensed" pitchFamily="34" charset="0"/>
              </a:rPr>
              <a:t>2) оно случилось в процессе движения по дороге, используемой для открытого транспортного сообщения; </a:t>
            </a:r>
          </a:p>
          <a:p>
            <a:r>
              <a:rPr lang="ru-RU" sz="2500" dirty="0">
                <a:latin typeface="Bahnschrift Condensed" pitchFamily="34" charset="0"/>
              </a:rPr>
              <a:t>3) происшествие затронуло автомобильные транспортные средства; </a:t>
            </a:r>
          </a:p>
          <a:p>
            <a:r>
              <a:rPr lang="ru-RU" sz="2500" dirty="0">
                <a:latin typeface="Bahnschrift Condensed" pitchFamily="34" charset="0"/>
              </a:rPr>
              <a:t>4) установлена причинно-следственная связь между происшествием и использованием автомобиля (например, факт нарушения правил дорожного движения</a:t>
            </a:r>
            <a:r>
              <a:rPr lang="ru-RU" sz="2500" dirty="0" smtClean="0">
                <a:latin typeface="Bahnschrift Condensed" pitchFamily="34" charset="0"/>
              </a:rPr>
              <a:t>).</a:t>
            </a:r>
            <a:endParaRPr lang="ru-RU" sz="2500" dirty="0">
              <a:latin typeface="Bahnschrift Condensed" pitchFamily="34"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0991" y="3791269"/>
            <a:ext cx="5450017" cy="2971194"/>
          </a:xfrm>
          <a:prstGeom prst="rect">
            <a:avLst/>
          </a:prstGeom>
          <a:ln>
            <a:noFill/>
          </a:ln>
          <a:effectLst>
            <a:softEdge rad="112500"/>
          </a:effectLst>
        </p:spPr>
      </p:pic>
    </p:spTree>
    <p:extLst>
      <p:ext uri="{BB962C8B-B14F-4D97-AF65-F5344CB8AC3E}">
        <p14:creationId xmlns:p14="http://schemas.microsoft.com/office/powerpoint/2010/main" val="363517717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C5E6CFF1-2F42-4E10-9A97-F116F46F53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French flag on plain background Stock Photo - 30930924">
            <a:extLst>
              <a:ext uri="{FF2B5EF4-FFF2-40B4-BE49-F238E27FC236}">
                <a16:creationId xmlns="" xmlns:a16="http://schemas.microsoft.com/office/drawing/2014/main" id="{8BF79B2D-2A72-1C4D-8348-24164F85BBB6}"/>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5953" r="-1" b="11595"/>
          <a:stretch/>
        </p:blipFill>
        <p:spPr bwMode="auto">
          <a:xfrm>
            <a:off x="1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Текст 2"/>
          <p:cNvSpPr>
            <a:spLocks noGrp="1"/>
          </p:cNvSpPr>
          <p:nvPr>
            <p:ph type="body" idx="1"/>
          </p:nvPr>
        </p:nvSpPr>
        <p:spPr>
          <a:xfrm>
            <a:off x="641445" y="614150"/>
            <a:ext cx="10822674" cy="5093363"/>
          </a:xfrm>
        </p:spPr>
        <p:txBody>
          <a:bodyPr>
            <a:normAutofit/>
          </a:bodyPr>
          <a:lstStyle/>
          <a:p>
            <a:r>
              <a:rPr lang="ru-RU" sz="2500" dirty="0">
                <a:latin typeface="Bahnschrift Condensed" pitchFamily="34" charset="0"/>
              </a:rPr>
              <a:t>Обязанность возмещения вреда может быть возложена на обоих участников дорожно-транспортного происшествия, если оно причинно обусловлено поведением каждого из них. Однако ни обстоятельства непреодолимой силы, ни вина третьего лица не служат по общему правилу основанием для освобождения от обязанности возместить вред, как это имеет место при обычном порядке возложения деликтной ответственности.</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9002" y="2505589"/>
            <a:ext cx="5553995" cy="4193238"/>
          </a:xfrm>
          <a:prstGeom prst="rect">
            <a:avLst/>
          </a:prstGeom>
          <a:ln>
            <a:noFill/>
          </a:ln>
          <a:effectLst>
            <a:softEdge rad="112500"/>
          </a:effectLst>
        </p:spPr>
      </p:pic>
    </p:spTree>
    <p:extLst>
      <p:ext uri="{BB962C8B-B14F-4D97-AF65-F5344CB8AC3E}">
        <p14:creationId xmlns:p14="http://schemas.microsoft.com/office/powerpoint/2010/main" val="175493830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C5E6CFF1-2F42-4E10-9A97-F116F46F53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French flag on plain background Stock Photo - 30930924">
            <a:extLst>
              <a:ext uri="{FF2B5EF4-FFF2-40B4-BE49-F238E27FC236}">
                <a16:creationId xmlns="" xmlns:a16="http://schemas.microsoft.com/office/drawing/2014/main" id="{8BF79B2D-2A72-1C4D-8348-24164F85BBB6}"/>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5953" r="-1" b="11595"/>
          <a:stretch/>
        </p:blipFill>
        <p:spPr bwMode="auto">
          <a:xfrm>
            <a:off x="1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38200" y="2766219"/>
            <a:ext cx="10515600" cy="1325563"/>
          </a:xfrm>
        </p:spPr>
        <p:txBody>
          <a:bodyPr>
            <a:normAutofit/>
          </a:bodyPr>
          <a:lstStyle/>
          <a:p>
            <a:pPr algn="ctr"/>
            <a:r>
              <a:rPr lang="ru-RU" sz="6000" dirty="0" smtClean="0">
                <a:latin typeface="Bahnschrift Condensed" pitchFamily="34" charset="0"/>
              </a:rPr>
              <a:t>Спасибо за просмотр</a:t>
            </a:r>
            <a:endParaRPr lang="ru-RU" sz="6000" dirty="0">
              <a:latin typeface="Bahnschrift Condensed" pitchFamily="34" charset="0"/>
            </a:endParaRPr>
          </a:p>
        </p:txBody>
      </p:sp>
    </p:spTree>
    <p:extLst>
      <p:ext uri="{BB962C8B-B14F-4D97-AF65-F5344CB8AC3E}">
        <p14:creationId xmlns:p14="http://schemas.microsoft.com/office/powerpoint/2010/main" val="4495627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9228552E-C8B1-4A80-8448-0787CE0FC7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French flag on plain background Stock Photo - 30930924">
            <a:extLst>
              <a:ext uri="{FF2B5EF4-FFF2-40B4-BE49-F238E27FC236}">
                <a16:creationId xmlns="" xmlns:a16="http://schemas.microsoft.com/office/drawing/2014/main" id="{8BD29145-8266-A845-8A6A-901ED3CCB490}"/>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5953" r="-1" b="11595"/>
          <a:stretch/>
        </p:blipFill>
        <p:spPr bwMode="auto">
          <a:xfrm>
            <a:off x="10" y="5"/>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Текст 2"/>
          <p:cNvSpPr>
            <a:spLocks noGrp="1"/>
          </p:cNvSpPr>
          <p:nvPr>
            <p:ph type="body" idx="1"/>
          </p:nvPr>
        </p:nvSpPr>
        <p:spPr>
          <a:xfrm>
            <a:off x="341194" y="191069"/>
            <a:ext cx="7251132" cy="6455391"/>
          </a:xfrm>
        </p:spPr>
        <p:txBody>
          <a:bodyPr anchor="ctr">
            <a:normAutofit/>
          </a:bodyPr>
          <a:lstStyle/>
          <a:p>
            <a:r>
              <a:rPr lang="ru-RU" sz="2500" dirty="0">
                <a:latin typeface="Bahnschrift Condensed" pitchFamily="34" charset="0"/>
              </a:rPr>
              <a:t>Французское право различает личную деликтную ответственность причинителя вреда (</a:t>
            </a:r>
            <a:r>
              <a:rPr lang="ru-RU" sz="2500" dirty="0" err="1">
                <a:latin typeface="Bahnschrift Condensed" pitchFamily="34" charset="0"/>
              </a:rPr>
              <a:t>du</a:t>
            </a:r>
            <a:r>
              <a:rPr lang="ru-RU" sz="2500" dirty="0">
                <a:latin typeface="Bahnschrift Condensed" pitchFamily="34" charset="0"/>
              </a:rPr>
              <a:t> </a:t>
            </a:r>
            <a:r>
              <a:rPr lang="ru-RU" sz="2500" dirty="0" err="1">
                <a:latin typeface="Bahnschrift Condensed" pitchFamily="34" charset="0"/>
              </a:rPr>
              <a:t>fait</a:t>
            </a:r>
            <a:r>
              <a:rPr lang="ru-RU" sz="2500" dirty="0">
                <a:latin typeface="Bahnschrift Condensed" pitchFamily="34" charset="0"/>
              </a:rPr>
              <a:t> </a:t>
            </a:r>
            <a:r>
              <a:rPr lang="ru-RU" sz="2500" dirty="0" err="1">
                <a:latin typeface="Bahnschrift Condensed" pitchFamily="34" charset="0"/>
              </a:rPr>
              <a:t>personnel</a:t>
            </a:r>
            <a:r>
              <a:rPr lang="ru-RU" sz="2500" dirty="0">
                <a:latin typeface="Bahnschrift Condensed" pitchFamily="34" charset="0"/>
              </a:rPr>
              <a:t>), ответственность за вред, причиненный вещами (</a:t>
            </a:r>
            <a:r>
              <a:rPr lang="ru-RU" sz="2500" dirty="0" err="1">
                <a:latin typeface="Bahnschrift Condensed" pitchFamily="34" charset="0"/>
              </a:rPr>
              <a:t>du</a:t>
            </a:r>
            <a:r>
              <a:rPr lang="ru-RU" sz="2500" dirty="0">
                <a:latin typeface="Bahnschrift Condensed" pitchFamily="34" charset="0"/>
              </a:rPr>
              <a:t> </a:t>
            </a:r>
            <a:r>
              <a:rPr lang="ru-RU" sz="2500" dirty="0" err="1">
                <a:latin typeface="Bahnschrift Condensed" pitchFamily="34" charset="0"/>
              </a:rPr>
              <a:t>fait</a:t>
            </a:r>
            <a:r>
              <a:rPr lang="ru-RU" sz="2500" dirty="0">
                <a:latin typeface="Bahnschrift Condensed" pitchFamily="34" charset="0"/>
              </a:rPr>
              <a:t> </a:t>
            </a:r>
            <a:r>
              <a:rPr lang="ru-RU" sz="2500" dirty="0" err="1">
                <a:latin typeface="Bahnschrift Condensed" pitchFamily="34" charset="0"/>
              </a:rPr>
              <a:t>des</a:t>
            </a:r>
            <a:r>
              <a:rPr lang="ru-RU" sz="2500" dirty="0">
                <a:latin typeface="Bahnschrift Condensed" pitchFamily="34" charset="0"/>
              </a:rPr>
              <a:t> </a:t>
            </a:r>
            <a:r>
              <a:rPr lang="ru-RU" sz="2500" dirty="0" err="1">
                <a:latin typeface="Bahnschrift Condensed" pitchFamily="34" charset="0"/>
              </a:rPr>
              <a:t>choses</a:t>
            </a:r>
            <a:r>
              <a:rPr lang="ru-RU" sz="2500" dirty="0">
                <a:latin typeface="Bahnschrift Condensed" pitchFamily="34" charset="0"/>
              </a:rPr>
              <a:t>), а также ответственность за вред, причиненный чужими действиями (</a:t>
            </a:r>
            <a:r>
              <a:rPr lang="ru-RU" sz="2500" dirty="0" err="1">
                <a:latin typeface="Bahnschrift Condensed" pitchFamily="34" charset="0"/>
              </a:rPr>
              <a:t>du</a:t>
            </a:r>
            <a:r>
              <a:rPr lang="ru-RU" sz="2500" dirty="0">
                <a:latin typeface="Bahnschrift Condensed" pitchFamily="34" charset="0"/>
              </a:rPr>
              <a:t> </a:t>
            </a:r>
            <a:r>
              <a:rPr lang="ru-RU" sz="2500" dirty="0" err="1">
                <a:latin typeface="Bahnschrift Condensed" pitchFamily="34" charset="0"/>
              </a:rPr>
              <a:t>fait</a:t>
            </a:r>
            <a:r>
              <a:rPr lang="ru-RU" sz="2500" dirty="0">
                <a:latin typeface="Bahnschrift Condensed" pitchFamily="34" charset="0"/>
              </a:rPr>
              <a:t> </a:t>
            </a:r>
            <a:r>
              <a:rPr lang="ru-RU" sz="2500" dirty="0" err="1">
                <a:latin typeface="Bahnschrift Condensed" pitchFamily="34" charset="0"/>
              </a:rPr>
              <a:t>d'autrui</a:t>
            </a:r>
            <a:r>
              <a:rPr lang="ru-RU" sz="2500" dirty="0">
                <a:latin typeface="Bahnschrift Condensed" pitchFamily="34" charset="0"/>
              </a:rPr>
              <a:t>).</a:t>
            </a:r>
          </a:p>
          <a:p>
            <a:r>
              <a:rPr lang="ru-RU" sz="2500" dirty="0">
                <a:latin typeface="Bahnschrift Condensed" pitchFamily="34" charset="0"/>
              </a:rPr>
              <a:t>1. Условиями наступления личной деликтной ответственности причинителя считаются вина (</a:t>
            </a:r>
            <a:r>
              <a:rPr lang="ru-RU" sz="2500" dirty="0" err="1">
                <a:latin typeface="Bahnschrift Condensed" pitchFamily="34" charset="0"/>
              </a:rPr>
              <a:t>la</a:t>
            </a:r>
            <a:r>
              <a:rPr lang="ru-RU" sz="2500" dirty="0">
                <a:latin typeface="Bahnschrift Condensed" pitchFamily="34" charset="0"/>
              </a:rPr>
              <a:t> </a:t>
            </a:r>
            <a:r>
              <a:rPr lang="ru-RU" sz="2500" dirty="0" err="1">
                <a:latin typeface="Bahnschrift Condensed" pitchFamily="34" charset="0"/>
              </a:rPr>
              <a:t>faute</a:t>
            </a:r>
            <a:r>
              <a:rPr lang="ru-RU" sz="2500" dirty="0">
                <a:latin typeface="Bahnschrift Condensed" pitchFamily="34" charset="0"/>
              </a:rPr>
              <a:t>), наличие вреда (</a:t>
            </a:r>
            <a:r>
              <a:rPr lang="ru-RU" sz="2500" dirty="0" err="1">
                <a:latin typeface="Bahnschrift Condensed" pitchFamily="34" charset="0"/>
              </a:rPr>
              <a:t>le</a:t>
            </a:r>
            <a:r>
              <a:rPr lang="ru-RU" sz="2500" dirty="0">
                <a:latin typeface="Bahnschrift Condensed" pitchFamily="34" charset="0"/>
              </a:rPr>
              <a:t> </a:t>
            </a:r>
            <a:r>
              <a:rPr lang="ru-RU" sz="2500" dirty="0" err="1">
                <a:latin typeface="Bahnschrift Condensed" pitchFamily="34" charset="0"/>
              </a:rPr>
              <a:t>dommage</a:t>
            </a:r>
            <a:r>
              <a:rPr lang="ru-RU" sz="2500" dirty="0">
                <a:latin typeface="Bahnschrift Condensed" pitchFamily="34" charset="0"/>
              </a:rPr>
              <a:t>), а также причинная связь между виновным поведением причинителя и вредом (</a:t>
            </a:r>
            <a:r>
              <a:rPr lang="ru-RU" sz="2500" dirty="0" err="1">
                <a:latin typeface="Bahnschrift Condensed" pitchFamily="34" charset="0"/>
              </a:rPr>
              <a:t>un</a:t>
            </a:r>
            <a:r>
              <a:rPr lang="ru-RU" sz="2500" dirty="0">
                <a:latin typeface="Bahnschrift Condensed" pitchFamily="34" charset="0"/>
              </a:rPr>
              <a:t> </a:t>
            </a:r>
            <a:r>
              <a:rPr lang="ru-RU" sz="2500" dirty="0" err="1">
                <a:latin typeface="Bahnschrift Condensed" pitchFamily="34" charset="0"/>
              </a:rPr>
              <a:t>lien</a:t>
            </a:r>
            <a:r>
              <a:rPr lang="ru-RU" sz="2500" dirty="0">
                <a:latin typeface="Bahnschrift Condensed" pitchFamily="34" charset="0"/>
              </a:rPr>
              <a:t> </a:t>
            </a:r>
            <a:r>
              <a:rPr lang="ru-RU" sz="2500" dirty="0" err="1">
                <a:latin typeface="Bahnschrift Condensed" pitchFamily="34" charset="0"/>
              </a:rPr>
              <a:t>de</a:t>
            </a:r>
            <a:r>
              <a:rPr lang="ru-RU" sz="2500" dirty="0">
                <a:latin typeface="Bahnschrift Condensed" pitchFamily="34" charset="0"/>
              </a:rPr>
              <a:t> </a:t>
            </a:r>
            <a:r>
              <a:rPr lang="ru-RU" sz="2500" dirty="0" err="1">
                <a:latin typeface="Bahnschrift Condensed" pitchFamily="34" charset="0"/>
              </a:rPr>
              <a:t>caisalite</a:t>
            </a:r>
            <a:r>
              <a:rPr lang="ru-RU" sz="2500" dirty="0">
                <a:latin typeface="Bahnschrift Condensed" pitchFamily="34" charset="0"/>
              </a:rPr>
              <a:t>).</a:t>
            </a:r>
          </a:p>
          <a:p>
            <a:r>
              <a:rPr lang="ru-RU" sz="2500" dirty="0" err="1">
                <a:latin typeface="Bahnschrift Condensed" pitchFamily="34" charset="0"/>
              </a:rPr>
              <a:t>Деликтная</a:t>
            </a:r>
            <a:r>
              <a:rPr lang="ru-RU" sz="2500" dirty="0">
                <a:latin typeface="Bahnschrift Condensed" pitchFamily="34" charset="0"/>
              </a:rPr>
              <a:t> ответственность наступает при наличии вины причинителя вреда, бремя доказывания которой (</a:t>
            </a:r>
            <a:r>
              <a:rPr lang="ru-RU" sz="2500" dirty="0" err="1">
                <a:latin typeface="Bahnschrift Condensed" pitchFamily="34" charset="0"/>
              </a:rPr>
              <a:t>onus</a:t>
            </a:r>
            <a:r>
              <a:rPr lang="ru-RU" sz="2500" dirty="0">
                <a:latin typeface="Bahnschrift Condensed" pitchFamily="34" charset="0"/>
              </a:rPr>
              <a:t> </a:t>
            </a:r>
            <a:r>
              <a:rPr lang="ru-RU" sz="2500" dirty="0" err="1">
                <a:latin typeface="Bahnschrift Condensed" pitchFamily="34" charset="0"/>
              </a:rPr>
              <a:t>probandi</a:t>
            </a:r>
            <a:r>
              <a:rPr lang="ru-RU" sz="2500" dirty="0">
                <a:latin typeface="Bahnschrift Condensed" pitchFamily="34" charset="0"/>
              </a:rPr>
              <a:t>) лежит по общему правилу на потерпевшем. В некоторых случаях закон допускает презумпцию вины - родители, например, предполагаются виновными в причинении вреда находящимися под их надзором несовершеннолетними детьми (ст. 1384 ФГК, </a:t>
            </a:r>
            <a:r>
              <a:rPr lang="ru-RU" sz="2500" dirty="0" err="1">
                <a:latin typeface="Bahnschrift Condensed" pitchFamily="34" charset="0"/>
              </a:rPr>
              <a:t>responsabilite</a:t>
            </a:r>
            <a:r>
              <a:rPr lang="ru-RU" sz="2500" dirty="0">
                <a:latin typeface="Bahnschrift Condensed" pitchFamily="34" charset="0"/>
              </a:rPr>
              <a:t> </a:t>
            </a:r>
            <a:r>
              <a:rPr lang="ru-RU" sz="2500" dirty="0" err="1">
                <a:latin typeface="Bahnschrift Condensed" pitchFamily="34" charset="0"/>
              </a:rPr>
              <a:t>de</a:t>
            </a:r>
            <a:r>
              <a:rPr lang="ru-RU" sz="2500" dirty="0">
                <a:latin typeface="Bahnschrift Condensed" pitchFamily="34" charset="0"/>
              </a:rPr>
              <a:t> </a:t>
            </a:r>
            <a:r>
              <a:rPr lang="ru-RU" sz="2500" dirty="0" err="1">
                <a:latin typeface="Bahnschrift Condensed" pitchFamily="34" charset="0"/>
              </a:rPr>
              <a:t>gardien</a:t>
            </a:r>
            <a:r>
              <a:rPr lang="ru-RU" sz="2500" dirty="0" smtClean="0">
                <a:latin typeface="Bahnschrift Condensed" pitchFamily="34" charset="0"/>
              </a:rPr>
              <a:t>).</a:t>
            </a:r>
            <a:endParaRPr lang="ru-RU" sz="2500" dirty="0">
              <a:latin typeface="Bahnschrift Condensed" pitchFamily="34"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2326" y="666750"/>
            <a:ext cx="4445000" cy="5524500"/>
          </a:xfrm>
          <a:prstGeom prst="rect">
            <a:avLst/>
          </a:prstGeom>
          <a:ln>
            <a:noFill/>
          </a:ln>
          <a:effectLst>
            <a:softEdge rad="112500"/>
          </a:effectLst>
        </p:spPr>
      </p:pic>
    </p:spTree>
    <p:extLst>
      <p:ext uri="{BB962C8B-B14F-4D97-AF65-F5344CB8AC3E}">
        <p14:creationId xmlns:p14="http://schemas.microsoft.com/office/powerpoint/2010/main" val="280874406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6" name="Rectangle 70">
            <a:extLst>
              <a:ext uri="{FF2B5EF4-FFF2-40B4-BE49-F238E27FC236}">
                <a16:creationId xmlns="" xmlns:a16="http://schemas.microsoft.com/office/drawing/2014/main" id="{C5E6CFF1-2F42-4E10-9A97-F116F46F53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French flag on plain background Stock Photo - 30930924">
            <a:extLst>
              <a:ext uri="{FF2B5EF4-FFF2-40B4-BE49-F238E27FC236}">
                <a16:creationId xmlns="" xmlns:a16="http://schemas.microsoft.com/office/drawing/2014/main" id="{7C49CEA0-1918-3846-8DEC-B632C4852B39}"/>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5953" r="-1" b="11595"/>
          <a:stretch/>
        </p:blipFill>
        <p:spPr bwMode="auto">
          <a:xfrm>
            <a:off x="10" y="0"/>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Текст 2"/>
          <p:cNvSpPr>
            <a:spLocks noGrp="1"/>
          </p:cNvSpPr>
          <p:nvPr>
            <p:ph type="body" idx="1"/>
          </p:nvPr>
        </p:nvSpPr>
        <p:spPr>
          <a:xfrm>
            <a:off x="218365" y="224032"/>
            <a:ext cx="11723426" cy="5400000"/>
          </a:xfrm>
        </p:spPr>
        <p:txBody>
          <a:bodyPr anchor="t">
            <a:normAutofit/>
          </a:bodyPr>
          <a:lstStyle/>
          <a:p>
            <a:r>
              <a:rPr lang="ru-RU" sz="2500" dirty="0">
                <a:latin typeface="Bahnschrift Condensed" pitchFamily="34" charset="0"/>
              </a:rPr>
              <a:t>В ФГК определение вины отсутствует: положения ст. 1382 и следующих указывает лишь на то, что вина может проявляться в виде умысла (</a:t>
            </a:r>
            <a:r>
              <a:rPr lang="ru-RU" sz="2500" dirty="0" err="1">
                <a:latin typeface="Bahnschrift Condensed" pitchFamily="34" charset="0"/>
              </a:rPr>
              <a:t>la</a:t>
            </a:r>
            <a:r>
              <a:rPr lang="ru-RU" sz="2500" dirty="0">
                <a:latin typeface="Bahnschrift Condensed" pitchFamily="34" charset="0"/>
              </a:rPr>
              <a:t> </a:t>
            </a:r>
            <a:r>
              <a:rPr lang="ru-RU" sz="2500" dirty="0" err="1">
                <a:latin typeface="Bahnschrift Condensed" pitchFamily="34" charset="0"/>
              </a:rPr>
              <a:t>faute</a:t>
            </a:r>
            <a:r>
              <a:rPr lang="ru-RU" sz="2500" dirty="0">
                <a:latin typeface="Bahnschrift Condensed" pitchFamily="34" charset="0"/>
              </a:rPr>
              <a:t> </a:t>
            </a:r>
            <a:r>
              <a:rPr lang="ru-RU" sz="2500" dirty="0" err="1">
                <a:latin typeface="Bahnschrift Condensed" pitchFamily="34" charset="0"/>
              </a:rPr>
              <a:t>delictuelle</a:t>
            </a:r>
            <a:r>
              <a:rPr lang="ru-RU" sz="2500" dirty="0">
                <a:latin typeface="Bahnschrift Condensed" pitchFamily="34" charset="0"/>
              </a:rPr>
              <a:t>) или неосторожности либо небрежности (</a:t>
            </a:r>
            <a:r>
              <a:rPr lang="ru-RU" sz="2500" dirty="0" err="1">
                <a:latin typeface="Bahnschrift Condensed" pitchFamily="34" charset="0"/>
              </a:rPr>
              <a:t>la</a:t>
            </a:r>
            <a:r>
              <a:rPr lang="ru-RU" sz="2500" dirty="0">
                <a:latin typeface="Bahnschrift Condensed" pitchFamily="34" charset="0"/>
              </a:rPr>
              <a:t> </a:t>
            </a:r>
            <a:r>
              <a:rPr lang="ru-RU" sz="2500" dirty="0" err="1">
                <a:latin typeface="Bahnschrift Condensed" pitchFamily="34" charset="0"/>
              </a:rPr>
              <a:t>faute</a:t>
            </a:r>
            <a:r>
              <a:rPr lang="ru-RU" sz="2500" dirty="0">
                <a:latin typeface="Bahnschrift Condensed" pitchFamily="34" charset="0"/>
              </a:rPr>
              <a:t> </a:t>
            </a:r>
            <a:r>
              <a:rPr lang="ru-RU" sz="2500" dirty="0" err="1">
                <a:latin typeface="Bahnschrift Condensed" pitchFamily="34" charset="0"/>
              </a:rPr>
              <a:t>quasi</a:t>
            </a:r>
            <a:r>
              <a:rPr lang="ru-RU" sz="2500" dirty="0">
                <a:latin typeface="Bahnschrift Condensed" pitchFamily="34" charset="0"/>
              </a:rPr>
              <a:t> </a:t>
            </a:r>
            <a:r>
              <a:rPr lang="ru-RU" sz="2500" dirty="0" err="1">
                <a:latin typeface="Bahnschrift Condensed" pitchFamily="34" charset="0"/>
              </a:rPr>
              <a:t>delictuelle</a:t>
            </a:r>
            <a:r>
              <a:rPr lang="ru-RU" sz="2500" dirty="0">
                <a:latin typeface="Bahnschrift Condensed" pitchFamily="34" charset="0"/>
              </a:rPr>
              <a:t>). Французские правоведы оперируют представлением о вине как об отклонении от надлежащего поведения (</a:t>
            </a:r>
            <a:r>
              <a:rPr lang="ru-RU" sz="2500" dirty="0" err="1">
                <a:latin typeface="Bahnschrift Condensed" pitchFamily="34" charset="0"/>
              </a:rPr>
              <a:t>la</a:t>
            </a:r>
            <a:r>
              <a:rPr lang="ru-RU" sz="2500" dirty="0">
                <a:latin typeface="Bahnschrift Condensed" pitchFamily="34" charset="0"/>
              </a:rPr>
              <a:t> </a:t>
            </a:r>
            <a:r>
              <a:rPr lang="ru-RU" sz="2500" dirty="0" err="1">
                <a:latin typeface="Bahnschrift Condensed" pitchFamily="34" charset="0"/>
              </a:rPr>
              <a:t>faute</a:t>
            </a:r>
            <a:r>
              <a:rPr lang="ru-RU" sz="2500" dirty="0">
                <a:latin typeface="Bahnschrift Condensed" pitchFamily="34" charset="0"/>
              </a:rPr>
              <a:t> </a:t>
            </a:r>
            <a:r>
              <a:rPr lang="ru-RU" sz="2500" dirty="0" err="1">
                <a:latin typeface="Bahnschrift Condensed" pitchFamily="34" charset="0"/>
              </a:rPr>
              <a:t>est</a:t>
            </a:r>
            <a:r>
              <a:rPr lang="ru-RU" sz="2500" dirty="0">
                <a:latin typeface="Bahnschrift Condensed" pitchFamily="34" charset="0"/>
              </a:rPr>
              <a:t> </a:t>
            </a:r>
            <a:r>
              <a:rPr lang="ru-RU" sz="2500" dirty="0" err="1">
                <a:latin typeface="Bahnschrift Condensed" pitchFamily="34" charset="0"/>
              </a:rPr>
              <a:t>l'erreur</a:t>
            </a:r>
            <a:r>
              <a:rPr lang="ru-RU" sz="2500" dirty="0">
                <a:latin typeface="Bahnschrift Condensed" pitchFamily="34" charset="0"/>
              </a:rPr>
              <a:t> </a:t>
            </a:r>
            <a:r>
              <a:rPr lang="ru-RU" sz="2500" dirty="0" err="1">
                <a:latin typeface="Bahnschrift Condensed" pitchFamily="34" charset="0"/>
              </a:rPr>
              <a:t>ou</a:t>
            </a:r>
            <a:r>
              <a:rPr lang="ru-RU" sz="2500" dirty="0">
                <a:latin typeface="Bahnschrift Condensed" pitchFamily="34" charset="0"/>
              </a:rPr>
              <a:t> </a:t>
            </a:r>
            <a:r>
              <a:rPr lang="ru-RU" sz="2500" dirty="0" err="1">
                <a:latin typeface="Bahnschrift Condensed" pitchFamily="34" charset="0"/>
              </a:rPr>
              <a:t>la</a:t>
            </a:r>
            <a:r>
              <a:rPr lang="ru-RU" sz="2500" dirty="0">
                <a:latin typeface="Bahnschrift Condensed" pitchFamily="34" charset="0"/>
              </a:rPr>
              <a:t> </a:t>
            </a:r>
            <a:r>
              <a:rPr lang="ru-RU" sz="2500" dirty="0" err="1">
                <a:latin typeface="Bahnschrift Condensed" pitchFamily="34" charset="0"/>
              </a:rPr>
              <a:t>defaillance</a:t>
            </a:r>
            <a:r>
              <a:rPr lang="ru-RU" sz="2500" dirty="0">
                <a:latin typeface="Bahnschrift Condensed" pitchFamily="34" charset="0"/>
              </a:rPr>
              <a:t> </a:t>
            </a:r>
            <a:r>
              <a:rPr lang="ru-RU" sz="2500" dirty="0" err="1">
                <a:latin typeface="Bahnschrift Condensed" pitchFamily="34" charset="0"/>
              </a:rPr>
              <a:t>de</a:t>
            </a:r>
            <a:r>
              <a:rPr lang="ru-RU" sz="2500" dirty="0">
                <a:latin typeface="Bahnschrift Condensed" pitchFamily="34" charset="0"/>
              </a:rPr>
              <a:t> </a:t>
            </a:r>
            <a:r>
              <a:rPr lang="ru-RU" sz="2500" dirty="0" err="1">
                <a:latin typeface="Bahnschrift Condensed" pitchFamily="34" charset="0"/>
              </a:rPr>
              <a:t>conduite</a:t>
            </a:r>
            <a:r>
              <a:rPr lang="ru-RU" sz="2500" dirty="0">
                <a:latin typeface="Bahnschrift Condensed" pitchFamily="34" charset="0"/>
              </a:rPr>
              <a:t>). Судебная практика выработала подходы, позволяющие признавать виновным: </a:t>
            </a:r>
          </a:p>
          <a:p>
            <a:r>
              <a:rPr lang="ru-RU" sz="2500" dirty="0">
                <a:latin typeface="Bahnschrift Condensed" pitchFamily="34" charset="0"/>
              </a:rPr>
              <a:t>1) поведение, нарушающее императивную норму закона; </a:t>
            </a:r>
          </a:p>
          <a:p>
            <a:r>
              <a:rPr lang="ru-RU" sz="2500" dirty="0">
                <a:latin typeface="Bahnschrift Condensed" pitchFamily="34" charset="0"/>
              </a:rPr>
              <a:t>2) поведение, не нарушающее никакой нормы, но отступающее от поведения разумного добросовестного человека, занимающего такое же общественное положение, как и причинитель вреда (неосторожность или небрежность); </a:t>
            </a:r>
          </a:p>
          <a:p>
            <a:r>
              <a:rPr lang="ru-RU" sz="2500" dirty="0">
                <a:latin typeface="Bahnschrift Condensed" pitchFamily="34" charset="0"/>
              </a:rPr>
              <a:t>3) поведение, остающееся в правомерных пределах, но причиняющее вред другому (злоупотребление правом</a:t>
            </a:r>
            <a:r>
              <a:rPr lang="ru-RU" sz="2500" dirty="0" smtClean="0">
                <a:latin typeface="Bahnschrift Condensed" pitchFamily="34" charset="0"/>
              </a:rPr>
              <a:t>).</a:t>
            </a:r>
            <a:endParaRPr lang="ru-RU" sz="2500" dirty="0">
              <a:latin typeface="Bahnschrift Condensed" pitchFamily="34"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3229" y="4133975"/>
            <a:ext cx="3985539" cy="2600564"/>
          </a:xfrm>
          <a:prstGeom prst="rect">
            <a:avLst/>
          </a:prstGeom>
          <a:ln>
            <a:noFill/>
          </a:ln>
          <a:effectLst>
            <a:softEdge rad="112500"/>
          </a:effectLst>
        </p:spPr>
      </p:pic>
    </p:spTree>
    <p:extLst>
      <p:ext uri="{BB962C8B-B14F-4D97-AF65-F5344CB8AC3E}">
        <p14:creationId xmlns:p14="http://schemas.microsoft.com/office/powerpoint/2010/main" val="391250460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9228552E-C8B1-4A80-8448-0787CE0FC7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French flag on plain background Stock Photo - 30930924">
            <a:extLst>
              <a:ext uri="{FF2B5EF4-FFF2-40B4-BE49-F238E27FC236}">
                <a16:creationId xmlns="" xmlns:a16="http://schemas.microsoft.com/office/drawing/2014/main" id="{D476DBFF-B6C8-F243-B682-CEE55C97D929}"/>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5953" r="-1" b="11595"/>
          <a:stretch/>
        </p:blipFill>
        <p:spPr bwMode="auto">
          <a:xfrm>
            <a:off x="10" y="5"/>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type="body" idx="1"/>
          </p:nvPr>
        </p:nvSpPr>
        <p:spPr>
          <a:xfrm>
            <a:off x="614148" y="586854"/>
            <a:ext cx="10863619" cy="5684870"/>
          </a:xfrm>
        </p:spPr>
        <p:txBody>
          <a:bodyPr anchor="t">
            <a:noAutofit/>
          </a:bodyPr>
          <a:lstStyle/>
          <a:p>
            <a:r>
              <a:rPr lang="ru-RU" sz="2500" dirty="0">
                <a:latin typeface="Bahnschrift Condensed" pitchFamily="34" charset="0"/>
              </a:rPr>
              <a:t>Взгляд на вину, таким образом, сводится к тому, что она усматривается во всяком отклонении от надлежащего поведения, без всякого акцента на психологические мотивы такого поведения. Действие признается виновным или невиновным в зависимости от того, отвечает оно критериям деликтного или </a:t>
            </a:r>
            <a:r>
              <a:rPr lang="ru-RU" sz="2500" dirty="0" err="1">
                <a:latin typeface="Bahnschrift Condensed" pitchFamily="34" charset="0"/>
              </a:rPr>
              <a:t>квазиделиктного</a:t>
            </a:r>
            <a:r>
              <a:rPr lang="ru-RU" sz="2500" dirty="0">
                <a:latin typeface="Bahnschrift Condensed" pitchFamily="34" charset="0"/>
              </a:rPr>
              <a:t> поведения или нет. Понятие виновного действия или поведения в гражданском праве отличается от аналогичного понятия в уголовном праве: с точки зрения гражданского права виновным может признаваться не только положительное действие (</a:t>
            </a:r>
            <a:r>
              <a:rPr lang="ru-RU" sz="2500" dirty="0" err="1">
                <a:latin typeface="Bahnschrift Condensed" pitchFamily="34" charset="0"/>
              </a:rPr>
              <a:t>un</a:t>
            </a:r>
            <a:r>
              <a:rPr lang="ru-RU" sz="2500" dirty="0">
                <a:latin typeface="Bahnschrift Condensed" pitchFamily="34" charset="0"/>
              </a:rPr>
              <a:t> </a:t>
            </a:r>
            <a:r>
              <a:rPr lang="ru-RU" sz="2500" dirty="0" err="1">
                <a:latin typeface="Bahnschrift Condensed" pitchFamily="34" charset="0"/>
              </a:rPr>
              <a:t>acte</a:t>
            </a:r>
            <a:r>
              <a:rPr lang="ru-RU" sz="2500" dirty="0">
                <a:latin typeface="Bahnschrift Condensed" pitchFamily="34" charset="0"/>
              </a:rPr>
              <a:t> </a:t>
            </a:r>
            <a:r>
              <a:rPr lang="ru-RU" sz="2500" dirty="0" err="1">
                <a:latin typeface="Bahnschrift Condensed" pitchFamily="34" charset="0"/>
              </a:rPr>
              <a:t>positif</a:t>
            </a:r>
            <a:r>
              <a:rPr lang="ru-RU" sz="2500" dirty="0">
                <a:latin typeface="Bahnschrift Condensed" pitchFamily="34" charset="0"/>
              </a:rPr>
              <a:t>), но и бездействие.</a:t>
            </a:r>
          </a:p>
          <a:p>
            <a:r>
              <a:rPr lang="ru-RU" sz="2500" dirty="0">
                <a:latin typeface="Bahnschrift Condensed" pitchFamily="34" charset="0"/>
              </a:rPr>
              <a:t>Важно подчеркнуть, однако, что наличие или отсутствие умысла в поведении причинителя вреда не отражается на его последствиях - и умысел (собственно деликт), и небрежность (</a:t>
            </a:r>
            <a:r>
              <a:rPr lang="ru-RU" sz="2500" dirty="0" err="1">
                <a:latin typeface="Bahnschrift Condensed" pitchFamily="34" charset="0"/>
              </a:rPr>
              <a:t>квазиделикт</a:t>
            </a:r>
            <a:r>
              <a:rPr lang="ru-RU" sz="2500" dirty="0">
                <a:latin typeface="Bahnschrift Condensed" pitchFamily="34" charset="0"/>
              </a:rPr>
              <a:t>) причинителя одинаково обязывают его к полному возмещению причиненного им вреда (ст. 1383 ФГК).</a:t>
            </a:r>
          </a:p>
          <a:p>
            <a:r>
              <a:rPr lang="ru-RU" sz="2500" dirty="0">
                <a:latin typeface="Bahnschrift Condensed" pitchFamily="34" charset="0"/>
              </a:rPr>
              <a:t>Право на возмещение не может возникнуть без наступления вреда, вызванного поведением причинителя. Вред понимается французскими правоведами как нарушение законного интереса (</a:t>
            </a:r>
            <a:r>
              <a:rPr lang="ru-RU" sz="2500" dirty="0" err="1">
                <a:latin typeface="Bahnschrift Condensed" pitchFamily="34" charset="0"/>
              </a:rPr>
              <a:t>la</a:t>
            </a:r>
            <a:r>
              <a:rPr lang="ru-RU" sz="2500" dirty="0">
                <a:latin typeface="Bahnschrift Condensed" pitchFamily="34" charset="0"/>
              </a:rPr>
              <a:t> </a:t>
            </a:r>
            <a:r>
              <a:rPr lang="ru-RU" sz="2500" dirty="0" err="1">
                <a:latin typeface="Bahnschrift Condensed" pitchFamily="34" charset="0"/>
              </a:rPr>
              <a:t>lesion</a:t>
            </a:r>
            <a:r>
              <a:rPr lang="ru-RU" sz="2500" dirty="0">
                <a:latin typeface="Bahnschrift Condensed" pitchFamily="34" charset="0"/>
              </a:rPr>
              <a:t> </a:t>
            </a:r>
            <a:r>
              <a:rPr lang="ru-RU" sz="2500" dirty="0" err="1">
                <a:latin typeface="Bahnschrift Condensed" pitchFamily="34" charset="0"/>
              </a:rPr>
              <a:t>d'un</a:t>
            </a:r>
            <a:r>
              <a:rPr lang="ru-RU" sz="2500" dirty="0">
                <a:latin typeface="Bahnschrift Condensed" pitchFamily="34" charset="0"/>
              </a:rPr>
              <a:t> </a:t>
            </a:r>
            <a:r>
              <a:rPr lang="ru-RU" sz="2500" dirty="0" err="1">
                <a:latin typeface="Bahnschrift Condensed" pitchFamily="34" charset="0"/>
              </a:rPr>
              <a:t>interet</a:t>
            </a:r>
            <a:r>
              <a:rPr lang="ru-RU" sz="2500" dirty="0">
                <a:latin typeface="Bahnschrift Condensed" pitchFamily="34" charset="0"/>
              </a:rPr>
              <a:t> </a:t>
            </a:r>
            <a:r>
              <a:rPr lang="ru-RU" sz="2500" dirty="0" err="1">
                <a:latin typeface="Bahnschrift Condensed" pitchFamily="34" charset="0"/>
              </a:rPr>
              <a:t>legitime</a:t>
            </a:r>
            <a:r>
              <a:rPr lang="ru-RU" sz="2500" dirty="0" smtClean="0">
                <a:latin typeface="Bahnschrift Condensed" pitchFamily="34" charset="0"/>
              </a:rPr>
              <a:t>).</a:t>
            </a:r>
            <a:endParaRPr lang="ru-RU" sz="2500" dirty="0">
              <a:latin typeface="Bahnschrift Condensed" pitchFamily="34" charset="0"/>
            </a:endParaRPr>
          </a:p>
        </p:txBody>
      </p:sp>
    </p:spTree>
    <p:extLst>
      <p:ext uri="{BB962C8B-B14F-4D97-AF65-F5344CB8AC3E}">
        <p14:creationId xmlns:p14="http://schemas.microsoft.com/office/powerpoint/2010/main" val="274619155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70">
            <a:extLst>
              <a:ext uri="{FF2B5EF4-FFF2-40B4-BE49-F238E27FC236}">
                <a16:creationId xmlns="" xmlns:a16="http://schemas.microsoft.com/office/drawing/2014/main" id="{C5E6CFF1-2F42-4E10-9A97-F116F46F53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French flag on plain background Stock Photo - 30930924">
            <a:extLst>
              <a:ext uri="{FF2B5EF4-FFF2-40B4-BE49-F238E27FC236}">
                <a16:creationId xmlns="" xmlns:a16="http://schemas.microsoft.com/office/drawing/2014/main" id="{6E296984-B63A-1345-82B6-D4D782535C7C}"/>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5953" r="-1" b="11595"/>
          <a:stretch/>
        </p:blipFill>
        <p:spPr bwMode="auto">
          <a:xfrm>
            <a:off x="1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Текст 2"/>
          <p:cNvSpPr>
            <a:spLocks noGrp="1"/>
          </p:cNvSpPr>
          <p:nvPr>
            <p:ph type="body" idx="1"/>
          </p:nvPr>
        </p:nvSpPr>
        <p:spPr>
          <a:xfrm>
            <a:off x="518615" y="477672"/>
            <a:ext cx="11095630" cy="5611979"/>
          </a:xfrm>
        </p:spPr>
        <p:txBody>
          <a:bodyPr>
            <a:normAutofit/>
          </a:bodyPr>
          <a:lstStyle/>
          <a:p>
            <a:r>
              <a:rPr lang="ru-RU" sz="2500" dirty="0">
                <a:latin typeface="Bahnschrift Condensed" pitchFamily="34" charset="0"/>
              </a:rPr>
              <a:t>Современная судебная практика Франции придерживается лишь одной из них - теории адекватной причины.</a:t>
            </a:r>
          </a:p>
          <a:p>
            <a:r>
              <a:rPr lang="ru-RU" sz="2500" dirty="0">
                <a:latin typeface="Bahnschrift Condensed" pitchFamily="34" charset="0"/>
              </a:rPr>
              <a:t>Освобождение причинителя от ответственности. Значение причинно-следственной связи в качестве необходимого условия возникновения деликтной ответственности трудно переоценить, так как именно этот фактор позволяет определять случаи, когда причинитель освобождается от ответственности</a:t>
            </a:r>
            <a:r>
              <a:rPr lang="ru-RU" sz="2500" dirty="0" smtClean="0">
                <a:latin typeface="Bahnschrift Condensed" pitchFamily="34" charset="0"/>
              </a:rPr>
              <a:t>.</a:t>
            </a:r>
            <a:endParaRPr lang="ru-RU" sz="2500" dirty="0">
              <a:latin typeface="Bahnschrift Condensed" pitchFamily="34"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036" y="2694295"/>
            <a:ext cx="6227928" cy="3892455"/>
          </a:xfrm>
          <a:prstGeom prst="rect">
            <a:avLst/>
          </a:prstGeom>
          <a:ln>
            <a:noFill/>
          </a:ln>
          <a:effectLst>
            <a:softEdge rad="112500"/>
          </a:effectLst>
        </p:spPr>
      </p:pic>
    </p:spTree>
    <p:extLst>
      <p:ext uri="{BB962C8B-B14F-4D97-AF65-F5344CB8AC3E}">
        <p14:creationId xmlns:p14="http://schemas.microsoft.com/office/powerpoint/2010/main" val="324928451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C5E6CFF1-2F42-4E10-9A97-F116F46F53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French flag on plain background Stock Photo - 30930924">
            <a:extLst>
              <a:ext uri="{FF2B5EF4-FFF2-40B4-BE49-F238E27FC236}">
                <a16:creationId xmlns="" xmlns:a16="http://schemas.microsoft.com/office/drawing/2014/main" id="{E730ED2A-F6CA-9F4E-8B14-B208726EB7F2}"/>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5953" r="-1" b="11595"/>
          <a:stretch/>
        </p:blipFill>
        <p:spPr bwMode="auto">
          <a:xfrm>
            <a:off x="1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Текст 2"/>
          <p:cNvSpPr>
            <a:spLocks noGrp="1"/>
          </p:cNvSpPr>
          <p:nvPr>
            <p:ph type="body" idx="1"/>
          </p:nvPr>
        </p:nvSpPr>
        <p:spPr>
          <a:xfrm>
            <a:off x="382136" y="368491"/>
            <a:ext cx="11395881" cy="5721160"/>
          </a:xfrm>
        </p:spPr>
        <p:txBody>
          <a:bodyPr>
            <a:normAutofit/>
          </a:bodyPr>
          <a:lstStyle/>
          <a:p>
            <a:r>
              <a:rPr lang="ru-RU" sz="2500" dirty="0">
                <a:latin typeface="Bahnschrift Condensed" pitchFamily="34" charset="0"/>
              </a:rPr>
              <a:t>Основаниями освобождения служат непреодолимая сила (</a:t>
            </a:r>
            <a:r>
              <a:rPr lang="ru-RU" sz="2500" dirty="0" err="1">
                <a:latin typeface="Bahnschrift Condensed" pitchFamily="34" charset="0"/>
              </a:rPr>
              <a:t>la</a:t>
            </a:r>
            <a:r>
              <a:rPr lang="ru-RU" sz="2500" dirty="0">
                <a:latin typeface="Bahnschrift Condensed" pitchFamily="34" charset="0"/>
              </a:rPr>
              <a:t> </a:t>
            </a:r>
            <a:r>
              <a:rPr lang="ru-RU" sz="2500" dirty="0" err="1">
                <a:latin typeface="Bahnschrift Condensed" pitchFamily="34" charset="0"/>
              </a:rPr>
              <a:t>force</a:t>
            </a:r>
            <a:r>
              <a:rPr lang="ru-RU" sz="2500" dirty="0">
                <a:latin typeface="Bahnschrift Condensed" pitchFamily="34" charset="0"/>
              </a:rPr>
              <a:t> </a:t>
            </a:r>
            <a:r>
              <a:rPr lang="ru-RU" sz="2500" dirty="0" err="1">
                <a:latin typeface="Bahnschrift Condensed" pitchFamily="34" charset="0"/>
              </a:rPr>
              <a:t>majeure</a:t>
            </a:r>
            <a:r>
              <a:rPr lang="ru-RU" sz="2500" dirty="0">
                <a:latin typeface="Bahnschrift Condensed" pitchFamily="34" charset="0"/>
              </a:rPr>
              <a:t>), виновное поведение третьего лица (</a:t>
            </a:r>
            <a:r>
              <a:rPr lang="ru-RU" sz="2500" dirty="0" err="1">
                <a:latin typeface="Bahnschrift Condensed" pitchFamily="34" charset="0"/>
              </a:rPr>
              <a:t>le</a:t>
            </a:r>
            <a:r>
              <a:rPr lang="ru-RU" sz="2500" dirty="0">
                <a:latin typeface="Bahnschrift Condensed" pitchFamily="34" charset="0"/>
              </a:rPr>
              <a:t> </a:t>
            </a:r>
            <a:r>
              <a:rPr lang="ru-RU" sz="2500" dirty="0" err="1">
                <a:latin typeface="Bahnschrift Condensed" pitchFamily="34" charset="0"/>
              </a:rPr>
              <a:t>fait</a:t>
            </a:r>
            <a:r>
              <a:rPr lang="ru-RU" sz="2500" dirty="0">
                <a:latin typeface="Bahnschrift Condensed" pitchFamily="34" charset="0"/>
              </a:rPr>
              <a:t> </a:t>
            </a:r>
            <a:r>
              <a:rPr lang="ru-RU" sz="2500" dirty="0" err="1">
                <a:latin typeface="Bahnschrift Condensed" pitchFamily="34" charset="0"/>
              </a:rPr>
              <a:t>d'un</a:t>
            </a:r>
            <a:r>
              <a:rPr lang="ru-RU" sz="2500" dirty="0">
                <a:latin typeface="Bahnschrift Condensed" pitchFamily="34" charset="0"/>
              </a:rPr>
              <a:t> </a:t>
            </a:r>
            <a:r>
              <a:rPr lang="ru-RU" sz="2500" dirty="0" err="1">
                <a:latin typeface="Bahnschrift Condensed" pitchFamily="34" charset="0"/>
              </a:rPr>
              <a:t>tiers</a:t>
            </a:r>
            <a:r>
              <a:rPr lang="ru-RU" sz="2500" dirty="0">
                <a:latin typeface="Bahnschrift Condensed" pitchFamily="34" charset="0"/>
              </a:rPr>
              <a:t>), вина потерпевшего (</a:t>
            </a:r>
            <a:r>
              <a:rPr lang="ru-RU" sz="2500" dirty="0" err="1">
                <a:latin typeface="Bahnschrift Condensed" pitchFamily="34" charset="0"/>
              </a:rPr>
              <a:t>la</a:t>
            </a:r>
            <a:r>
              <a:rPr lang="ru-RU" sz="2500" dirty="0">
                <a:latin typeface="Bahnschrift Condensed" pitchFamily="34" charset="0"/>
              </a:rPr>
              <a:t> </a:t>
            </a:r>
            <a:r>
              <a:rPr lang="ru-RU" sz="2500" dirty="0" err="1">
                <a:latin typeface="Bahnschrift Condensed" pitchFamily="34" charset="0"/>
              </a:rPr>
              <a:t>faute</a:t>
            </a:r>
            <a:r>
              <a:rPr lang="ru-RU" sz="2500" dirty="0">
                <a:latin typeface="Bahnschrift Condensed" pitchFamily="34" charset="0"/>
              </a:rPr>
              <a:t> </a:t>
            </a:r>
            <a:r>
              <a:rPr lang="ru-RU" sz="2500" dirty="0" err="1">
                <a:latin typeface="Bahnschrift Condensed" pitchFamily="34" charset="0"/>
              </a:rPr>
              <a:t>de</a:t>
            </a:r>
            <a:r>
              <a:rPr lang="ru-RU" sz="2500" dirty="0">
                <a:latin typeface="Bahnschrift Condensed" pitchFamily="34" charset="0"/>
              </a:rPr>
              <a:t> </a:t>
            </a:r>
            <a:r>
              <a:rPr lang="ru-RU" sz="2500" dirty="0" err="1">
                <a:latin typeface="Bahnschrift Condensed" pitchFamily="34" charset="0"/>
              </a:rPr>
              <a:t>la</a:t>
            </a:r>
            <a:r>
              <a:rPr lang="ru-RU" sz="2500" dirty="0">
                <a:latin typeface="Bahnschrift Condensed" pitchFamily="34" charset="0"/>
              </a:rPr>
              <a:t> </a:t>
            </a:r>
            <a:r>
              <a:rPr lang="ru-RU" sz="2500" dirty="0" err="1">
                <a:latin typeface="Bahnschrift Condensed" pitchFamily="34" charset="0"/>
              </a:rPr>
              <a:t>victime</a:t>
            </a:r>
            <a:r>
              <a:rPr lang="ru-RU" sz="2500" dirty="0" smtClean="0">
                <a:latin typeface="Bahnschrift Condensed" pitchFamily="34" charset="0"/>
              </a:rPr>
              <a:t>).</a:t>
            </a:r>
            <a:endParaRPr lang="ru-RU" sz="2500" dirty="0">
              <a:latin typeface="Bahnschrift Condensed" pitchFamily="34" charset="0"/>
            </a:endParaRPr>
          </a:p>
          <a:p>
            <a:r>
              <a:rPr lang="ru-RU" sz="2500" dirty="0">
                <a:latin typeface="Bahnschrift Condensed" pitchFamily="34" charset="0"/>
              </a:rPr>
              <a:t>Непреодолимой силой признается событие, которого причинитель вреда не мог ни предвидеть, ни предотвратить. Виновное поведение третьего лица освобождает причинителя от ответственности лишь в том случае, когда он докажет, что единственной причиной не поддававшегося ни предвидению, ни предотвращению вреда послужили действия третьего лица. В этом случае обязанность возмещения будет возложена на третье лицо; в противном случае причинитель и третье лицо отвечают перед потерпевшим солидарно.</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2751" y="3141144"/>
            <a:ext cx="5917978" cy="3580377"/>
          </a:xfrm>
          <a:prstGeom prst="rect">
            <a:avLst/>
          </a:prstGeom>
          <a:ln>
            <a:noFill/>
          </a:ln>
          <a:effectLst>
            <a:softEdge rad="112500"/>
          </a:effectLst>
        </p:spPr>
      </p:pic>
    </p:spTree>
    <p:extLst>
      <p:ext uri="{BB962C8B-B14F-4D97-AF65-F5344CB8AC3E}">
        <p14:creationId xmlns:p14="http://schemas.microsoft.com/office/powerpoint/2010/main" val="203651683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C5E6CFF1-2F42-4E10-9A97-F116F46F53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French flag on plain background Stock Photo - 30930924">
            <a:extLst>
              <a:ext uri="{FF2B5EF4-FFF2-40B4-BE49-F238E27FC236}">
                <a16:creationId xmlns="" xmlns:a16="http://schemas.microsoft.com/office/drawing/2014/main" id="{E730ED2A-F6CA-9F4E-8B14-B208726EB7F2}"/>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5953" r="-1" b="11595"/>
          <a:stretch/>
        </p:blipFill>
        <p:spPr bwMode="auto">
          <a:xfrm>
            <a:off x="1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Текст 2"/>
          <p:cNvSpPr>
            <a:spLocks noGrp="1"/>
          </p:cNvSpPr>
          <p:nvPr>
            <p:ph type="body" idx="1"/>
          </p:nvPr>
        </p:nvSpPr>
        <p:spPr>
          <a:xfrm>
            <a:off x="368490" y="327546"/>
            <a:ext cx="11423176" cy="5762105"/>
          </a:xfrm>
        </p:spPr>
        <p:txBody>
          <a:bodyPr/>
          <a:lstStyle/>
          <a:p>
            <a:r>
              <a:rPr lang="ru-RU" sz="2500" dirty="0">
                <a:latin typeface="Bahnschrift Condensed" pitchFamily="34" charset="0"/>
              </a:rPr>
              <a:t>2. Ответственность за вред, причиненный вещью, наступает в случаях, предусмотренных в ст. 1385 ФГК (вред, причиненный животными), в ст. 1386 (вред, вызванный строениями), а также в ч. 1 ст. 1384 (вред, вызванный неодушевленными предметами).</a:t>
            </a:r>
          </a:p>
          <a:p>
            <a:r>
              <a:rPr lang="ru-RU" sz="2500" dirty="0">
                <a:latin typeface="Bahnschrift Condensed" pitchFamily="34" charset="0"/>
              </a:rPr>
              <a:t>Общий подход к определениям ответственных за вред, причиненный вещами, выражен в ст. 1385 ФГК: отвечает тот, под надзором которого она находится (</a:t>
            </a:r>
            <a:r>
              <a:rPr lang="ru-RU" sz="2500" dirty="0" err="1">
                <a:latin typeface="Bahnschrift Condensed" pitchFamily="34" charset="0"/>
              </a:rPr>
              <a:t>c'est</a:t>
            </a:r>
            <a:r>
              <a:rPr lang="ru-RU" sz="2500" dirty="0">
                <a:latin typeface="Bahnschrift Condensed" pitchFamily="34" charset="0"/>
              </a:rPr>
              <a:t> </a:t>
            </a:r>
            <a:r>
              <a:rPr lang="ru-RU" sz="2500" dirty="0" err="1">
                <a:latin typeface="Bahnschrift Condensed" pitchFamily="34" charset="0"/>
              </a:rPr>
              <a:t>le</a:t>
            </a:r>
            <a:r>
              <a:rPr lang="ru-RU" sz="2500" dirty="0">
                <a:latin typeface="Bahnschrift Condensed" pitchFamily="34" charset="0"/>
              </a:rPr>
              <a:t> </a:t>
            </a:r>
            <a:r>
              <a:rPr lang="ru-RU" sz="2500" dirty="0" err="1">
                <a:latin typeface="Bahnschrift Condensed" pitchFamily="34" charset="0"/>
              </a:rPr>
              <a:t>gardien</a:t>
            </a:r>
            <a:r>
              <a:rPr lang="ru-RU" sz="2500" dirty="0">
                <a:latin typeface="Bahnschrift Condensed" pitchFamily="34" charset="0"/>
              </a:rPr>
              <a:t> </a:t>
            </a:r>
            <a:r>
              <a:rPr lang="ru-RU" sz="2500" dirty="0" err="1">
                <a:latin typeface="Bahnschrift Condensed" pitchFamily="34" charset="0"/>
              </a:rPr>
              <a:t>qui</a:t>
            </a:r>
            <a:r>
              <a:rPr lang="ru-RU" sz="2500" dirty="0">
                <a:latin typeface="Bahnschrift Condensed" pitchFamily="34" charset="0"/>
              </a:rPr>
              <a:t> </a:t>
            </a:r>
            <a:r>
              <a:rPr lang="ru-RU" sz="2500" dirty="0" err="1">
                <a:latin typeface="Bahnschrift Condensed" pitchFamily="34" charset="0"/>
              </a:rPr>
              <a:t>est</a:t>
            </a:r>
            <a:r>
              <a:rPr lang="ru-RU" sz="2500" dirty="0">
                <a:latin typeface="Bahnschrift Condensed" pitchFamily="34" charset="0"/>
              </a:rPr>
              <a:t> </a:t>
            </a:r>
            <a:r>
              <a:rPr lang="ru-RU" sz="2500" dirty="0" err="1">
                <a:latin typeface="Bahnschrift Condensed" pitchFamily="34" charset="0"/>
              </a:rPr>
              <a:t>responsible</a:t>
            </a:r>
            <a:r>
              <a:rPr lang="ru-RU" sz="2500" dirty="0">
                <a:latin typeface="Bahnschrift Condensed" pitchFamily="34" charset="0"/>
              </a:rPr>
              <a:t>). Такой подход опирается на презумпцию ненадлежащего надзора как на основание деликтной ответственности (</a:t>
            </a:r>
            <a:r>
              <a:rPr lang="ru-RU" sz="2500" dirty="0" err="1">
                <a:latin typeface="Bahnschrift Condensed" pitchFamily="34" charset="0"/>
              </a:rPr>
              <a:t>une</a:t>
            </a:r>
            <a:r>
              <a:rPr lang="ru-RU" sz="2500" dirty="0">
                <a:latin typeface="Bahnschrift Condensed" pitchFamily="34" charset="0"/>
              </a:rPr>
              <a:t> </a:t>
            </a:r>
            <a:r>
              <a:rPr lang="ru-RU" sz="2500" dirty="0" err="1">
                <a:latin typeface="Bahnschrift Condensed" pitchFamily="34" charset="0"/>
              </a:rPr>
              <a:t>garde</a:t>
            </a:r>
            <a:r>
              <a:rPr lang="ru-RU" sz="2500" dirty="0">
                <a:latin typeface="Bahnschrift Condensed" pitchFamily="34" charset="0"/>
              </a:rPr>
              <a:t> </a:t>
            </a:r>
            <a:r>
              <a:rPr lang="ru-RU" sz="2500" dirty="0" err="1">
                <a:latin typeface="Bahnschrift Condensed" pitchFamily="34" charset="0"/>
              </a:rPr>
              <a:t>de</a:t>
            </a:r>
            <a:r>
              <a:rPr lang="ru-RU" sz="2500" dirty="0">
                <a:latin typeface="Bahnschrift Condensed" pitchFamily="34" charset="0"/>
              </a:rPr>
              <a:t> </a:t>
            </a:r>
            <a:r>
              <a:rPr lang="ru-RU" sz="2500" dirty="0" err="1">
                <a:latin typeface="Bahnschrift Condensed" pitchFamily="34" charset="0"/>
              </a:rPr>
              <a:t>la</a:t>
            </a:r>
            <a:r>
              <a:rPr lang="ru-RU" sz="2500" dirty="0">
                <a:latin typeface="Bahnschrift Condensed" pitchFamily="34" charset="0"/>
              </a:rPr>
              <a:t> </a:t>
            </a:r>
            <a:r>
              <a:rPr lang="ru-RU" sz="2500" dirty="0" err="1">
                <a:latin typeface="Bahnschrift Condensed" pitchFamily="34" charset="0"/>
              </a:rPr>
              <a:t>chose</a:t>
            </a:r>
            <a:r>
              <a:rPr lang="ru-RU" sz="2500" dirty="0">
                <a:latin typeface="Bahnschrift Condensed" pitchFamily="34" charset="0"/>
              </a:rPr>
              <a:t>). Считается, что надзор должен осуществлять тот, кто пользуется вещью либо управляет ею или контролирует ее использование. В отношении собственников действует презумпция надзора до тех пор, пока не доказано обратное</a:t>
            </a:r>
            <a:r>
              <a:rPr lang="ru-RU" sz="2500" dirty="0" smtClean="0">
                <a:latin typeface="Bahnschrift Condensed" pitchFamily="34" charset="0"/>
              </a:rPr>
              <a:t>.</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2906" y="3761496"/>
            <a:ext cx="5266187" cy="2900219"/>
          </a:xfrm>
          <a:prstGeom prst="rect">
            <a:avLst/>
          </a:prstGeom>
          <a:ln>
            <a:noFill/>
          </a:ln>
          <a:effectLst>
            <a:softEdge rad="112500"/>
          </a:effectLst>
        </p:spPr>
      </p:pic>
    </p:spTree>
    <p:extLst>
      <p:ext uri="{BB962C8B-B14F-4D97-AF65-F5344CB8AC3E}">
        <p14:creationId xmlns:p14="http://schemas.microsoft.com/office/powerpoint/2010/main" val="165136028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9228552E-C8B1-4A80-8448-0787CE0FC7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French flag on plain background Stock Photo - 30930924">
            <a:extLst>
              <a:ext uri="{FF2B5EF4-FFF2-40B4-BE49-F238E27FC236}">
                <a16:creationId xmlns="" xmlns:a16="http://schemas.microsoft.com/office/drawing/2014/main" id="{49B03A16-AF89-6644-B2CD-0AF66F62F506}"/>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5953" r="-1" b="11595"/>
          <a:stretch/>
        </p:blipFill>
        <p:spPr bwMode="auto">
          <a:xfrm>
            <a:off x="10" y="5"/>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Текст 2"/>
          <p:cNvSpPr>
            <a:spLocks noGrp="1"/>
          </p:cNvSpPr>
          <p:nvPr>
            <p:ph type="body" idx="1"/>
          </p:nvPr>
        </p:nvSpPr>
        <p:spPr>
          <a:xfrm>
            <a:off x="586854" y="491319"/>
            <a:ext cx="10959152" cy="5598331"/>
          </a:xfrm>
        </p:spPr>
        <p:txBody>
          <a:bodyPr>
            <a:normAutofit/>
          </a:bodyPr>
          <a:lstStyle/>
          <a:p>
            <a:r>
              <a:rPr lang="ru-RU" sz="2500" dirty="0">
                <a:latin typeface="Bahnschrift Condensed" pitchFamily="34" charset="0"/>
              </a:rPr>
              <a:t>3</a:t>
            </a:r>
            <a:r>
              <a:rPr lang="ru-RU" sz="2500" dirty="0" smtClean="0">
                <a:latin typeface="Bahnschrift Condensed" pitchFamily="34" charset="0"/>
              </a:rPr>
              <a:t>. Ответственность </a:t>
            </a:r>
            <a:r>
              <a:rPr lang="ru-RU" sz="2500" dirty="0">
                <a:latin typeface="Bahnschrift Condensed" pitchFamily="34" charset="0"/>
              </a:rPr>
              <a:t>за вред, причиненный чужими действиями. Лицами, отвечающими за причиненный чужими действиями вред, ст. 1384 ФГК называет родителей несовершеннолетних детей (</a:t>
            </a:r>
            <a:r>
              <a:rPr lang="ru-RU" sz="2500" dirty="0" err="1">
                <a:latin typeface="Bahnschrift Condensed" pitchFamily="34" charset="0"/>
              </a:rPr>
              <a:t>les</a:t>
            </a:r>
            <a:r>
              <a:rPr lang="ru-RU" sz="2500" dirty="0">
                <a:latin typeface="Bahnschrift Condensed" pitchFamily="34" charset="0"/>
              </a:rPr>
              <a:t> </a:t>
            </a:r>
            <a:r>
              <a:rPr lang="ru-RU" sz="2500" dirty="0" err="1">
                <a:latin typeface="Bahnschrift Condensed" pitchFamily="34" charset="0"/>
              </a:rPr>
              <a:t>parents</a:t>
            </a:r>
            <a:r>
              <a:rPr lang="ru-RU" sz="2500" dirty="0">
                <a:latin typeface="Bahnschrift Condensed" pitchFamily="34" charset="0"/>
              </a:rPr>
              <a:t>), учителей и ремесленников, имеющих поднадзорных им учеников (</a:t>
            </a:r>
            <a:r>
              <a:rPr lang="ru-RU" sz="2500" dirty="0" err="1">
                <a:latin typeface="Bahnschrift Condensed" pitchFamily="34" charset="0"/>
              </a:rPr>
              <a:t>les</a:t>
            </a:r>
            <a:r>
              <a:rPr lang="ru-RU" sz="2500" dirty="0">
                <a:latin typeface="Bahnschrift Condensed" pitchFamily="34" charset="0"/>
              </a:rPr>
              <a:t> </a:t>
            </a:r>
            <a:r>
              <a:rPr lang="ru-RU" sz="2500" dirty="0" err="1">
                <a:latin typeface="Bahnschrift Condensed" pitchFamily="34" charset="0"/>
              </a:rPr>
              <a:t>instituteurs</a:t>
            </a:r>
            <a:r>
              <a:rPr lang="ru-RU" sz="2500" dirty="0">
                <a:latin typeface="Bahnschrift Condensed" pitchFamily="34" charset="0"/>
              </a:rPr>
              <a:t> </a:t>
            </a:r>
            <a:r>
              <a:rPr lang="ru-RU" sz="2500" dirty="0" err="1">
                <a:latin typeface="Bahnschrift Condensed" pitchFamily="34" charset="0"/>
              </a:rPr>
              <a:t>et</a:t>
            </a:r>
            <a:r>
              <a:rPr lang="ru-RU" sz="2500" dirty="0">
                <a:latin typeface="Bahnschrift Condensed" pitchFamily="34" charset="0"/>
              </a:rPr>
              <a:t> </a:t>
            </a:r>
            <a:r>
              <a:rPr lang="ru-RU" sz="2500" dirty="0" err="1">
                <a:latin typeface="Bahnschrift Condensed" pitchFamily="34" charset="0"/>
              </a:rPr>
              <a:t>les</a:t>
            </a:r>
            <a:r>
              <a:rPr lang="ru-RU" sz="2500" dirty="0">
                <a:latin typeface="Bahnschrift Condensed" pitchFamily="34" charset="0"/>
              </a:rPr>
              <a:t> </a:t>
            </a:r>
            <a:r>
              <a:rPr lang="ru-RU" sz="2500" dirty="0" err="1">
                <a:latin typeface="Bahnschrift Condensed" pitchFamily="34" charset="0"/>
              </a:rPr>
              <a:t>artisans</a:t>
            </a:r>
            <a:r>
              <a:rPr lang="ru-RU" sz="2500" dirty="0">
                <a:latin typeface="Bahnschrift Condensed" pitchFamily="34" charset="0"/>
              </a:rPr>
              <a:t>), комитентов, в случае причинения вреда лицами, на которых они возложили исполнение поручения (</a:t>
            </a:r>
            <a:r>
              <a:rPr lang="ru-RU" sz="2500" dirty="0" err="1">
                <a:latin typeface="Bahnschrift Condensed" pitchFamily="34" charset="0"/>
              </a:rPr>
              <a:t>les</a:t>
            </a:r>
            <a:r>
              <a:rPr lang="ru-RU" sz="2500" dirty="0">
                <a:latin typeface="Bahnschrift Condensed" pitchFamily="34" charset="0"/>
              </a:rPr>
              <a:t> </a:t>
            </a:r>
            <a:r>
              <a:rPr lang="ru-RU" sz="2500" dirty="0" err="1">
                <a:latin typeface="Bahnschrift Condensed" pitchFamily="34" charset="0"/>
              </a:rPr>
              <a:t>commettants</a:t>
            </a:r>
            <a:r>
              <a:rPr lang="ru-RU" sz="2500" dirty="0">
                <a:latin typeface="Bahnschrift Condensed" pitchFamily="34" charset="0"/>
              </a:rPr>
              <a:t>).</a:t>
            </a: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54" y="2768714"/>
            <a:ext cx="5095875" cy="3838575"/>
          </a:xfrm>
          <a:prstGeom prst="rect">
            <a:avLst/>
          </a:prstGeom>
          <a:ln>
            <a:noFill/>
          </a:ln>
          <a:effectLst>
            <a:softEdge rad="112500"/>
          </a:effectLst>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534" y="2768715"/>
            <a:ext cx="5085356" cy="3838575"/>
          </a:xfrm>
          <a:prstGeom prst="rect">
            <a:avLst/>
          </a:prstGeom>
          <a:ln>
            <a:noFill/>
          </a:ln>
          <a:effectLst>
            <a:softEdge rad="112500"/>
          </a:effectLst>
        </p:spPr>
      </p:pic>
    </p:spTree>
    <p:extLst>
      <p:ext uri="{BB962C8B-B14F-4D97-AF65-F5344CB8AC3E}">
        <p14:creationId xmlns:p14="http://schemas.microsoft.com/office/powerpoint/2010/main" val="222950303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C5E6CFF1-2F42-4E10-9A97-F116F46F53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French flag on plain background Stock Photo - 30930924">
            <a:extLst>
              <a:ext uri="{FF2B5EF4-FFF2-40B4-BE49-F238E27FC236}">
                <a16:creationId xmlns="" xmlns:a16="http://schemas.microsoft.com/office/drawing/2014/main" id="{8BF79B2D-2A72-1C4D-8348-24164F85BBB6}"/>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5953" r="-1" b="11595"/>
          <a:stretch/>
        </p:blipFill>
        <p:spPr bwMode="auto">
          <a:xfrm>
            <a:off x="1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Текст 2"/>
          <p:cNvSpPr>
            <a:spLocks noGrp="1"/>
          </p:cNvSpPr>
          <p:nvPr>
            <p:ph type="body" idx="1"/>
          </p:nvPr>
        </p:nvSpPr>
        <p:spPr>
          <a:xfrm>
            <a:off x="614149" y="627797"/>
            <a:ext cx="10877266" cy="5461853"/>
          </a:xfrm>
        </p:spPr>
        <p:txBody>
          <a:bodyPr>
            <a:normAutofit/>
          </a:bodyPr>
          <a:lstStyle/>
          <a:p>
            <a:r>
              <a:rPr lang="ru-RU" sz="2500" dirty="0">
                <a:latin typeface="Bahnschrift Condensed" pitchFamily="34" charset="0"/>
              </a:rPr>
              <a:t>4. Порядок компенсации вреда от дорожно-транспортных происшествий. Законом от 5 июля 1985 г. во Франции был закреплен порядок регулирования, отличающийся от традиционных подходов к деликтной ответственности. Этот порядок основан не на принципе ответственности, а на принципе возмещения (</a:t>
            </a:r>
            <a:r>
              <a:rPr lang="ru-RU" sz="2500" dirty="0" err="1">
                <a:latin typeface="Bahnschrift Condensed" pitchFamily="34" charset="0"/>
              </a:rPr>
              <a:t>le</a:t>
            </a:r>
            <a:r>
              <a:rPr lang="ru-RU" sz="2500" dirty="0">
                <a:latin typeface="Bahnschrift Condensed" pitchFamily="34" charset="0"/>
              </a:rPr>
              <a:t> </a:t>
            </a:r>
            <a:r>
              <a:rPr lang="ru-RU" sz="2500" dirty="0" err="1">
                <a:latin typeface="Bahnschrift Condensed" pitchFamily="34" charset="0"/>
              </a:rPr>
              <a:t>regime</a:t>
            </a:r>
            <a:r>
              <a:rPr lang="ru-RU" sz="2500" dirty="0">
                <a:latin typeface="Bahnschrift Condensed" pitchFamily="34" charset="0"/>
              </a:rPr>
              <a:t> </a:t>
            </a:r>
            <a:r>
              <a:rPr lang="ru-RU" sz="2500" dirty="0" err="1">
                <a:latin typeface="Bahnschrift Condensed" pitchFamily="34" charset="0"/>
              </a:rPr>
              <a:t>d'indemnisation</a:t>
            </a:r>
            <a:r>
              <a:rPr lang="ru-RU" sz="2500" dirty="0">
                <a:latin typeface="Bahnschrift Condensed" pitchFamily="34" charset="0"/>
              </a:rPr>
              <a:t> </a:t>
            </a:r>
            <a:r>
              <a:rPr lang="ru-RU" sz="2500" dirty="0" err="1">
                <a:latin typeface="Bahnschrift Condensed" pitchFamily="34" charset="0"/>
              </a:rPr>
              <a:t>des</a:t>
            </a:r>
            <a:r>
              <a:rPr lang="ru-RU" sz="2500" dirty="0">
                <a:latin typeface="Bahnschrift Condensed" pitchFamily="34" charset="0"/>
              </a:rPr>
              <a:t> </a:t>
            </a:r>
            <a:r>
              <a:rPr lang="ru-RU" sz="2500" dirty="0" err="1">
                <a:latin typeface="Bahnschrift Condensed" pitchFamily="34" charset="0"/>
              </a:rPr>
              <a:t>accidents</a:t>
            </a:r>
            <a:r>
              <a:rPr lang="ru-RU" sz="2500" dirty="0">
                <a:latin typeface="Bahnschrift Condensed" pitchFamily="34" charset="0"/>
              </a:rPr>
              <a:t> </a:t>
            </a:r>
            <a:r>
              <a:rPr lang="ru-RU" sz="2500" dirty="0" err="1">
                <a:latin typeface="Bahnschrift Condensed" pitchFamily="34" charset="0"/>
              </a:rPr>
              <a:t>de</a:t>
            </a:r>
            <a:r>
              <a:rPr lang="ru-RU" sz="2500" dirty="0">
                <a:latin typeface="Bahnschrift Condensed" pitchFamily="34" charset="0"/>
              </a:rPr>
              <a:t> </a:t>
            </a:r>
            <a:r>
              <a:rPr lang="ru-RU" sz="2500" dirty="0" err="1">
                <a:latin typeface="Bahnschrift Condensed" pitchFamily="34" charset="0"/>
              </a:rPr>
              <a:t>la</a:t>
            </a:r>
            <a:r>
              <a:rPr lang="ru-RU" sz="2500" dirty="0">
                <a:latin typeface="Bahnschrift Condensed" pitchFamily="34" charset="0"/>
              </a:rPr>
              <a:t> </a:t>
            </a:r>
            <a:r>
              <a:rPr lang="ru-RU" sz="2500" dirty="0" err="1">
                <a:latin typeface="Bahnschrift Condensed" pitchFamily="34" charset="0"/>
              </a:rPr>
              <a:t>circulations</a:t>
            </a:r>
            <a:r>
              <a:rPr lang="ru-RU" sz="2500" dirty="0">
                <a:latin typeface="Bahnschrift Condensed" pitchFamily="34" charset="0"/>
              </a:rPr>
              <a:t>). Он означает, что в случае дорожно-транспортного происшествия обязанность возмещения понесенного пострадавшим вреда возникает у причинителя независимо от вины.</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625" y="2936401"/>
            <a:ext cx="6762750" cy="3714750"/>
          </a:xfrm>
          <a:prstGeom prst="rect">
            <a:avLst/>
          </a:prstGeom>
          <a:ln>
            <a:noFill/>
          </a:ln>
          <a:effectLst>
            <a:softEdge rad="112500"/>
          </a:effectLst>
        </p:spPr>
      </p:pic>
    </p:spTree>
    <p:extLst>
      <p:ext uri="{BB962C8B-B14F-4D97-AF65-F5344CB8AC3E}">
        <p14:creationId xmlns:p14="http://schemas.microsoft.com/office/powerpoint/2010/main" val="376279792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2543</TotalTime>
  <Words>987</Words>
  <Application>Microsoft Office PowerPoint</Application>
  <PresentationFormat>Произвольный</PresentationFormat>
  <Paragraphs>27</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Office Theme</vt:lpstr>
      <vt:lpstr>Деликтное право Франции: общая характеристика.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просмотр</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ПРАВОВАЯ СИСТЕМА ФРАНЦИИ</dc:title>
  <dc:creator>s moreno</dc:creator>
  <cp:lastModifiedBy>Анна Уалион</cp:lastModifiedBy>
  <cp:revision>48</cp:revision>
  <dcterms:created xsi:type="dcterms:W3CDTF">2020-09-19T05:59:23Z</dcterms:created>
  <dcterms:modified xsi:type="dcterms:W3CDTF">2021-06-09T20:47:13Z</dcterms:modified>
</cp:coreProperties>
</file>