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3" r:id="rId3"/>
    <p:sldId id="269" r:id="rId4"/>
    <p:sldId id="258" r:id="rId5"/>
    <p:sldId id="259" r:id="rId6"/>
    <p:sldId id="263" r:id="rId7"/>
    <p:sldId id="264" r:id="rId8"/>
    <p:sldId id="265" r:id="rId9"/>
    <p:sldId id="266" r:id="rId10"/>
    <p:sldId id="267" r:id="rId11"/>
    <p:sldId id="279" r:id="rId12"/>
    <p:sldId id="280" r:id="rId13"/>
    <p:sldId id="281" r:id="rId14"/>
    <p:sldId id="271" r:id="rId15"/>
    <p:sldId id="273" r:id="rId16"/>
    <p:sldId id="270" r:id="rId17"/>
    <p:sldId id="274" r:id="rId18"/>
    <p:sldId id="275" r:id="rId19"/>
    <p:sldId id="294" r:id="rId20"/>
    <p:sldId id="295" r:id="rId21"/>
    <p:sldId id="276" r:id="rId22"/>
    <p:sldId id="283" r:id="rId23"/>
    <p:sldId id="282" r:id="rId24"/>
    <p:sldId id="278" r:id="rId25"/>
    <p:sldId id="284" r:id="rId26"/>
    <p:sldId id="285" r:id="rId27"/>
    <p:sldId id="286" r:id="rId28"/>
    <p:sldId id="287" r:id="rId29"/>
    <p:sldId id="288" r:id="rId30"/>
    <p:sldId id="290" r:id="rId31"/>
    <p:sldId id="291" r:id="rId32"/>
    <p:sldId id="292" r:id="rId33"/>
    <p:sldId id="297" r:id="rId34"/>
    <p:sldId id="2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82" autoAdjust="0"/>
    <p:restoredTop sz="94660"/>
  </p:normalViewPr>
  <p:slideViewPr>
    <p:cSldViewPr snapToGrid="0" showGuides="1">
      <p:cViewPr varScale="1">
        <p:scale>
          <a:sx n="63" d="100"/>
          <a:sy n="63" d="100"/>
        </p:scale>
        <p:origin x="-108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C2429-3831-4923-9CB3-830CFC4C2D1A}"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8A187D29-204A-4171-82A2-83A7AB2FA6C4}">
      <dgm:prSet custT="1"/>
      <dgm:spPr/>
      <dgm:t>
        <a:bodyPr/>
        <a:lstStyle/>
        <a:p>
          <a:r>
            <a:rPr lang="ru-RU" sz="2000" dirty="0">
              <a:latin typeface="Times New Roman"/>
              <a:cs typeface="Times New Roman"/>
            </a:rPr>
            <a:t>Условия контракта — это совокупность соглашений между сторонами, которые оговаривают права и обязанности всех участников сделки. Фиксируются условия контракта в виде письменного договора. </a:t>
          </a:r>
          <a:endParaRPr lang="en-US" sz="2000" dirty="0">
            <a:latin typeface="Times New Roman"/>
            <a:cs typeface="Times New Roman"/>
          </a:endParaRPr>
        </a:p>
      </dgm:t>
    </dgm:pt>
    <dgm:pt modelId="{E02DF5FD-8908-4301-9D8F-8FA700BEF9BA}" type="parTrans" cxnId="{FE975B62-42DD-4E61-8F44-1258EA51B228}">
      <dgm:prSet/>
      <dgm:spPr/>
      <dgm:t>
        <a:bodyPr/>
        <a:lstStyle/>
        <a:p>
          <a:endParaRPr lang="en-US"/>
        </a:p>
      </dgm:t>
    </dgm:pt>
    <dgm:pt modelId="{3377A7ED-AF80-4B8A-9541-5E48364944C8}" type="sibTrans" cxnId="{FE975B62-42DD-4E61-8F44-1258EA51B228}">
      <dgm:prSet/>
      <dgm:spPr/>
      <dgm:t>
        <a:bodyPr/>
        <a:lstStyle/>
        <a:p>
          <a:endParaRPr lang="en-US"/>
        </a:p>
      </dgm:t>
    </dgm:pt>
    <dgm:pt modelId="{9CD53CA8-952C-407C-AE17-0F8B8DC7E3F6}">
      <dgm:prSet/>
      <dgm:spPr/>
      <dgm:t>
        <a:bodyPr/>
        <a:lstStyle/>
        <a:p>
          <a:r>
            <a:rPr lang="ru-RU" sz="1900" dirty="0">
              <a:latin typeface="Times New Roman"/>
              <a:cs typeface="Times New Roman"/>
            </a:rPr>
            <a:t>Существуют обязательные, второстепенные и индивидуальные условия:</a:t>
          </a:r>
          <a:endParaRPr lang="en-US" sz="1900" dirty="0">
            <a:latin typeface="Times New Roman"/>
            <a:cs typeface="Times New Roman"/>
          </a:endParaRPr>
        </a:p>
      </dgm:t>
    </dgm:pt>
    <dgm:pt modelId="{7150D3E1-3750-4EF0-BDDC-848DAB6CA719}" type="parTrans" cxnId="{BC028193-3DB0-49A7-A1C2-9D591AC9AAFE}">
      <dgm:prSet/>
      <dgm:spPr/>
      <dgm:t>
        <a:bodyPr/>
        <a:lstStyle/>
        <a:p>
          <a:endParaRPr lang="en-US"/>
        </a:p>
      </dgm:t>
    </dgm:pt>
    <dgm:pt modelId="{1A0A6FE7-A464-4F8D-B221-DA17FBEE3448}" type="sibTrans" cxnId="{BC028193-3DB0-49A7-A1C2-9D591AC9AAFE}">
      <dgm:prSet/>
      <dgm:spPr/>
      <dgm:t>
        <a:bodyPr/>
        <a:lstStyle/>
        <a:p>
          <a:endParaRPr lang="en-US"/>
        </a:p>
      </dgm:t>
    </dgm:pt>
    <dgm:pt modelId="{66EDEAF7-10D5-4D5E-8E8C-3A90AB834E3A}">
      <dgm:prSet custT="1"/>
      <dgm:spPr/>
      <dgm:t>
        <a:bodyPr/>
        <a:lstStyle/>
        <a:p>
          <a:r>
            <a:rPr lang="ru-RU" sz="2000" b="1" dirty="0">
              <a:latin typeface="Times New Roman"/>
              <a:cs typeface="Times New Roman"/>
            </a:rPr>
            <a:t>К обязательным относят такие пункты </a:t>
          </a:r>
          <a:r>
            <a:rPr lang="ru-RU" sz="2000" dirty="0">
              <a:latin typeface="Times New Roman"/>
              <a:cs typeface="Times New Roman"/>
            </a:rPr>
            <a:t>— наименование сторон и номер контракта, предмет сделки, размер денежного вознаграждения, условия и тип оплаты, ответственность сторон, штрафы, юридические адреса, а также подписи. Если одна из сторон нарушила какое-либо из обязательных условий, то вторая сторона имеет право разорвать договор и потребовать справедливой компенсации.</a:t>
          </a:r>
          <a:endParaRPr lang="en-US" sz="2000" dirty="0">
            <a:latin typeface="Times New Roman"/>
            <a:cs typeface="Times New Roman"/>
          </a:endParaRPr>
        </a:p>
      </dgm:t>
    </dgm:pt>
    <dgm:pt modelId="{3C7F7520-D542-48A8-890F-43F389EDE5B2}" type="parTrans" cxnId="{9DCCCAFB-10AB-424D-950A-9405C783FE0F}">
      <dgm:prSet/>
      <dgm:spPr/>
      <dgm:t>
        <a:bodyPr/>
        <a:lstStyle/>
        <a:p>
          <a:endParaRPr lang="en-US"/>
        </a:p>
      </dgm:t>
    </dgm:pt>
    <dgm:pt modelId="{006E388F-6875-4CFA-AB6D-75E740C2C922}" type="sibTrans" cxnId="{9DCCCAFB-10AB-424D-950A-9405C783FE0F}">
      <dgm:prSet/>
      <dgm:spPr/>
      <dgm:t>
        <a:bodyPr/>
        <a:lstStyle/>
        <a:p>
          <a:endParaRPr lang="en-US"/>
        </a:p>
      </dgm:t>
    </dgm:pt>
    <dgm:pt modelId="{41B6E6BB-ADB4-4827-9299-20E0BCFDA1C0}">
      <dgm:prSet/>
      <dgm:spPr/>
      <dgm:t>
        <a:bodyPr/>
        <a:lstStyle/>
        <a:p>
          <a:r>
            <a:rPr lang="ru-RU" sz="1500" dirty="0">
              <a:latin typeface="Times New Roman"/>
              <a:cs typeface="Times New Roman"/>
            </a:rPr>
            <a:t/>
          </a:r>
          <a:br>
            <a:rPr lang="ru-RU" sz="1500" dirty="0">
              <a:latin typeface="Times New Roman"/>
              <a:cs typeface="Times New Roman"/>
            </a:rPr>
          </a:br>
          <a:endParaRPr lang="en-US" sz="1500" dirty="0">
            <a:latin typeface="Times New Roman"/>
            <a:cs typeface="Times New Roman"/>
          </a:endParaRPr>
        </a:p>
      </dgm:t>
    </dgm:pt>
    <dgm:pt modelId="{6A09B49D-CC68-4144-A086-367F569C9567}" type="parTrans" cxnId="{E9631389-C0E3-4379-8193-0F0B6AFEFDAD}">
      <dgm:prSet/>
      <dgm:spPr/>
      <dgm:t>
        <a:bodyPr/>
        <a:lstStyle/>
        <a:p>
          <a:endParaRPr lang="en-US"/>
        </a:p>
      </dgm:t>
    </dgm:pt>
    <dgm:pt modelId="{65D0F59B-CDF7-41B3-B1C6-14A23C6EDA15}" type="sibTrans" cxnId="{E9631389-C0E3-4379-8193-0F0B6AFEFDAD}">
      <dgm:prSet/>
      <dgm:spPr/>
      <dgm:t>
        <a:bodyPr/>
        <a:lstStyle/>
        <a:p>
          <a:endParaRPr lang="en-US"/>
        </a:p>
      </dgm:t>
    </dgm:pt>
    <dgm:pt modelId="{05BA1D97-0D23-415F-8D0C-3C7077680760}" type="pres">
      <dgm:prSet presAssocID="{3FCC2429-3831-4923-9CB3-830CFC4C2D1A}" presName="Name0" presStyleCnt="0">
        <dgm:presLayoutVars>
          <dgm:dir/>
          <dgm:resizeHandles val="exact"/>
        </dgm:presLayoutVars>
      </dgm:prSet>
      <dgm:spPr/>
      <dgm:t>
        <a:bodyPr/>
        <a:lstStyle/>
        <a:p>
          <a:endParaRPr lang="ru-RU"/>
        </a:p>
      </dgm:t>
    </dgm:pt>
    <dgm:pt modelId="{E16632B9-F26C-45E0-B278-CC1482C117CC}" type="pres">
      <dgm:prSet presAssocID="{8A187D29-204A-4171-82A2-83A7AB2FA6C4}" presName="node" presStyleLbl="node1" presStyleIdx="0" presStyleCnt="3">
        <dgm:presLayoutVars>
          <dgm:bulletEnabled val="1"/>
        </dgm:presLayoutVars>
      </dgm:prSet>
      <dgm:spPr/>
      <dgm:t>
        <a:bodyPr/>
        <a:lstStyle/>
        <a:p>
          <a:endParaRPr lang="ru-RU"/>
        </a:p>
      </dgm:t>
    </dgm:pt>
    <dgm:pt modelId="{3ACA6D25-E5D6-444A-B88B-1B8DEFDADDB6}" type="pres">
      <dgm:prSet presAssocID="{3377A7ED-AF80-4B8A-9541-5E48364944C8}" presName="sibTransSpacerBeforeConnector" presStyleCnt="0"/>
      <dgm:spPr/>
    </dgm:pt>
    <dgm:pt modelId="{76C74396-E48D-499B-B3AB-5A602CF86016}" type="pres">
      <dgm:prSet presAssocID="{3377A7ED-AF80-4B8A-9541-5E48364944C8}" presName="sibTrans" presStyleLbl="node1" presStyleIdx="1" presStyleCnt="3"/>
      <dgm:spPr/>
      <dgm:t>
        <a:bodyPr/>
        <a:lstStyle/>
        <a:p>
          <a:endParaRPr lang="ru-RU"/>
        </a:p>
      </dgm:t>
    </dgm:pt>
    <dgm:pt modelId="{4D1C680E-4EFC-4BFC-9790-3E8C6B493667}" type="pres">
      <dgm:prSet presAssocID="{3377A7ED-AF80-4B8A-9541-5E48364944C8}" presName="sibTransSpacerAfterConnector" presStyleCnt="0"/>
      <dgm:spPr/>
    </dgm:pt>
    <dgm:pt modelId="{9E44E635-74B5-4E1D-92E2-D5A929058FBB}" type="pres">
      <dgm:prSet presAssocID="{9CD53CA8-952C-407C-AE17-0F8B8DC7E3F6}" presName="node" presStyleLbl="node1" presStyleIdx="2" presStyleCnt="3">
        <dgm:presLayoutVars>
          <dgm:bulletEnabled val="1"/>
        </dgm:presLayoutVars>
      </dgm:prSet>
      <dgm:spPr/>
      <dgm:t>
        <a:bodyPr/>
        <a:lstStyle/>
        <a:p>
          <a:endParaRPr lang="ru-RU"/>
        </a:p>
      </dgm:t>
    </dgm:pt>
  </dgm:ptLst>
  <dgm:cxnLst>
    <dgm:cxn modelId="{7260D406-7FC6-4661-8632-69446FB1318C}" type="presOf" srcId="{66EDEAF7-10D5-4D5E-8E8C-3A90AB834E3A}" destId="{9E44E635-74B5-4E1D-92E2-D5A929058FBB}" srcOrd="0" destOrd="1" presId="urn:microsoft.com/office/officeart/2016/7/layout/BasicProcessNew"/>
    <dgm:cxn modelId="{CDCAF510-0876-4521-9716-4F884F816F52}" type="presOf" srcId="{8A187D29-204A-4171-82A2-83A7AB2FA6C4}" destId="{E16632B9-F26C-45E0-B278-CC1482C117CC}" srcOrd="0" destOrd="0" presId="urn:microsoft.com/office/officeart/2016/7/layout/BasicProcessNew"/>
    <dgm:cxn modelId="{9DCCCAFB-10AB-424D-950A-9405C783FE0F}" srcId="{9CD53CA8-952C-407C-AE17-0F8B8DC7E3F6}" destId="{66EDEAF7-10D5-4D5E-8E8C-3A90AB834E3A}" srcOrd="0" destOrd="0" parTransId="{3C7F7520-D542-48A8-890F-43F389EDE5B2}" sibTransId="{006E388F-6875-4CFA-AB6D-75E740C2C922}"/>
    <dgm:cxn modelId="{FE975B62-42DD-4E61-8F44-1258EA51B228}" srcId="{3FCC2429-3831-4923-9CB3-830CFC4C2D1A}" destId="{8A187D29-204A-4171-82A2-83A7AB2FA6C4}" srcOrd="0" destOrd="0" parTransId="{E02DF5FD-8908-4301-9D8F-8FA700BEF9BA}" sibTransId="{3377A7ED-AF80-4B8A-9541-5E48364944C8}"/>
    <dgm:cxn modelId="{900E0886-DDF8-43A3-BBA8-7D11875D08FB}" type="presOf" srcId="{3FCC2429-3831-4923-9CB3-830CFC4C2D1A}" destId="{05BA1D97-0D23-415F-8D0C-3C7077680760}" srcOrd="0" destOrd="0" presId="urn:microsoft.com/office/officeart/2016/7/layout/BasicProcessNew"/>
    <dgm:cxn modelId="{E9631389-C0E3-4379-8193-0F0B6AFEFDAD}" srcId="{9CD53CA8-952C-407C-AE17-0F8B8DC7E3F6}" destId="{41B6E6BB-ADB4-4827-9299-20E0BCFDA1C0}" srcOrd="1" destOrd="0" parTransId="{6A09B49D-CC68-4144-A086-367F569C9567}" sibTransId="{65D0F59B-CDF7-41B3-B1C6-14A23C6EDA15}"/>
    <dgm:cxn modelId="{130B96DB-859E-475D-BBB9-0265D83FE284}" type="presOf" srcId="{9CD53CA8-952C-407C-AE17-0F8B8DC7E3F6}" destId="{9E44E635-74B5-4E1D-92E2-D5A929058FBB}" srcOrd="0" destOrd="0" presId="urn:microsoft.com/office/officeart/2016/7/layout/BasicProcessNew"/>
    <dgm:cxn modelId="{BC028193-3DB0-49A7-A1C2-9D591AC9AAFE}" srcId="{3FCC2429-3831-4923-9CB3-830CFC4C2D1A}" destId="{9CD53CA8-952C-407C-AE17-0F8B8DC7E3F6}" srcOrd="1" destOrd="0" parTransId="{7150D3E1-3750-4EF0-BDDC-848DAB6CA719}" sibTransId="{1A0A6FE7-A464-4F8D-B221-DA17FBEE3448}"/>
    <dgm:cxn modelId="{2F462426-1728-4BAF-A336-6458CE6AABC3}" type="presOf" srcId="{41B6E6BB-ADB4-4827-9299-20E0BCFDA1C0}" destId="{9E44E635-74B5-4E1D-92E2-D5A929058FBB}" srcOrd="0" destOrd="2" presId="urn:microsoft.com/office/officeart/2016/7/layout/BasicProcessNew"/>
    <dgm:cxn modelId="{1D42DE47-8689-4C80-9844-BAE1778F3277}" type="presOf" srcId="{3377A7ED-AF80-4B8A-9541-5E48364944C8}" destId="{76C74396-E48D-499B-B3AB-5A602CF86016}" srcOrd="0" destOrd="0" presId="urn:microsoft.com/office/officeart/2016/7/layout/BasicProcessNew"/>
    <dgm:cxn modelId="{A18C7F3B-B190-4176-BE49-9BE9A5A63E9F}" type="presParOf" srcId="{05BA1D97-0D23-415F-8D0C-3C7077680760}" destId="{E16632B9-F26C-45E0-B278-CC1482C117CC}" srcOrd="0" destOrd="0" presId="urn:microsoft.com/office/officeart/2016/7/layout/BasicProcessNew"/>
    <dgm:cxn modelId="{B9259958-F1B9-4B1F-86D7-750CAC2A0EC5}" type="presParOf" srcId="{05BA1D97-0D23-415F-8D0C-3C7077680760}" destId="{3ACA6D25-E5D6-444A-B88B-1B8DEFDADDB6}" srcOrd="1" destOrd="0" presId="urn:microsoft.com/office/officeart/2016/7/layout/BasicProcessNew"/>
    <dgm:cxn modelId="{6D851DF0-C36B-4E95-A6BA-CCCE6F53DFEF}" type="presParOf" srcId="{05BA1D97-0D23-415F-8D0C-3C7077680760}" destId="{76C74396-E48D-499B-B3AB-5A602CF86016}" srcOrd="2" destOrd="0" presId="urn:microsoft.com/office/officeart/2016/7/layout/BasicProcessNew"/>
    <dgm:cxn modelId="{4B087D92-D7D2-484E-8EAF-11792D4F14F6}" type="presParOf" srcId="{05BA1D97-0D23-415F-8D0C-3C7077680760}" destId="{4D1C680E-4EFC-4BFC-9790-3E8C6B493667}" srcOrd="3" destOrd="0" presId="urn:microsoft.com/office/officeart/2016/7/layout/BasicProcessNew"/>
    <dgm:cxn modelId="{6F7C9454-AA05-42EA-B873-846D6B5E5E72}" type="presParOf" srcId="{05BA1D97-0D23-415F-8D0C-3C7077680760}" destId="{9E44E635-74B5-4E1D-92E2-D5A929058FBB}" srcOrd="4" destOrd="0" presId="urn:microsoft.com/office/officeart/2016/7/layout/BasicProcessNew"/>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CC2429-3831-4923-9CB3-830CFC4C2D1A}" type="doc">
      <dgm:prSet loTypeId="urn:microsoft.com/office/officeart/2016/7/layout/BasicProcessNew" loCatId="process" qsTypeId="urn:microsoft.com/office/officeart/2005/8/quickstyle/simple5" qsCatId="simple" csTypeId="urn:microsoft.com/office/officeart/2005/8/colors/accent0_3" csCatId="mainScheme" phldr="1"/>
      <dgm:spPr/>
      <dgm:t>
        <a:bodyPr/>
        <a:lstStyle/>
        <a:p>
          <a:endParaRPr lang="en-US"/>
        </a:p>
      </dgm:t>
    </dgm:pt>
    <dgm:pt modelId="{8A187D29-204A-4171-82A2-83A7AB2FA6C4}">
      <dgm:prSet custT="1"/>
      <dgm:spPr/>
      <dgm:t>
        <a:bodyPr/>
        <a:lstStyle/>
        <a:p>
          <a:r>
            <a:rPr lang="ru-RU" sz="2000" b="1" dirty="0" smtClean="0">
              <a:latin typeface="Times New Roman"/>
              <a:cs typeface="Times New Roman"/>
            </a:rPr>
            <a:t>К второстепенным условиям</a:t>
          </a:r>
          <a:r>
            <a:rPr lang="ru-RU" sz="2000" dirty="0" smtClean="0">
              <a:latin typeface="Times New Roman"/>
              <a:cs typeface="Times New Roman"/>
            </a:rPr>
            <a:t> договора относят такие пункты — список документов, которые поставляются вместе с товаром, форс-мажорные обстоятельства, валюта и параметры. Если одна из сторон нарушила какое-либо из второстепенных условий, то вторая сторона не имеет право разорвать договор, однако может потребовать компенсацию. .</a:t>
          </a:r>
          <a:r>
            <a:rPr lang="ru-RU" sz="2000" dirty="0">
              <a:latin typeface="Times New Roman"/>
              <a:cs typeface="Times New Roman"/>
            </a:rPr>
            <a:t> </a:t>
          </a:r>
          <a:endParaRPr lang="en-US" sz="2000" dirty="0">
            <a:latin typeface="Times New Roman"/>
            <a:cs typeface="Times New Roman"/>
          </a:endParaRPr>
        </a:p>
      </dgm:t>
    </dgm:pt>
    <dgm:pt modelId="{E02DF5FD-8908-4301-9D8F-8FA700BEF9BA}" type="parTrans" cxnId="{FE975B62-42DD-4E61-8F44-1258EA51B228}">
      <dgm:prSet/>
      <dgm:spPr/>
      <dgm:t>
        <a:bodyPr/>
        <a:lstStyle/>
        <a:p>
          <a:endParaRPr lang="en-US"/>
        </a:p>
      </dgm:t>
    </dgm:pt>
    <dgm:pt modelId="{3377A7ED-AF80-4B8A-9541-5E48364944C8}" type="sibTrans" cxnId="{FE975B62-42DD-4E61-8F44-1258EA51B228}">
      <dgm:prSet/>
      <dgm:spPr/>
      <dgm:t>
        <a:bodyPr/>
        <a:lstStyle/>
        <a:p>
          <a:endParaRPr lang="en-US"/>
        </a:p>
      </dgm:t>
    </dgm:pt>
    <dgm:pt modelId="{9CD53CA8-952C-407C-AE17-0F8B8DC7E3F6}">
      <dgm:prSet/>
      <dgm:spPr/>
      <dgm:t>
        <a:bodyPr/>
        <a:lstStyle/>
        <a:p>
          <a:endParaRPr lang="en-US" sz="1900" dirty="0">
            <a:latin typeface="Times New Roman"/>
            <a:cs typeface="Times New Roman"/>
          </a:endParaRPr>
        </a:p>
      </dgm:t>
    </dgm:pt>
    <dgm:pt modelId="{7150D3E1-3750-4EF0-BDDC-848DAB6CA719}" type="parTrans" cxnId="{BC028193-3DB0-49A7-A1C2-9D591AC9AAFE}">
      <dgm:prSet/>
      <dgm:spPr/>
      <dgm:t>
        <a:bodyPr/>
        <a:lstStyle/>
        <a:p>
          <a:endParaRPr lang="en-US"/>
        </a:p>
      </dgm:t>
    </dgm:pt>
    <dgm:pt modelId="{1A0A6FE7-A464-4F8D-B221-DA17FBEE3448}" type="sibTrans" cxnId="{BC028193-3DB0-49A7-A1C2-9D591AC9AAFE}">
      <dgm:prSet/>
      <dgm:spPr/>
      <dgm:t>
        <a:bodyPr/>
        <a:lstStyle/>
        <a:p>
          <a:endParaRPr lang="en-US"/>
        </a:p>
      </dgm:t>
    </dgm:pt>
    <dgm:pt modelId="{66EDEAF7-10D5-4D5E-8E8C-3A90AB834E3A}">
      <dgm:prSet custT="1"/>
      <dgm:spPr/>
      <dgm:t>
        <a:bodyPr/>
        <a:lstStyle/>
        <a:p>
          <a:r>
            <a:rPr lang="ru-RU" sz="2000" b="1" dirty="0" smtClean="0">
              <a:latin typeface="Times New Roman"/>
              <a:cs typeface="Times New Roman"/>
            </a:rPr>
            <a:t>К индивидуальным относят </a:t>
          </a:r>
          <a:r>
            <a:rPr lang="ru-RU" sz="2000" dirty="0" smtClean="0">
              <a:latin typeface="Times New Roman"/>
              <a:cs typeface="Times New Roman"/>
            </a:rPr>
            <a:t>— язык документа, цена внешнеторгового контракта и другие</a:t>
          </a:r>
          <a:r>
            <a:rPr lang="ru-RU" sz="1800" dirty="0" smtClean="0">
              <a:latin typeface="Times New Roman"/>
              <a:cs typeface="Times New Roman"/>
            </a:rPr>
            <a:t>.</a:t>
          </a:r>
          <a:endParaRPr lang="en-US" sz="1800" dirty="0">
            <a:latin typeface="Times New Roman"/>
            <a:cs typeface="Times New Roman"/>
          </a:endParaRPr>
        </a:p>
      </dgm:t>
    </dgm:pt>
    <dgm:pt modelId="{3C7F7520-D542-48A8-890F-43F389EDE5B2}" type="parTrans" cxnId="{9DCCCAFB-10AB-424D-950A-9405C783FE0F}">
      <dgm:prSet/>
      <dgm:spPr/>
      <dgm:t>
        <a:bodyPr/>
        <a:lstStyle/>
        <a:p>
          <a:endParaRPr lang="en-US"/>
        </a:p>
      </dgm:t>
    </dgm:pt>
    <dgm:pt modelId="{006E388F-6875-4CFA-AB6D-75E740C2C922}" type="sibTrans" cxnId="{9DCCCAFB-10AB-424D-950A-9405C783FE0F}">
      <dgm:prSet/>
      <dgm:spPr/>
      <dgm:t>
        <a:bodyPr/>
        <a:lstStyle/>
        <a:p>
          <a:endParaRPr lang="en-US"/>
        </a:p>
      </dgm:t>
    </dgm:pt>
    <dgm:pt modelId="{41B6E6BB-ADB4-4827-9299-20E0BCFDA1C0}">
      <dgm:prSet/>
      <dgm:spPr/>
      <dgm:t>
        <a:bodyPr/>
        <a:lstStyle/>
        <a:p>
          <a:r>
            <a:rPr lang="ru-RU" sz="1500" dirty="0">
              <a:latin typeface="Times New Roman"/>
              <a:cs typeface="Times New Roman"/>
            </a:rPr>
            <a:t/>
          </a:r>
          <a:br>
            <a:rPr lang="ru-RU" sz="1500" dirty="0">
              <a:latin typeface="Times New Roman"/>
              <a:cs typeface="Times New Roman"/>
            </a:rPr>
          </a:br>
          <a:endParaRPr lang="en-US" sz="1500" dirty="0">
            <a:latin typeface="Times New Roman"/>
            <a:cs typeface="Times New Roman"/>
          </a:endParaRPr>
        </a:p>
      </dgm:t>
    </dgm:pt>
    <dgm:pt modelId="{6A09B49D-CC68-4144-A086-367F569C9567}" type="parTrans" cxnId="{E9631389-C0E3-4379-8193-0F0B6AFEFDAD}">
      <dgm:prSet/>
      <dgm:spPr/>
      <dgm:t>
        <a:bodyPr/>
        <a:lstStyle/>
        <a:p>
          <a:endParaRPr lang="en-US"/>
        </a:p>
      </dgm:t>
    </dgm:pt>
    <dgm:pt modelId="{65D0F59B-CDF7-41B3-B1C6-14A23C6EDA15}" type="sibTrans" cxnId="{E9631389-C0E3-4379-8193-0F0B6AFEFDAD}">
      <dgm:prSet/>
      <dgm:spPr/>
      <dgm:t>
        <a:bodyPr/>
        <a:lstStyle/>
        <a:p>
          <a:endParaRPr lang="en-US"/>
        </a:p>
      </dgm:t>
    </dgm:pt>
    <dgm:pt modelId="{05BA1D97-0D23-415F-8D0C-3C7077680760}" type="pres">
      <dgm:prSet presAssocID="{3FCC2429-3831-4923-9CB3-830CFC4C2D1A}" presName="Name0" presStyleCnt="0">
        <dgm:presLayoutVars>
          <dgm:dir/>
          <dgm:resizeHandles val="exact"/>
        </dgm:presLayoutVars>
      </dgm:prSet>
      <dgm:spPr/>
      <dgm:t>
        <a:bodyPr/>
        <a:lstStyle/>
        <a:p>
          <a:endParaRPr lang="ru-RU"/>
        </a:p>
      </dgm:t>
    </dgm:pt>
    <dgm:pt modelId="{E16632B9-F26C-45E0-B278-CC1482C117CC}" type="pres">
      <dgm:prSet presAssocID="{8A187D29-204A-4171-82A2-83A7AB2FA6C4}" presName="node" presStyleLbl="node1" presStyleIdx="0" presStyleCnt="3">
        <dgm:presLayoutVars>
          <dgm:bulletEnabled val="1"/>
        </dgm:presLayoutVars>
      </dgm:prSet>
      <dgm:spPr/>
      <dgm:t>
        <a:bodyPr/>
        <a:lstStyle/>
        <a:p>
          <a:endParaRPr lang="ru-RU"/>
        </a:p>
      </dgm:t>
    </dgm:pt>
    <dgm:pt modelId="{3ACA6D25-E5D6-444A-B88B-1B8DEFDADDB6}" type="pres">
      <dgm:prSet presAssocID="{3377A7ED-AF80-4B8A-9541-5E48364944C8}" presName="sibTransSpacerBeforeConnector" presStyleCnt="0"/>
      <dgm:spPr/>
    </dgm:pt>
    <dgm:pt modelId="{76C74396-E48D-499B-B3AB-5A602CF86016}" type="pres">
      <dgm:prSet presAssocID="{3377A7ED-AF80-4B8A-9541-5E48364944C8}" presName="sibTrans" presStyleLbl="node1" presStyleIdx="1" presStyleCnt="3"/>
      <dgm:spPr/>
      <dgm:t>
        <a:bodyPr/>
        <a:lstStyle/>
        <a:p>
          <a:endParaRPr lang="ru-RU"/>
        </a:p>
      </dgm:t>
    </dgm:pt>
    <dgm:pt modelId="{4D1C680E-4EFC-4BFC-9790-3E8C6B493667}" type="pres">
      <dgm:prSet presAssocID="{3377A7ED-AF80-4B8A-9541-5E48364944C8}" presName="sibTransSpacerAfterConnector" presStyleCnt="0"/>
      <dgm:spPr/>
    </dgm:pt>
    <dgm:pt modelId="{9E44E635-74B5-4E1D-92E2-D5A929058FBB}" type="pres">
      <dgm:prSet presAssocID="{9CD53CA8-952C-407C-AE17-0F8B8DC7E3F6}" presName="node" presStyleLbl="node1" presStyleIdx="2" presStyleCnt="3">
        <dgm:presLayoutVars>
          <dgm:bulletEnabled val="1"/>
        </dgm:presLayoutVars>
      </dgm:prSet>
      <dgm:spPr/>
      <dgm:t>
        <a:bodyPr/>
        <a:lstStyle/>
        <a:p>
          <a:endParaRPr lang="ru-RU"/>
        </a:p>
      </dgm:t>
    </dgm:pt>
  </dgm:ptLst>
  <dgm:cxnLst>
    <dgm:cxn modelId="{B79494BD-251E-45AC-98B0-0DA942798534}" type="presOf" srcId="{8A187D29-204A-4171-82A2-83A7AB2FA6C4}" destId="{E16632B9-F26C-45E0-B278-CC1482C117CC}" srcOrd="0" destOrd="0" presId="urn:microsoft.com/office/officeart/2016/7/layout/BasicProcessNew"/>
    <dgm:cxn modelId="{D98DA920-C1B3-4462-9A6F-E905366DF52A}" type="presOf" srcId="{66EDEAF7-10D5-4D5E-8E8C-3A90AB834E3A}" destId="{9E44E635-74B5-4E1D-92E2-D5A929058FBB}" srcOrd="0" destOrd="1" presId="urn:microsoft.com/office/officeart/2016/7/layout/BasicProcessNew"/>
    <dgm:cxn modelId="{9DCCCAFB-10AB-424D-950A-9405C783FE0F}" srcId="{9CD53CA8-952C-407C-AE17-0F8B8DC7E3F6}" destId="{66EDEAF7-10D5-4D5E-8E8C-3A90AB834E3A}" srcOrd="0" destOrd="0" parTransId="{3C7F7520-D542-48A8-890F-43F389EDE5B2}" sibTransId="{006E388F-6875-4CFA-AB6D-75E740C2C922}"/>
    <dgm:cxn modelId="{FE975B62-42DD-4E61-8F44-1258EA51B228}" srcId="{3FCC2429-3831-4923-9CB3-830CFC4C2D1A}" destId="{8A187D29-204A-4171-82A2-83A7AB2FA6C4}" srcOrd="0" destOrd="0" parTransId="{E02DF5FD-8908-4301-9D8F-8FA700BEF9BA}" sibTransId="{3377A7ED-AF80-4B8A-9541-5E48364944C8}"/>
    <dgm:cxn modelId="{E9631389-C0E3-4379-8193-0F0B6AFEFDAD}" srcId="{9CD53CA8-952C-407C-AE17-0F8B8DC7E3F6}" destId="{41B6E6BB-ADB4-4827-9299-20E0BCFDA1C0}" srcOrd="1" destOrd="0" parTransId="{6A09B49D-CC68-4144-A086-367F569C9567}" sibTransId="{65D0F59B-CDF7-41B3-B1C6-14A23C6EDA15}"/>
    <dgm:cxn modelId="{BC028193-3DB0-49A7-A1C2-9D591AC9AAFE}" srcId="{3FCC2429-3831-4923-9CB3-830CFC4C2D1A}" destId="{9CD53CA8-952C-407C-AE17-0F8B8DC7E3F6}" srcOrd="1" destOrd="0" parTransId="{7150D3E1-3750-4EF0-BDDC-848DAB6CA719}" sibTransId="{1A0A6FE7-A464-4F8D-B221-DA17FBEE3448}"/>
    <dgm:cxn modelId="{1DAEA2D9-BAD6-4296-AB7C-C3D896F8CD45}" type="presOf" srcId="{41B6E6BB-ADB4-4827-9299-20E0BCFDA1C0}" destId="{9E44E635-74B5-4E1D-92E2-D5A929058FBB}" srcOrd="0" destOrd="2" presId="urn:microsoft.com/office/officeart/2016/7/layout/BasicProcessNew"/>
    <dgm:cxn modelId="{EF955992-858A-487F-9220-F09898DC8BA5}" type="presOf" srcId="{9CD53CA8-952C-407C-AE17-0F8B8DC7E3F6}" destId="{9E44E635-74B5-4E1D-92E2-D5A929058FBB}" srcOrd="0" destOrd="0" presId="urn:microsoft.com/office/officeart/2016/7/layout/BasicProcessNew"/>
    <dgm:cxn modelId="{3E4AF8E1-DBEF-4802-81B8-F3EC0D2D8078}" type="presOf" srcId="{3377A7ED-AF80-4B8A-9541-5E48364944C8}" destId="{76C74396-E48D-499B-B3AB-5A602CF86016}" srcOrd="0" destOrd="0" presId="urn:microsoft.com/office/officeart/2016/7/layout/BasicProcessNew"/>
    <dgm:cxn modelId="{01460554-BF83-46FA-A0C4-295168E46EDF}" type="presOf" srcId="{3FCC2429-3831-4923-9CB3-830CFC4C2D1A}" destId="{05BA1D97-0D23-415F-8D0C-3C7077680760}" srcOrd="0" destOrd="0" presId="urn:microsoft.com/office/officeart/2016/7/layout/BasicProcessNew"/>
    <dgm:cxn modelId="{F53BD095-5BF6-462E-A880-923837DA95ED}" type="presParOf" srcId="{05BA1D97-0D23-415F-8D0C-3C7077680760}" destId="{E16632B9-F26C-45E0-B278-CC1482C117CC}" srcOrd="0" destOrd="0" presId="urn:microsoft.com/office/officeart/2016/7/layout/BasicProcessNew"/>
    <dgm:cxn modelId="{2CDA58CB-D41D-44A3-9E95-7F2E179E4FBF}" type="presParOf" srcId="{05BA1D97-0D23-415F-8D0C-3C7077680760}" destId="{3ACA6D25-E5D6-444A-B88B-1B8DEFDADDB6}" srcOrd="1" destOrd="0" presId="urn:microsoft.com/office/officeart/2016/7/layout/BasicProcessNew"/>
    <dgm:cxn modelId="{203FB310-5C79-408B-82E0-40D9BC09282F}" type="presParOf" srcId="{05BA1D97-0D23-415F-8D0C-3C7077680760}" destId="{76C74396-E48D-499B-B3AB-5A602CF86016}" srcOrd="2" destOrd="0" presId="urn:microsoft.com/office/officeart/2016/7/layout/BasicProcessNew"/>
    <dgm:cxn modelId="{55375946-EE1E-4A97-ABDD-104AD45564CE}" type="presParOf" srcId="{05BA1D97-0D23-415F-8D0C-3C7077680760}" destId="{4D1C680E-4EFC-4BFC-9790-3E8C6B493667}" srcOrd="3" destOrd="0" presId="urn:microsoft.com/office/officeart/2016/7/layout/BasicProcessNew"/>
    <dgm:cxn modelId="{1544842B-AABD-40F9-B529-F35B00943A44}" type="presParOf" srcId="{05BA1D97-0D23-415F-8D0C-3C7077680760}" destId="{9E44E635-74B5-4E1D-92E2-D5A929058FBB}" srcOrd="4" destOrd="0" presId="urn:microsoft.com/office/officeart/2016/7/layout/BasicProcessNew"/>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C901F7-4915-4187-9F26-91CE265A5919}"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D8E4A6E0-DFE0-4915-8849-7866536E2008}">
      <dgm:prSet custT="1"/>
      <dgm:spPr/>
      <dgm:t>
        <a:bodyPr/>
        <a:lstStyle/>
        <a:p>
          <a:r>
            <a:rPr lang="ru-RU" sz="1400" b="1" i="1" dirty="0">
              <a:solidFill>
                <a:schemeClr val="tx1"/>
              </a:solidFill>
              <a:latin typeface="Times New Roman"/>
              <a:cs typeface="Times New Roman"/>
            </a:rPr>
            <a:t>Этап 1. </a:t>
          </a:r>
          <a:r>
            <a:rPr lang="ru-RU" sz="1400" b="1" dirty="0">
              <a:solidFill>
                <a:schemeClr val="tx1"/>
              </a:solidFill>
              <a:latin typeface="Times New Roman"/>
              <a:cs typeface="Times New Roman"/>
            </a:rPr>
            <a:t> </a:t>
          </a:r>
          <a:r>
            <a:rPr lang="ru-RU" sz="1400" b="1" dirty="0">
              <a:latin typeface="Times New Roman"/>
              <a:cs typeface="Times New Roman"/>
            </a:rPr>
            <a:t> </a:t>
          </a:r>
          <a:r>
            <a:rPr lang="ru-RU" sz="1400" dirty="0">
              <a:latin typeface="Times New Roman"/>
              <a:cs typeface="Times New Roman"/>
            </a:rPr>
            <a:t>      </a:t>
          </a:r>
          <a:r>
            <a:rPr lang="ru-RU" sz="1800" dirty="0">
              <a:solidFill>
                <a:schemeClr val="tx1"/>
              </a:solidFill>
              <a:latin typeface="Times New Roman"/>
              <a:cs typeface="Times New Roman"/>
            </a:rPr>
            <a:t> Начинается с подготовки проекта для будущего контракта, опираясь на предложение одной из сторон, которая выступает в роли Продавца или Покупателя.</a:t>
          </a:r>
          <a:endParaRPr lang="en-US" sz="1800" dirty="0">
            <a:solidFill>
              <a:schemeClr val="tx1"/>
            </a:solidFill>
            <a:latin typeface="Times New Roman"/>
            <a:cs typeface="Times New Roman"/>
          </a:endParaRPr>
        </a:p>
      </dgm:t>
    </dgm:pt>
    <dgm:pt modelId="{AE761BDC-F47B-4A1E-A9EC-21281E1DB285}" type="parTrans" cxnId="{8220C509-27BA-4AFD-9548-1FBDB1DD1D86}">
      <dgm:prSet/>
      <dgm:spPr/>
      <dgm:t>
        <a:bodyPr/>
        <a:lstStyle/>
        <a:p>
          <a:endParaRPr lang="en-US"/>
        </a:p>
      </dgm:t>
    </dgm:pt>
    <dgm:pt modelId="{F0CE8F07-64CF-48C4-9670-6DA648347B39}" type="sibTrans" cxnId="{8220C509-27BA-4AFD-9548-1FBDB1DD1D86}">
      <dgm:prSet/>
      <dgm:spPr/>
      <dgm:t>
        <a:bodyPr/>
        <a:lstStyle/>
        <a:p>
          <a:endParaRPr lang="en-US"/>
        </a:p>
      </dgm:t>
    </dgm:pt>
    <dgm:pt modelId="{69C06D82-A3AB-47A3-98BB-51B578B8D4D2}">
      <dgm:prSet custT="1"/>
      <dgm:spPr/>
      <dgm:t>
        <a:bodyPr/>
        <a:lstStyle/>
        <a:p>
          <a:r>
            <a:rPr lang="ru-RU" sz="1400" b="1" i="1" dirty="0">
              <a:solidFill>
                <a:schemeClr val="tx1"/>
              </a:solidFill>
              <a:latin typeface="Times New Roman"/>
              <a:cs typeface="Times New Roman"/>
            </a:rPr>
            <a:t>Этап 2.</a:t>
          </a:r>
          <a:r>
            <a:rPr lang="ru-RU" sz="1400" b="1" dirty="0">
              <a:solidFill>
                <a:schemeClr val="tx1"/>
              </a:solidFill>
              <a:latin typeface="Times New Roman"/>
              <a:cs typeface="Times New Roman"/>
            </a:rPr>
            <a:t> </a:t>
          </a:r>
          <a:r>
            <a:rPr lang="ru-RU" sz="1400" dirty="0">
              <a:latin typeface="Times New Roman"/>
              <a:cs typeface="Times New Roman"/>
            </a:rPr>
            <a:t>    </a:t>
          </a:r>
          <a:r>
            <a:rPr lang="ru-RU" sz="1800" dirty="0">
              <a:latin typeface="Times New Roman"/>
              <a:cs typeface="Times New Roman"/>
            </a:rPr>
            <a:t>    </a:t>
          </a:r>
          <a:r>
            <a:rPr lang="ru-RU" sz="1800" dirty="0">
              <a:solidFill>
                <a:schemeClr val="tx1"/>
              </a:solidFill>
              <a:latin typeface="Times New Roman"/>
              <a:cs typeface="Times New Roman"/>
            </a:rPr>
            <a:t> Переговоры, это деловое обсуждение условий контракта, представленных одной из участвующих сторон, куда входят сроки поставки, техническое обеспечение, общая стоимость поставляемого товара и конкретная цена за его </a:t>
          </a:r>
          <a:r>
            <a:rPr lang="ru-RU" sz="2000" dirty="0">
              <a:solidFill>
                <a:schemeClr val="tx1"/>
              </a:solidFill>
              <a:latin typeface="Times New Roman"/>
              <a:cs typeface="Times New Roman"/>
            </a:rPr>
            <a:t>единицу</a:t>
          </a:r>
          <a:r>
            <a:rPr lang="ru-RU" sz="1400" dirty="0">
              <a:latin typeface="Times New Roman"/>
              <a:cs typeface="Times New Roman"/>
            </a:rPr>
            <a:t>.</a:t>
          </a:r>
          <a:endParaRPr lang="en-US" sz="1400" dirty="0">
            <a:latin typeface="Times New Roman"/>
            <a:cs typeface="Times New Roman"/>
          </a:endParaRPr>
        </a:p>
      </dgm:t>
    </dgm:pt>
    <dgm:pt modelId="{B84FD2D9-6732-4673-B269-F82851041E6B}" type="parTrans" cxnId="{9080DA98-9A3B-41C2-9D5E-9DEBC7773D9E}">
      <dgm:prSet/>
      <dgm:spPr/>
      <dgm:t>
        <a:bodyPr/>
        <a:lstStyle/>
        <a:p>
          <a:endParaRPr lang="en-US"/>
        </a:p>
      </dgm:t>
    </dgm:pt>
    <dgm:pt modelId="{B910116C-3A6F-4810-99C5-1AB66C796167}" type="sibTrans" cxnId="{9080DA98-9A3B-41C2-9D5E-9DEBC7773D9E}">
      <dgm:prSet/>
      <dgm:spPr/>
      <dgm:t>
        <a:bodyPr/>
        <a:lstStyle/>
        <a:p>
          <a:endParaRPr lang="en-US"/>
        </a:p>
      </dgm:t>
    </dgm:pt>
    <dgm:pt modelId="{5639F1B0-A5FD-4216-B856-F8A19862D307}">
      <dgm:prSet/>
      <dgm:spPr/>
      <dgm:t>
        <a:bodyPr/>
        <a:lstStyle/>
        <a:p>
          <a:r>
            <a:rPr lang="ru-RU" b="0" i="1" dirty="0">
              <a:solidFill>
                <a:schemeClr val="tx1"/>
              </a:solidFill>
              <a:latin typeface="Times New Roman"/>
              <a:cs typeface="Times New Roman"/>
            </a:rPr>
            <a:t>Этап 3. </a:t>
          </a:r>
          <a:r>
            <a:rPr lang="ru-RU" b="0" dirty="0">
              <a:solidFill>
                <a:schemeClr val="tx1"/>
              </a:solidFill>
              <a:latin typeface="Times New Roman"/>
              <a:cs typeface="Times New Roman"/>
            </a:rPr>
            <a:t>         Внесение в контракт изменений и поправок с обеих сторон и обмен своими версиями договора, оформленными в виде файлов и отравленными через электронную почту с целью ускорения подготовительного процесса.</a:t>
          </a:r>
          <a:endParaRPr lang="en-US" b="0" dirty="0">
            <a:solidFill>
              <a:schemeClr val="tx1"/>
            </a:solidFill>
            <a:latin typeface="Times New Roman"/>
            <a:cs typeface="Times New Roman"/>
          </a:endParaRPr>
        </a:p>
      </dgm:t>
    </dgm:pt>
    <dgm:pt modelId="{6952D254-1117-487C-A139-F5CAE19057B3}" type="parTrans" cxnId="{B56FE71C-90EC-481E-A481-7E47AA802F72}">
      <dgm:prSet/>
      <dgm:spPr/>
      <dgm:t>
        <a:bodyPr/>
        <a:lstStyle/>
        <a:p>
          <a:endParaRPr lang="en-US"/>
        </a:p>
      </dgm:t>
    </dgm:pt>
    <dgm:pt modelId="{8757F39B-7F05-48C7-A698-C892402B0AC7}" type="sibTrans" cxnId="{B56FE71C-90EC-481E-A481-7E47AA802F72}">
      <dgm:prSet/>
      <dgm:spPr/>
      <dgm:t>
        <a:bodyPr/>
        <a:lstStyle/>
        <a:p>
          <a:endParaRPr lang="en-US"/>
        </a:p>
      </dgm:t>
    </dgm:pt>
    <dgm:pt modelId="{94903D10-0492-4540-AA2A-387E649045C8}" type="pres">
      <dgm:prSet presAssocID="{C7C901F7-4915-4187-9F26-91CE265A5919}" presName="linear" presStyleCnt="0">
        <dgm:presLayoutVars>
          <dgm:animLvl val="lvl"/>
          <dgm:resizeHandles val="exact"/>
        </dgm:presLayoutVars>
      </dgm:prSet>
      <dgm:spPr/>
      <dgm:t>
        <a:bodyPr/>
        <a:lstStyle/>
        <a:p>
          <a:endParaRPr lang="ru-RU"/>
        </a:p>
      </dgm:t>
    </dgm:pt>
    <dgm:pt modelId="{1640381F-5759-4ABF-BA6F-B0EE7CE5AEE0}" type="pres">
      <dgm:prSet presAssocID="{D8E4A6E0-DFE0-4915-8849-7866536E2008}" presName="parentText" presStyleLbl="node1" presStyleIdx="0" presStyleCnt="3">
        <dgm:presLayoutVars>
          <dgm:chMax val="0"/>
          <dgm:bulletEnabled val="1"/>
        </dgm:presLayoutVars>
      </dgm:prSet>
      <dgm:spPr/>
      <dgm:t>
        <a:bodyPr/>
        <a:lstStyle/>
        <a:p>
          <a:endParaRPr lang="ru-RU"/>
        </a:p>
      </dgm:t>
    </dgm:pt>
    <dgm:pt modelId="{45ED87A1-E436-438F-BA4B-52E9264E7042}" type="pres">
      <dgm:prSet presAssocID="{F0CE8F07-64CF-48C4-9670-6DA648347B39}" presName="spacer" presStyleCnt="0"/>
      <dgm:spPr/>
    </dgm:pt>
    <dgm:pt modelId="{03E9ABFA-602A-42B5-A5D4-BE6AE736B95A}" type="pres">
      <dgm:prSet presAssocID="{69C06D82-A3AB-47A3-98BB-51B578B8D4D2}" presName="parentText" presStyleLbl="node1" presStyleIdx="1" presStyleCnt="3">
        <dgm:presLayoutVars>
          <dgm:chMax val="0"/>
          <dgm:bulletEnabled val="1"/>
        </dgm:presLayoutVars>
      </dgm:prSet>
      <dgm:spPr/>
      <dgm:t>
        <a:bodyPr/>
        <a:lstStyle/>
        <a:p>
          <a:endParaRPr lang="ru-RU"/>
        </a:p>
      </dgm:t>
    </dgm:pt>
    <dgm:pt modelId="{176AEEED-E4A5-4C77-946D-B0F413F35CBB}" type="pres">
      <dgm:prSet presAssocID="{B910116C-3A6F-4810-99C5-1AB66C796167}" presName="spacer" presStyleCnt="0"/>
      <dgm:spPr/>
    </dgm:pt>
    <dgm:pt modelId="{BB4CD2ED-B692-4C74-ADD6-B42D9D1371A7}" type="pres">
      <dgm:prSet presAssocID="{5639F1B0-A5FD-4216-B856-F8A19862D307}" presName="parentText" presStyleLbl="node1" presStyleIdx="2" presStyleCnt="3">
        <dgm:presLayoutVars>
          <dgm:chMax val="0"/>
          <dgm:bulletEnabled val="1"/>
        </dgm:presLayoutVars>
      </dgm:prSet>
      <dgm:spPr/>
      <dgm:t>
        <a:bodyPr/>
        <a:lstStyle/>
        <a:p>
          <a:endParaRPr lang="ru-RU"/>
        </a:p>
      </dgm:t>
    </dgm:pt>
  </dgm:ptLst>
  <dgm:cxnLst>
    <dgm:cxn modelId="{9080DA98-9A3B-41C2-9D5E-9DEBC7773D9E}" srcId="{C7C901F7-4915-4187-9F26-91CE265A5919}" destId="{69C06D82-A3AB-47A3-98BB-51B578B8D4D2}" srcOrd="1" destOrd="0" parTransId="{B84FD2D9-6732-4673-B269-F82851041E6B}" sibTransId="{B910116C-3A6F-4810-99C5-1AB66C796167}"/>
    <dgm:cxn modelId="{8220C509-27BA-4AFD-9548-1FBDB1DD1D86}" srcId="{C7C901F7-4915-4187-9F26-91CE265A5919}" destId="{D8E4A6E0-DFE0-4915-8849-7866536E2008}" srcOrd="0" destOrd="0" parTransId="{AE761BDC-F47B-4A1E-A9EC-21281E1DB285}" sibTransId="{F0CE8F07-64CF-48C4-9670-6DA648347B39}"/>
    <dgm:cxn modelId="{76D9F4CE-A9CF-4F52-B47D-8E67B3EB738A}" type="presOf" srcId="{C7C901F7-4915-4187-9F26-91CE265A5919}" destId="{94903D10-0492-4540-AA2A-387E649045C8}" srcOrd="0" destOrd="0" presId="urn:microsoft.com/office/officeart/2005/8/layout/vList2"/>
    <dgm:cxn modelId="{B56FE71C-90EC-481E-A481-7E47AA802F72}" srcId="{C7C901F7-4915-4187-9F26-91CE265A5919}" destId="{5639F1B0-A5FD-4216-B856-F8A19862D307}" srcOrd="2" destOrd="0" parTransId="{6952D254-1117-487C-A139-F5CAE19057B3}" sibTransId="{8757F39B-7F05-48C7-A698-C892402B0AC7}"/>
    <dgm:cxn modelId="{1370CA49-AE44-4788-99D7-C89A9951AFBD}" type="presOf" srcId="{69C06D82-A3AB-47A3-98BB-51B578B8D4D2}" destId="{03E9ABFA-602A-42B5-A5D4-BE6AE736B95A}" srcOrd="0" destOrd="0" presId="urn:microsoft.com/office/officeart/2005/8/layout/vList2"/>
    <dgm:cxn modelId="{FA145171-7BDA-4A67-8048-714E21975F53}" type="presOf" srcId="{5639F1B0-A5FD-4216-B856-F8A19862D307}" destId="{BB4CD2ED-B692-4C74-ADD6-B42D9D1371A7}" srcOrd="0" destOrd="0" presId="urn:microsoft.com/office/officeart/2005/8/layout/vList2"/>
    <dgm:cxn modelId="{C79FF72C-EBC5-498A-884B-2C320ACB83E1}" type="presOf" srcId="{D8E4A6E0-DFE0-4915-8849-7866536E2008}" destId="{1640381F-5759-4ABF-BA6F-B0EE7CE5AEE0}" srcOrd="0" destOrd="0" presId="urn:microsoft.com/office/officeart/2005/8/layout/vList2"/>
    <dgm:cxn modelId="{C1F39F40-8104-4E34-8F8C-57E4DDE62D9D}" type="presParOf" srcId="{94903D10-0492-4540-AA2A-387E649045C8}" destId="{1640381F-5759-4ABF-BA6F-B0EE7CE5AEE0}" srcOrd="0" destOrd="0" presId="urn:microsoft.com/office/officeart/2005/8/layout/vList2"/>
    <dgm:cxn modelId="{81AB9EAB-1293-4AFC-AB48-BA32726C67C6}" type="presParOf" srcId="{94903D10-0492-4540-AA2A-387E649045C8}" destId="{45ED87A1-E436-438F-BA4B-52E9264E7042}" srcOrd="1" destOrd="0" presId="urn:microsoft.com/office/officeart/2005/8/layout/vList2"/>
    <dgm:cxn modelId="{D9101232-FCCD-455F-B093-9E0506612968}" type="presParOf" srcId="{94903D10-0492-4540-AA2A-387E649045C8}" destId="{03E9ABFA-602A-42B5-A5D4-BE6AE736B95A}" srcOrd="2" destOrd="0" presId="urn:microsoft.com/office/officeart/2005/8/layout/vList2"/>
    <dgm:cxn modelId="{FA563440-4989-4BF0-9D98-96A5D461D6F4}" type="presParOf" srcId="{94903D10-0492-4540-AA2A-387E649045C8}" destId="{176AEEED-E4A5-4C77-946D-B0F413F35CBB}" srcOrd="3" destOrd="0" presId="urn:microsoft.com/office/officeart/2005/8/layout/vList2"/>
    <dgm:cxn modelId="{1AB3691A-8605-424B-8C5B-095B61C508FD}" type="presParOf" srcId="{94903D10-0492-4540-AA2A-387E649045C8}" destId="{BB4CD2ED-B692-4C74-ADD6-B42D9D1371A7}"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C901F7-4915-4187-9F26-91CE265A591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6EC63D6F-98BF-4603-AC8C-E04E3A5B34DF}">
      <dgm:prSet/>
      <dgm:spPr/>
      <dgm:t>
        <a:bodyPr/>
        <a:lstStyle/>
        <a:p>
          <a:r>
            <a:rPr lang="ru-RU" b="1" i="1" dirty="0">
              <a:latin typeface="Times New Roman"/>
              <a:cs typeface="Times New Roman"/>
            </a:rPr>
            <a:t>Этап 4.</a:t>
          </a:r>
          <a:r>
            <a:rPr lang="ru-RU" dirty="0">
              <a:latin typeface="Times New Roman"/>
              <a:cs typeface="Times New Roman"/>
            </a:rPr>
            <a:t>          Проверка всех пунктов контрактного соглашения юридическими, коммерческими логистическими и техническими подразделениями, в процессе проверки могут быть внесены поправки или изменения в договоре, после обсуждения спорных вопросов между продавцом и покупателем.</a:t>
          </a:r>
          <a:endParaRPr lang="en-US" dirty="0">
            <a:latin typeface="Times New Roman"/>
            <a:cs typeface="Times New Roman"/>
          </a:endParaRPr>
        </a:p>
      </dgm:t>
    </dgm:pt>
    <dgm:pt modelId="{4523CB7D-9EF0-4426-AE40-7DF4E5D2F63F}" type="parTrans" cxnId="{44E0BFDF-3B88-4E7C-AD55-5E7045523FBA}">
      <dgm:prSet/>
      <dgm:spPr/>
      <dgm:t>
        <a:bodyPr/>
        <a:lstStyle/>
        <a:p>
          <a:endParaRPr lang="en-US"/>
        </a:p>
      </dgm:t>
    </dgm:pt>
    <dgm:pt modelId="{9A023C54-CA21-43E7-9EAC-EE5532AAD1A1}" type="sibTrans" cxnId="{44E0BFDF-3B88-4E7C-AD55-5E7045523FBA}">
      <dgm:prSet/>
      <dgm:spPr/>
      <dgm:t>
        <a:bodyPr/>
        <a:lstStyle/>
        <a:p>
          <a:endParaRPr lang="en-US"/>
        </a:p>
      </dgm:t>
    </dgm:pt>
    <dgm:pt modelId="{1795CAC2-5918-4B56-80DB-9DBAF3E9E16F}">
      <dgm:prSet/>
      <dgm:spPr/>
      <dgm:t>
        <a:bodyPr/>
        <a:lstStyle/>
        <a:p>
          <a:r>
            <a:rPr lang="ru-RU" b="1" i="1" dirty="0">
              <a:solidFill>
                <a:schemeClr val="tx1"/>
              </a:solidFill>
              <a:latin typeface="Times New Roman"/>
              <a:cs typeface="Times New Roman"/>
            </a:rPr>
            <a:t>Этап 5. </a:t>
          </a:r>
          <a:r>
            <a:rPr lang="ru-RU" dirty="0">
              <a:solidFill>
                <a:schemeClr val="tx1"/>
              </a:solidFill>
              <a:latin typeface="Times New Roman"/>
              <a:cs typeface="Times New Roman"/>
            </a:rPr>
            <a:t>         Подписание оригиналов заключенного между партнерами договора в необходимом количестве экземпляров.</a:t>
          </a:r>
          <a:endParaRPr lang="en-US" dirty="0">
            <a:solidFill>
              <a:schemeClr val="tx1"/>
            </a:solidFill>
            <a:latin typeface="Times New Roman"/>
            <a:cs typeface="Times New Roman"/>
          </a:endParaRPr>
        </a:p>
      </dgm:t>
    </dgm:pt>
    <dgm:pt modelId="{5A0BCFBB-1A12-4E86-8BF5-6DBAAA4B128B}" type="parTrans" cxnId="{929CC807-A8EA-4045-B01A-E3CF6F16EC4B}">
      <dgm:prSet/>
      <dgm:spPr/>
      <dgm:t>
        <a:bodyPr/>
        <a:lstStyle/>
        <a:p>
          <a:endParaRPr lang="en-US"/>
        </a:p>
      </dgm:t>
    </dgm:pt>
    <dgm:pt modelId="{1ECDA33C-2B7C-4200-91CF-A29618FA427B}" type="sibTrans" cxnId="{929CC807-A8EA-4045-B01A-E3CF6F16EC4B}">
      <dgm:prSet/>
      <dgm:spPr/>
      <dgm:t>
        <a:bodyPr/>
        <a:lstStyle/>
        <a:p>
          <a:endParaRPr lang="en-US"/>
        </a:p>
      </dgm:t>
    </dgm:pt>
    <dgm:pt modelId="{94903D10-0492-4540-AA2A-387E649045C8}" type="pres">
      <dgm:prSet presAssocID="{C7C901F7-4915-4187-9F26-91CE265A5919}" presName="linear" presStyleCnt="0">
        <dgm:presLayoutVars>
          <dgm:animLvl val="lvl"/>
          <dgm:resizeHandles val="exact"/>
        </dgm:presLayoutVars>
      </dgm:prSet>
      <dgm:spPr/>
      <dgm:t>
        <a:bodyPr/>
        <a:lstStyle/>
        <a:p>
          <a:endParaRPr lang="ru-RU"/>
        </a:p>
      </dgm:t>
    </dgm:pt>
    <dgm:pt modelId="{11A96585-F226-42E2-B605-44B9D0E99810}" type="pres">
      <dgm:prSet presAssocID="{6EC63D6F-98BF-4603-AC8C-E04E3A5B34DF}" presName="parentText" presStyleLbl="node1" presStyleIdx="0" presStyleCnt="2">
        <dgm:presLayoutVars>
          <dgm:chMax val="0"/>
          <dgm:bulletEnabled val="1"/>
        </dgm:presLayoutVars>
      </dgm:prSet>
      <dgm:spPr/>
      <dgm:t>
        <a:bodyPr/>
        <a:lstStyle/>
        <a:p>
          <a:endParaRPr lang="ru-RU"/>
        </a:p>
      </dgm:t>
    </dgm:pt>
    <dgm:pt modelId="{F602A097-44A0-4598-9943-57D91DEAEE93}" type="pres">
      <dgm:prSet presAssocID="{9A023C54-CA21-43E7-9EAC-EE5532AAD1A1}" presName="spacer" presStyleCnt="0"/>
      <dgm:spPr/>
    </dgm:pt>
    <dgm:pt modelId="{BCA910CC-4EBE-401D-A1B2-47929FA1E9EE}" type="pres">
      <dgm:prSet presAssocID="{1795CAC2-5918-4B56-80DB-9DBAF3E9E16F}" presName="parentText" presStyleLbl="node1" presStyleIdx="1" presStyleCnt="2">
        <dgm:presLayoutVars>
          <dgm:chMax val="0"/>
          <dgm:bulletEnabled val="1"/>
        </dgm:presLayoutVars>
      </dgm:prSet>
      <dgm:spPr/>
      <dgm:t>
        <a:bodyPr/>
        <a:lstStyle/>
        <a:p>
          <a:endParaRPr lang="ru-RU"/>
        </a:p>
      </dgm:t>
    </dgm:pt>
  </dgm:ptLst>
  <dgm:cxnLst>
    <dgm:cxn modelId="{44E0BFDF-3B88-4E7C-AD55-5E7045523FBA}" srcId="{C7C901F7-4915-4187-9F26-91CE265A5919}" destId="{6EC63D6F-98BF-4603-AC8C-E04E3A5B34DF}" srcOrd="0" destOrd="0" parTransId="{4523CB7D-9EF0-4426-AE40-7DF4E5D2F63F}" sibTransId="{9A023C54-CA21-43E7-9EAC-EE5532AAD1A1}"/>
    <dgm:cxn modelId="{B2B192AA-ED74-4584-809A-0A9332F7C515}" type="presOf" srcId="{C7C901F7-4915-4187-9F26-91CE265A5919}" destId="{94903D10-0492-4540-AA2A-387E649045C8}" srcOrd="0" destOrd="0" presId="urn:microsoft.com/office/officeart/2005/8/layout/vList2"/>
    <dgm:cxn modelId="{EDAB82C8-A62F-4C12-9344-E4DCDCCF2E38}" type="presOf" srcId="{6EC63D6F-98BF-4603-AC8C-E04E3A5B34DF}" destId="{11A96585-F226-42E2-B605-44B9D0E99810}" srcOrd="0" destOrd="0" presId="urn:microsoft.com/office/officeart/2005/8/layout/vList2"/>
    <dgm:cxn modelId="{929CC807-A8EA-4045-B01A-E3CF6F16EC4B}" srcId="{C7C901F7-4915-4187-9F26-91CE265A5919}" destId="{1795CAC2-5918-4B56-80DB-9DBAF3E9E16F}" srcOrd="1" destOrd="0" parTransId="{5A0BCFBB-1A12-4E86-8BF5-6DBAAA4B128B}" sibTransId="{1ECDA33C-2B7C-4200-91CF-A29618FA427B}"/>
    <dgm:cxn modelId="{8B7C205D-6011-4B10-8910-FB50B80A0C68}" type="presOf" srcId="{1795CAC2-5918-4B56-80DB-9DBAF3E9E16F}" destId="{BCA910CC-4EBE-401D-A1B2-47929FA1E9EE}" srcOrd="0" destOrd="0" presId="urn:microsoft.com/office/officeart/2005/8/layout/vList2"/>
    <dgm:cxn modelId="{5EF6BF7D-EEAA-4F54-89A8-561560CFFF49}" type="presParOf" srcId="{94903D10-0492-4540-AA2A-387E649045C8}" destId="{11A96585-F226-42E2-B605-44B9D0E99810}" srcOrd="0" destOrd="0" presId="urn:microsoft.com/office/officeart/2005/8/layout/vList2"/>
    <dgm:cxn modelId="{DD85F8EB-94CB-4887-85D7-9DE662ADB2E7}" type="presParOf" srcId="{94903D10-0492-4540-AA2A-387E649045C8}" destId="{F602A097-44A0-4598-9943-57D91DEAEE93}" srcOrd="1" destOrd="0" presId="urn:microsoft.com/office/officeart/2005/8/layout/vList2"/>
    <dgm:cxn modelId="{42A44EA6-163C-4E7E-ABAB-299510E9FCF5}" type="presParOf" srcId="{94903D10-0492-4540-AA2A-387E649045C8}" destId="{BCA910CC-4EBE-401D-A1B2-47929FA1E9EE}"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663AD2-2F99-49C7-9360-CE20F7359B79}" type="doc">
      <dgm:prSet loTypeId="urn:microsoft.com/office/officeart/2005/8/layout/vList2" loCatId="list" qsTypeId="urn:microsoft.com/office/officeart/2005/8/quickstyle/simple5" qsCatId="simple" csTypeId="urn:microsoft.com/office/officeart/2005/8/colors/colorful1#3" csCatId="colorful" phldr="1"/>
      <dgm:spPr/>
      <dgm:t>
        <a:bodyPr/>
        <a:lstStyle/>
        <a:p>
          <a:endParaRPr lang="en-US"/>
        </a:p>
      </dgm:t>
    </dgm:pt>
    <dgm:pt modelId="{B62ED91C-6317-4046-8193-0BD96FDA839C}">
      <dgm:prSet/>
      <dgm:spPr/>
      <dgm:t>
        <a:bodyPr/>
        <a:lstStyle/>
        <a:p>
          <a:r>
            <a:rPr lang="ru-RU" b="1" i="1" dirty="0"/>
            <a:t>Конвенция ООН о договорах международной купли-продажи товаров </a:t>
          </a:r>
          <a:r>
            <a:rPr lang="ru-RU" dirty="0"/>
            <a:t>(Венская конвенция 1980 г.) применяется к договорам купли-продажи товаров между сторонами, коммерческие предприятия которых находятся в разных государствах.</a:t>
          </a:r>
          <a:endParaRPr lang="en-US" dirty="0"/>
        </a:p>
      </dgm:t>
    </dgm:pt>
    <dgm:pt modelId="{182AF437-8A30-4066-AB52-7147EEF0C067}" type="parTrans" cxnId="{BDD70DCC-2232-4B10-B252-9098C517550E}">
      <dgm:prSet/>
      <dgm:spPr/>
      <dgm:t>
        <a:bodyPr/>
        <a:lstStyle/>
        <a:p>
          <a:endParaRPr lang="en-US"/>
        </a:p>
      </dgm:t>
    </dgm:pt>
    <dgm:pt modelId="{10F9B4EA-DE19-4B4F-90BC-3BD6091DE97A}" type="sibTrans" cxnId="{BDD70DCC-2232-4B10-B252-9098C517550E}">
      <dgm:prSet/>
      <dgm:spPr/>
      <dgm:t>
        <a:bodyPr/>
        <a:lstStyle/>
        <a:p>
          <a:endParaRPr lang="en-US"/>
        </a:p>
      </dgm:t>
    </dgm:pt>
    <dgm:pt modelId="{423899E4-2A57-4B95-B0DD-B946FDC1436A}">
      <dgm:prSet/>
      <dgm:spPr/>
      <dgm:t>
        <a:bodyPr/>
        <a:lstStyle/>
        <a:p>
          <a:r>
            <a:rPr lang="ru-RU" b="1" dirty="0">
              <a:solidFill>
                <a:schemeClr val="tx1"/>
              </a:solidFill>
            </a:rPr>
            <a:t>Венская конвенция регулирует следующие вопросы:</a:t>
          </a:r>
          <a:endParaRPr lang="en-US" b="1" dirty="0">
            <a:solidFill>
              <a:schemeClr val="tx1"/>
            </a:solidFill>
          </a:endParaRPr>
        </a:p>
      </dgm:t>
    </dgm:pt>
    <dgm:pt modelId="{327A5479-980D-4473-BD0B-C63FB743DA58}" type="parTrans" cxnId="{CDC81A2E-5C20-4B5A-BAE8-E7E6B722660F}">
      <dgm:prSet/>
      <dgm:spPr/>
      <dgm:t>
        <a:bodyPr/>
        <a:lstStyle/>
        <a:p>
          <a:endParaRPr lang="en-US"/>
        </a:p>
      </dgm:t>
    </dgm:pt>
    <dgm:pt modelId="{E2ABC6C6-BA42-44EA-9301-8C17CE166822}" type="sibTrans" cxnId="{CDC81A2E-5C20-4B5A-BAE8-E7E6B722660F}">
      <dgm:prSet/>
      <dgm:spPr/>
      <dgm:t>
        <a:bodyPr/>
        <a:lstStyle/>
        <a:p>
          <a:endParaRPr lang="en-US"/>
        </a:p>
      </dgm:t>
    </dgm:pt>
    <dgm:pt modelId="{5BA54077-E951-4817-BEE5-8B6968FFDCAC}">
      <dgm:prSet/>
      <dgm:spPr/>
      <dgm:t>
        <a:bodyPr/>
        <a:lstStyle/>
        <a:p>
          <a:r>
            <a:rPr lang="ru-RU" dirty="0" err="1"/>
            <a:t>o</a:t>
          </a:r>
          <a:r>
            <a:rPr lang="ru-RU" dirty="0"/>
            <a:t> заключение договора;</a:t>
          </a:r>
          <a:endParaRPr lang="en-US" dirty="0"/>
        </a:p>
      </dgm:t>
    </dgm:pt>
    <dgm:pt modelId="{23DA73A1-87D9-4A96-8131-497DE29A612D}" type="parTrans" cxnId="{0C921C90-77C0-4296-A37F-6162616C54BF}">
      <dgm:prSet/>
      <dgm:spPr/>
      <dgm:t>
        <a:bodyPr/>
        <a:lstStyle/>
        <a:p>
          <a:endParaRPr lang="en-US"/>
        </a:p>
      </dgm:t>
    </dgm:pt>
    <dgm:pt modelId="{0D0CDA6F-4224-4E83-885C-59C34B40D01D}" type="sibTrans" cxnId="{0C921C90-77C0-4296-A37F-6162616C54BF}">
      <dgm:prSet/>
      <dgm:spPr/>
      <dgm:t>
        <a:bodyPr/>
        <a:lstStyle/>
        <a:p>
          <a:endParaRPr lang="en-US"/>
        </a:p>
      </dgm:t>
    </dgm:pt>
    <dgm:pt modelId="{E03206CE-4B16-419B-BA54-A2071C75FE65}">
      <dgm:prSet/>
      <dgm:spPr/>
      <dgm:t>
        <a:bodyPr/>
        <a:lstStyle/>
        <a:p>
          <a:r>
            <a:rPr lang="ru-RU" dirty="0" err="1"/>
            <a:t>o</a:t>
          </a:r>
          <a:r>
            <a:rPr lang="ru-RU" dirty="0"/>
            <a:t> обязательства продавца (поставка товара и передача документов, соответствие товара и права третьих лиц, средства правовой защиты в случае нарушения договора продавцом);</a:t>
          </a:r>
          <a:endParaRPr lang="en-US" dirty="0"/>
        </a:p>
      </dgm:t>
    </dgm:pt>
    <dgm:pt modelId="{50AC780A-BF56-4043-B43D-53B2A17CB945}" type="parTrans" cxnId="{6B90B56E-D6A8-4D4B-8955-58FF2AED2657}">
      <dgm:prSet/>
      <dgm:spPr/>
      <dgm:t>
        <a:bodyPr/>
        <a:lstStyle/>
        <a:p>
          <a:endParaRPr lang="en-US"/>
        </a:p>
      </dgm:t>
    </dgm:pt>
    <dgm:pt modelId="{A4E3FD7E-4A39-4B21-83C3-1097A75BBFF7}" type="sibTrans" cxnId="{6B90B56E-D6A8-4D4B-8955-58FF2AED2657}">
      <dgm:prSet/>
      <dgm:spPr/>
      <dgm:t>
        <a:bodyPr/>
        <a:lstStyle/>
        <a:p>
          <a:endParaRPr lang="en-US"/>
        </a:p>
      </dgm:t>
    </dgm:pt>
    <dgm:pt modelId="{BAE1ED49-9460-47BF-9797-C81C6BFED140}" type="pres">
      <dgm:prSet presAssocID="{E2663AD2-2F99-49C7-9360-CE20F7359B79}" presName="linear" presStyleCnt="0">
        <dgm:presLayoutVars>
          <dgm:animLvl val="lvl"/>
          <dgm:resizeHandles val="exact"/>
        </dgm:presLayoutVars>
      </dgm:prSet>
      <dgm:spPr/>
      <dgm:t>
        <a:bodyPr/>
        <a:lstStyle/>
        <a:p>
          <a:endParaRPr lang="ru-RU"/>
        </a:p>
      </dgm:t>
    </dgm:pt>
    <dgm:pt modelId="{28F34455-8DF0-42A1-BF2A-729FAC4CDF68}" type="pres">
      <dgm:prSet presAssocID="{B62ED91C-6317-4046-8193-0BD96FDA839C}" presName="parentText" presStyleLbl="node1" presStyleIdx="0" presStyleCnt="4">
        <dgm:presLayoutVars>
          <dgm:chMax val="0"/>
          <dgm:bulletEnabled val="1"/>
        </dgm:presLayoutVars>
      </dgm:prSet>
      <dgm:spPr/>
      <dgm:t>
        <a:bodyPr/>
        <a:lstStyle/>
        <a:p>
          <a:endParaRPr lang="ru-RU"/>
        </a:p>
      </dgm:t>
    </dgm:pt>
    <dgm:pt modelId="{DAE3D6EC-9024-42F9-9683-CE2C455A6B05}" type="pres">
      <dgm:prSet presAssocID="{10F9B4EA-DE19-4B4F-90BC-3BD6091DE97A}" presName="spacer" presStyleCnt="0"/>
      <dgm:spPr/>
    </dgm:pt>
    <dgm:pt modelId="{E6B040E6-C244-4E64-9B65-7E73EF6D6AF1}" type="pres">
      <dgm:prSet presAssocID="{423899E4-2A57-4B95-B0DD-B946FDC1436A}" presName="parentText" presStyleLbl="node1" presStyleIdx="1" presStyleCnt="4">
        <dgm:presLayoutVars>
          <dgm:chMax val="0"/>
          <dgm:bulletEnabled val="1"/>
        </dgm:presLayoutVars>
      </dgm:prSet>
      <dgm:spPr/>
      <dgm:t>
        <a:bodyPr/>
        <a:lstStyle/>
        <a:p>
          <a:endParaRPr lang="ru-RU"/>
        </a:p>
      </dgm:t>
    </dgm:pt>
    <dgm:pt modelId="{DEF49C53-F64A-4181-A908-0123F4727A5A}" type="pres">
      <dgm:prSet presAssocID="{E2ABC6C6-BA42-44EA-9301-8C17CE166822}" presName="spacer" presStyleCnt="0"/>
      <dgm:spPr/>
    </dgm:pt>
    <dgm:pt modelId="{A274F159-0454-44E5-8E5F-5E900AB7299E}" type="pres">
      <dgm:prSet presAssocID="{5BA54077-E951-4817-BEE5-8B6968FFDCAC}" presName="parentText" presStyleLbl="node1" presStyleIdx="2" presStyleCnt="4">
        <dgm:presLayoutVars>
          <dgm:chMax val="0"/>
          <dgm:bulletEnabled val="1"/>
        </dgm:presLayoutVars>
      </dgm:prSet>
      <dgm:spPr/>
      <dgm:t>
        <a:bodyPr/>
        <a:lstStyle/>
        <a:p>
          <a:endParaRPr lang="ru-RU"/>
        </a:p>
      </dgm:t>
    </dgm:pt>
    <dgm:pt modelId="{364FD7AB-1DC1-4E8B-AE91-983091CD82A7}" type="pres">
      <dgm:prSet presAssocID="{0D0CDA6F-4224-4E83-885C-59C34B40D01D}" presName="spacer" presStyleCnt="0"/>
      <dgm:spPr/>
    </dgm:pt>
    <dgm:pt modelId="{8BD75830-A82F-48EA-A5B0-E9FE150E4144}" type="pres">
      <dgm:prSet presAssocID="{E03206CE-4B16-419B-BA54-A2071C75FE65}" presName="parentText" presStyleLbl="node1" presStyleIdx="3" presStyleCnt="4">
        <dgm:presLayoutVars>
          <dgm:chMax val="0"/>
          <dgm:bulletEnabled val="1"/>
        </dgm:presLayoutVars>
      </dgm:prSet>
      <dgm:spPr/>
      <dgm:t>
        <a:bodyPr/>
        <a:lstStyle/>
        <a:p>
          <a:endParaRPr lang="ru-RU"/>
        </a:p>
      </dgm:t>
    </dgm:pt>
  </dgm:ptLst>
  <dgm:cxnLst>
    <dgm:cxn modelId="{97D74105-E995-4174-AFB7-412C4ECEB381}" type="presOf" srcId="{5BA54077-E951-4817-BEE5-8B6968FFDCAC}" destId="{A274F159-0454-44E5-8E5F-5E900AB7299E}" srcOrd="0" destOrd="0" presId="urn:microsoft.com/office/officeart/2005/8/layout/vList2"/>
    <dgm:cxn modelId="{06A98EC2-ABBD-4931-8798-3DAEC177680F}" type="presOf" srcId="{E2663AD2-2F99-49C7-9360-CE20F7359B79}" destId="{BAE1ED49-9460-47BF-9797-C81C6BFED140}" srcOrd="0" destOrd="0" presId="urn:microsoft.com/office/officeart/2005/8/layout/vList2"/>
    <dgm:cxn modelId="{0C921C90-77C0-4296-A37F-6162616C54BF}" srcId="{E2663AD2-2F99-49C7-9360-CE20F7359B79}" destId="{5BA54077-E951-4817-BEE5-8B6968FFDCAC}" srcOrd="2" destOrd="0" parTransId="{23DA73A1-87D9-4A96-8131-497DE29A612D}" sibTransId="{0D0CDA6F-4224-4E83-885C-59C34B40D01D}"/>
    <dgm:cxn modelId="{C7FAC2C3-73AF-469C-B4DB-13474750CFEB}" type="presOf" srcId="{B62ED91C-6317-4046-8193-0BD96FDA839C}" destId="{28F34455-8DF0-42A1-BF2A-729FAC4CDF68}" srcOrd="0" destOrd="0" presId="urn:microsoft.com/office/officeart/2005/8/layout/vList2"/>
    <dgm:cxn modelId="{658053F8-AF17-4656-817A-4F962C774753}" type="presOf" srcId="{E03206CE-4B16-419B-BA54-A2071C75FE65}" destId="{8BD75830-A82F-48EA-A5B0-E9FE150E4144}" srcOrd="0" destOrd="0" presId="urn:microsoft.com/office/officeart/2005/8/layout/vList2"/>
    <dgm:cxn modelId="{0C00579E-BE54-4374-8900-FFAE77DD4EFC}" type="presOf" srcId="{423899E4-2A57-4B95-B0DD-B946FDC1436A}" destId="{E6B040E6-C244-4E64-9B65-7E73EF6D6AF1}" srcOrd="0" destOrd="0" presId="urn:microsoft.com/office/officeart/2005/8/layout/vList2"/>
    <dgm:cxn modelId="{CDC81A2E-5C20-4B5A-BAE8-E7E6B722660F}" srcId="{E2663AD2-2F99-49C7-9360-CE20F7359B79}" destId="{423899E4-2A57-4B95-B0DD-B946FDC1436A}" srcOrd="1" destOrd="0" parTransId="{327A5479-980D-4473-BD0B-C63FB743DA58}" sibTransId="{E2ABC6C6-BA42-44EA-9301-8C17CE166822}"/>
    <dgm:cxn modelId="{6B90B56E-D6A8-4D4B-8955-58FF2AED2657}" srcId="{E2663AD2-2F99-49C7-9360-CE20F7359B79}" destId="{E03206CE-4B16-419B-BA54-A2071C75FE65}" srcOrd="3" destOrd="0" parTransId="{50AC780A-BF56-4043-B43D-53B2A17CB945}" sibTransId="{A4E3FD7E-4A39-4B21-83C3-1097A75BBFF7}"/>
    <dgm:cxn modelId="{BDD70DCC-2232-4B10-B252-9098C517550E}" srcId="{E2663AD2-2F99-49C7-9360-CE20F7359B79}" destId="{B62ED91C-6317-4046-8193-0BD96FDA839C}" srcOrd="0" destOrd="0" parTransId="{182AF437-8A30-4066-AB52-7147EEF0C067}" sibTransId="{10F9B4EA-DE19-4B4F-90BC-3BD6091DE97A}"/>
    <dgm:cxn modelId="{DF461924-1811-4EF8-BA50-6A3EE83D740F}" type="presParOf" srcId="{BAE1ED49-9460-47BF-9797-C81C6BFED140}" destId="{28F34455-8DF0-42A1-BF2A-729FAC4CDF68}" srcOrd="0" destOrd="0" presId="urn:microsoft.com/office/officeart/2005/8/layout/vList2"/>
    <dgm:cxn modelId="{D0092F3E-5B85-44BD-96DD-F30203F1C406}" type="presParOf" srcId="{BAE1ED49-9460-47BF-9797-C81C6BFED140}" destId="{DAE3D6EC-9024-42F9-9683-CE2C455A6B05}" srcOrd="1" destOrd="0" presId="urn:microsoft.com/office/officeart/2005/8/layout/vList2"/>
    <dgm:cxn modelId="{F1D1D708-7732-4F86-AB06-476CEADEA672}" type="presParOf" srcId="{BAE1ED49-9460-47BF-9797-C81C6BFED140}" destId="{E6B040E6-C244-4E64-9B65-7E73EF6D6AF1}" srcOrd="2" destOrd="0" presId="urn:microsoft.com/office/officeart/2005/8/layout/vList2"/>
    <dgm:cxn modelId="{F876ACFF-DA23-4A30-A444-04389C268E02}" type="presParOf" srcId="{BAE1ED49-9460-47BF-9797-C81C6BFED140}" destId="{DEF49C53-F64A-4181-A908-0123F4727A5A}" srcOrd="3" destOrd="0" presId="urn:microsoft.com/office/officeart/2005/8/layout/vList2"/>
    <dgm:cxn modelId="{21E3EF63-2C5B-4F57-B09A-94D76961BDC2}" type="presParOf" srcId="{BAE1ED49-9460-47BF-9797-C81C6BFED140}" destId="{A274F159-0454-44E5-8E5F-5E900AB7299E}" srcOrd="4" destOrd="0" presId="urn:microsoft.com/office/officeart/2005/8/layout/vList2"/>
    <dgm:cxn modelId="{DB8C35C4-511A-427D-AEB3-10CD5B50A37C}" type="presParOf" srcId="{BAE1ED49-9460-47BF-9797-C81C6BFED140}" destId="{364FD7AB-1DC1-4E8B-AE91-983091CD82A7}" srcOrd="5" destOrd="0" presId="urn:microsoft.com/office/officeart/2005/8/layout/vList2"/>
    <dgm:cxn modelId="{6D004022-07C3-418C-AE63-DD1E6201C94A}" type="presParOf" srcId="{BAE1ED49-9460-47BF-9797-C81C6BFED140}" destId="{8BD75830-A82F-48EA-A5B0-E9FE150E4144}"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663AD2-2F99-49C7-9360-CE20F7359B79}" type="doc">
      <dgm:prSet loTypeId="urn:microsoft.com/office/officeart/2005/8/layout/vList2" loCatId="list" qsTypeId="urn:microsoft.com/office/officeart/2005/8/quickstyle/simple5" qsCatId="simple" csTypeId="urn:microsoft.com/office/officeart/2005/8/colors/colorful1#3" csCatId="colorful" phldr="1"/>
      <dgm:spPr/>
      <dgm:t>
        <a:bodyPr/>
        <a:lstStyle/>
        <a:p>
          <a:endParaRPr lang="en-US"/>
        </a:p>
      </dgm:t>
    </dgm:pt>
    <dgm:pt modelId="{89D76DF7-6557-4B8F-A573-2F59C7ED98B1}">
      <dgm:prSet/>
      <dgm:spPr/>
      <dgm:t>
        <a:bodyPr/>
        <a:lstStyle/>
        <a:p>
          <a:r>
            <a:rPr lang="ru-RU" dirty="0" err="1"/>
            <a:t>o</a:t>
          </a:r>
          <a:r>
            <a:rPr lang="ru-RU" dirty="0"/>
            <a:t> обязательства покупателя (уплата цены, принятие поставки, средства правовой защиты в случае нарушения договора покупателем);</a:t>
          </a:r>
          <a:endParaRPr lang="en-US" dirty="0"/>
        </a:p>
      </dgm:t>
    </dgm:pt>
    <dgm:pt modelId="{93B97CF1-C10E-408C-9EAF-F9153E7A1F64}" type="parTrans" cxnId="{D4F2478F-D197-4A51-879A-C811F174790D}">
      <dgm:prSet/>
      <dgm:spPr/>
      <dgm:t>
        <a:bodyPr/>
        <a:lstStyle/>
        <a:p>
          <a:endParaRPr lang="en-US"/>
        </a:p>
      </dgm:t>
    </dgm:pt>
    <dgm:pt modelId="{438AECDD-B1EA-4F8C-8AD1-777A434B9207}" type="sibTrans" cxnId="{D4F2478F-D197-4A51-879A-C811F174790D}">
      <dgm:prSet/>
      <dgm:spPr/>
      <dgm:t>
        <a:bodyPr/>
        <a:lstStyle/>
        <a:p>
          <a:endParaRPr lang="en-US"/>
        </a:p>
      </dgm:t>
    </dgm:pt>
    <dgm:pt modelId="{28C03838-8DD0-4CF6-9EC1-DDAAE074BF88}">
      <dgm:prSet/>
      <dgm:spPr/>
      <dgm:t>
        <a:bodyPr/>
        <a:lstStyle/>
        <a:p>
          <a:r>
            <a:rPr lang="ru-RU" dirty="0" err="1">
              <a:solidFill>
                <a:schemeClr val="tx1"/>
              </a:solidFill>
            </a:rPr>
            <a:t>o</a:t>
          </a:r>
          <a:r>
            <a:rPr lang="ru-RU" dirty="0">
              <a:solidFill>
                <a:schemeClr val="tx1"/>
              </a:solidFill>
            </a:rPr>
            <a:t> переход риска</a:t>
          </a:r>
          <a:r>
            <a:rPr lang="ru-RU" dirty="0"/>
            <a:t>;</a:t>
          </a:r>
          <a:endParaRPr lang="en-US" dirty="0"/>
        </a:p>
      </dgm:t>
    </dgm:pt>
    <dgm:pt modelId="{0F6917E0-EFAC-4945-9285-E10DA98D7179}" type="parTrans" cxnId="{4B750157-D7D4-4895-AF7E-A7031F6B1646}">
      <dgm:prSet/>
      <dgm:spPr/>
      <dgm:t>
        <a:bodyPr/>
        <a:lstStyle/>
        <a:p>
          <a:endParaRPr lang="en-US"/>
        </a:p>
      </dgm:t>
    </dgm:pt>
    <dgm:pt modelId="{26A5F0A6-B382-4A0B-BB34-34AAE94D5AB0}" type="sibTrans" cxnId="{4B750157-D7D4-4895-AF7E-A7031F6B1646}">
      <dgm:prSet/>
      <dgm:spPr/>
      <dgm:t>
        <a:bodyPr/>
        <a:lstStyle/>
        <a:p>
          <a:endParaRPr lang="en-US"/>
        </a:p>
      </dgm:t>
    </dgm:pt>
    <dgm:pt modelId="{E01C7B49-6E89-4636-8DE9-567DCFFEA2A8}">
      <dgm:prSet/>
      <dgm:spPr/>
      <dgm:t>
        <a:bodyPr/>
        <a:lstStyle/>
        <a:p>
          <a:r>
            <a:rPr lang="ru-RU" dirty="0" err="1"/>
            <a:t>o</a:t>
          </a:r>
          <a:r>
            <a:rPr lang="ru-RU" dirty="0"/>
            <a:t> общие обязательства продавца и покупателя (договоры на поставку товаров отдельными партиями, убытки, проценты, освобождение от ответственности, последствия расторжения договора, сохранение товара).</a:t>
          </a:r>
          <a:endParaRPr lang="en-US" dirty="0"/>
        </a:p>
      </dgm:t>
    </dgm:pt>
    <dgm:pt modelId="{3A95A115-427C-4218-95CE-E8866A793F5D}" type="parTrans" cxnId="{1A4FBF7D-C231-4579-A30C-74634F352D17}">
      <dgm:prSet/>
      <dgm:spPr/>
      <dgm:t>
        <a:bodyPr/>
        <a:lstStyle/>
        <a:p>
          <a:endParaRPr lang="en-US"/>
        </a:p>
      </dgm:t>
    </dgm:pt>
    <dgm:pt modelId="{B1457B35-4F46-4DE1-A525-C1CAF29DD32C}" type="sibTrans" cxnId="{1A4FBF7D-C231-4579-A30C-74634F352D17}">
      <dgm:prSet/>
      <dgm:spPr/>
      <dgm:t>
        <a:bodyPr/>
        <a:lstStyle/>
        <a:p>
          <a:endParaRPr lang="en-US"/>
        </a:p>
      </dgm:t>
    </dgm:pt>
    <dgm:pt modelId="{D1BCAA74-448C-4207-8F50-FB7E6B2C5B45}">
      <dgm:prSet/>
      <dgm:spPr/>
      <dgm:t>
        <a:bodyPr/>
        <a:lstStyle/>
        <a:p>
          <a:r>
            <a:rPr lang="ru-RU" dirty="0"/>
            <a:t>Венская конвенция ООН не содержит требования, чтобы договор купли-продажи заключался или подтверждался в письменной форме. Он может доказываться любыми средствами, включая свидетельские показания.</a:t>
          </a:r>
          <a:endParaRPr lang="en-US" dirty="0"/>
        </a:p>
      </dgm:t>
    </dgm:pt>
    <dgm:pt modelId="{E701DA1C-0444-4286-8AF5-36385BA15D25}" type="parTrans" cxnId="{2394CDD0-BA11-4C5A-A1A7-6FB5F34F5A0D}">
      <dgm:prSet/>
      <dgm:spPr/>
      <dgm:t>
        <a:bodyPr/>
        <a:lstStyle/>
        <a:p>
          <a:endParaRPr lang="en-US"/>
        </a:p>
      </dgm:t>
    </dgm:pt>
    <dgm:pt modelId="{EC2B9BAF-90F0-445C-9A5D-02A5887572FF}" type="sibTrans" cxnId="{2394CDD0-BA11-4C5A-A1A7-6FB5F34F5A0D}">
      <dgm:prSet/>
      <dgm:spPr/>
      <dgm:t>
        <a:bodyPr/>
        <a:lstStyle/>
        <a:p>
          <a:endParaRPr lang="en-US"/>
        </a:p>
      </dgm:t>
    </dgm:pt>
    <dgm:pt modelId="{BAE1ED49-9460-47BF-9797-C81C6BFED140}" type="pres">
      <dgm:prSet presAssocID="{E2663AD2-2F99-49C7-9360-CE20F7359B79}" presName="linear" presStyleCnt="0">
        <dgm:presLayoutVars>
          <dgm:animLvl val="lvl"/>
          <dgm:resizeHandles val="exact"/>
        </dgm:presLayoutVars>
      </dgm:prSet>
      <dgm:spPr/>
      <dgm:t>
        <a:bodyPr/>
        <a:lstStyle/>
        <a:p>
          <a:endParaRPr lang="ru-RU"/>
        </a:p>
      </dgm:t>
    </dgm:pt>
    <dgm:pt modelId="{1914C9DB-3890-4D43-A20A-F18938983A58}" type="pres">
      <dgm:prSet presAssocID="{89D76DF7-6557-4B8F-A573-2F59C7ED98B1}" presName="parentText" presStyleLbl="node1" presStyleIdx="0" presStyleCnt="4">
        <dgm:presLayoutVars>
          <dgm:chMax val="0"/>
          <dgm:bulletEnabled val="1"/>
        </dgm:presLayoutVars>
      </dgm:prSet>
      <dgm:spPr/>
      <dgm:t>
        <a:bodyPr/>
        <a:lstStyle/>
        <a:p>
          <a:endParaRPr lang="ru-RU"/>
        </a:p>
      </dgm:t>
    </dgm:pt>
    <dgm:pt modelId="{CEC9A5D5-1E13-4AA3-B83F-BCF9E647C14C}" type="pres">
      <dgm:prSet presAssocID="{438AECDD-B1EA-4F8C-8AD1-777A434B9207}" presName="spacer" presStyleCnt="0"/>
      <dgm:spPr/>
    </dgm:pt>
    <dgm:pt modelId="{2226E5B0-2175-4BD4-A671-D749129D84EA}" type="pres">
      <dgm:prSet presAssocID="{28C03838-8DD0-4CF6-9EC1-DDAAE074BF88}" presName="parentText" presStyleLbl="node1" presStyleIdx="1" presStyleCnt="4">
        <dgm:presLayoutVars>
          <dgm:chMax val="0"/>
          <dgm:bulletEnabled val="1"/>
        </dgm:presLayoutVars>
      </dgm:prSet>
      <dgm:spPr/>
      <dgm:t>
        <a:bodyPr/>
        <a:lstStyle/>
        <a:p>
          <a:endParaRPr lang="ru-RU"/>
        </a:p>
      </dgm:t>
    </dgm:pt>
    <dgm:pt modelId="{BFAACAE2-3345-4E01-BFFD-FB8F01770C63}" type="pres">
      <dgm:prSet presAssocID="{26A5F0A6-B382-4A0B-BB34-34AAE94D5AB0}" presName="spacer" presStyleCnt="0"/>
      <dgm:spPr/>
    </dgm:pt>
    <dgm:pt modelId="{88733618-28DE-45E0-A510-C4515314C3CD}" type="pres">
      <dgm:prSet presAssocID="{E01C7B49-6E89-4636-8DE9-567DCFFEA2A8}" presName="parentText" presStyleLbl="node1" presStyleIdx="2" presStyleCnt="4">
        <dgm:presLayoutVars>
          <dgm:chMax val="0"/>
          <dgm:bulletEnabled val="1"/>
        </dgm:presLayoutVars>
      </dgm:prSet>
      <dgm:spPr/>
      <dgm:t>
        <a:bodyPr/>
        <a:lstStyle/>
        <a:p>
          <a:endParaRPr lang="ru-RU"/>
        </a:p>
      </dgm:t>
    </dgm:pt>
    <dgm:pt modelId="{4366D40A-C9D0-4B52-B5E4-687166814280}" type="pres">
      <dgm:prSet presAssocID="{B1457B35-4F46-4DE1-A525-C1CAF29DD32C}" presName="spacer" presStyleCnt="0"/>
      <dgm:spPr/>
    </dgm:pt>
    <dgm:pt modelId="{514303A4-8549-4403-9346-ED39FD975D64}" type="pres">
      <dgm:prSet presAssocID="{D1BCAA74-448C-4207-8F50-FB7E6B2C5B45}" presName="parentText" presStyleLbl="node1" presStyleIdx="3" presStyleCnt="4">
        <dgm:presLayoutVars>
          <dgm:chMax val="0"/>
          <dgm:bulletEnabled val="1"/>
        </dgm:presLayoutVars>
      </dgm:prSet>
      <dgm:spPr/>
      <dgm:t>
        <a:bodyPr/>
        <a:lstStyle/>
        <a:p>
          <a:endParaRPr lang="ru-RU"/>
        </a:p>
      </dgm:t>
    </dgm:pt>
  </dgm:ptLst>
  <dgm:cxnLst>
    <dgm:cxn modelId="{74F10F24-3CBC-4B7B-BDBB-72424212719A}" type="presOf" srcId="{89D76DF7-6557-4B8F-A573-2F59C7ED98B1}" destId="{1914C9DB-3890-4D43-A20A-F18938983A58}" srcOrd="0" destOrd="0" presId="urn:microsoft.com/office/officeart/2005/8/layout/vList2"/>
    <dgm:cxn modelId="{D4F2478F-D197-4A51-879A-C811F174790D}" srcId="{E2663AD2-2F99-49C7-9360-CE20F7359B79}" destId="{89D76DF7-6557-4B8F-A573-2F59C7ED98B1}" srcOrd="0" destOrd="0" parTransId="{93B97CF1-C10E-408C-9EAF-F9153E7A1F64}" sibTransId="{438AECDD-B1EA-4F8C-8AD1-777A434B9207}"/>
    <dgm:cxn modelId="{DA82EA03-0759-44AA-A021-33BC7FCACF98}" type="presOf" srcId="{E01C7B49-6E89-4636-8DE9-567DCFFEA2A8}" destId="{88733618-28DE-45E0-A510-C4515314C3CD}" srcOrd="0" destOrd="0" presId="urn:microsoft.com/office/officeart/2005/8/layout/vList2"/>
    <dgm:cxn modelId="{61150C57-87CB-4325-858E-55FB0365F985}" type="presOf" srcId="{28C03838-8DD0-4CF6-9EC1-DDAAE074BF88}" destId="{2226E5B0-2175-4BD4-A671-D749129D84EA}" srcOrd="0" destOrd="0" presId="urn:microsoft.com/office/officeart/2005/8/layout/vList2"/>
    <dgm:cxn modelId="{5037C4C4-E19D-4A9A-B2A0-A8E7072A6E92}" type="presOf" srcId="{D1BCAA74-448C-4207-8F50-FB7E6B2C5B45}" destId="{514303A4-8549-4403-9346-ED39FD975D64}" srcOrd="0" destOrd="0" presId="urn:microsoft.com/office/officeart/2005/8/layout/vList2"/>
    <dgm:cxn modelId="{301AFFFA-2F32-4D9D-845B-A3A876895059}" type="presOf" srcId="{E2663AD2-2F99-49C7-9360-CE20F7359B79}" destId="{BAE1ED49-9460-47BF-9797-C81C6BFED140}" srcOrd="0" destOrd="0" presId="urn:microsoft.com/office/officeart/2005/8/layout/vList2"/>
    <dgm:cxn modelId="{4B750157-D7D4-4895-AF7E-A7031F6B1646}" srcId="{E2663AD2-2F99-49C7-9360-CE20F7359B79}" destId="{28C03838-8DD0-4CF6-9EC1-DDAAE074BF88}" srcOrd="1" destOrd="0" parTransId="{0F6917E0-EFAC-4945-9285-E10DA98D7179}" sibTransId="{26A5F0A6-B382-4A0B-BB34-34AAE94D5AB0}"/>
    <dgm:cxn modelId="{1A4FBF7D-C231-4579-A30C-74634F352D17}" srcId="{E2663AD2-2F99-49C7-9360-CE20F7359B79}" destId="{E01C7B49-6E89-4636-8DE9-567DCFFEA2A8}" srcOrd="2" destOrd="0" parTransId="{3A95A115-427C-4218-95CE-E8866A793F5D}" sibTransId="{B1457B35-4F46-4DE1-A525-C1CAF29DD32C}"/>
    <dgm:cxn modelId="{2394CDD0-BA11-4C5A-A1A7-6FB5F34F5A0D}" srcId="{E2663AD2-2F99-49C7-9360-CE20F7359B79}" destId="{D1BCAA74-448C-4207-8F50-FB7E6B2C5B45}" srcOrd="3" destOrd="0" parTransId="{E701DA1C-0444-4286-8AF5-36385BA15D25}" sibTransId="{EC2B9BAF-90F0-445C-9A5D-02A5887572FF}"/>
    <dgm:cxn modelId="{8E1340A4-4A08-437B-9765-2BABB7E192BF}" type="presParOf" srcId="{BAE1ED49-9460-47BF-9797-C81C6BFED140}" destId="{1914C9DB-3890-4D43-A20A-F18938983A58}" srcOrd="0" destOrd="0" presId="urn:microsoft.com/office/officeart/2005/8/layout/vList2"/>
    <dgm:cxn modelId="{BBE41999-9816-4175-B18F-B03BC52A6220}" type="presParOf" srcId="{BAE1ED49-9460-47BF-9797-C81C6BFED140}" destId="{CEC9A5D5-1E13-4AA3-B83F-BCF9E647C14C}" srcOrd="1" destOrd="0" presId="urn:microsoft.com/office/officeart/2005/8/layout/vList2"/>
    <dgm:cxn modelId="{35F32C01-BBFC-4196-A162-D4025265E6EB}" type="presParOf" srcId="{BAE1ED49-9460-47BF-9797-C81C6BFED140}" destId="{2226E5B0-2175-4BD4-A671-D749129D84EA}" srcOrd="2" destOrd="0" presId="urn:microsoft.com/office/officeart/2005/8/layout/vList2"/>
    <dgm:cxn modelId="{C5637139-21A6-4349-8671-83793DB2B2AF}" type="presParOf" srcId="{BAE1ED49-9460-47BF-9797-C81C6BFED140}" destId="{BFAACAE2-3345-4E01-BFFD-FB8F01770C63}" srcOrd="3" destOrd="0" presId="urn:microsoft.com/office/officeart/2005/8/layout/vList2"/>
    <dgm:cxn modelId="{5B028338-821A-4F94-BB61-8EFC20AC1970}" type="presParOf" srcId="{BAE1ED49-9460-47BF-9797-C81C6BFED140}" destId="{88733618-28DE-45E0-A510-C4515314C3CD}" srcOrd="4" destOrd="0" presId="urn:microsoft.com/office/officeart/2005/8/layout/vList2"/>
    <dgm:cxn modelId="{D8D8CC73-CF9B-4C0B-81EB-07AC22A37517}" type="presParOf" srcId="{BAE1ED49-9460-47BF-9797-C81C6BFED140}" destId="{4366D40A-C9D0-4B52-B5E4-687166814280}" srcOrd="5" destOrd="0" presId="urn:microsoft.com/office/officeart/2005/8/layout/vList2"/>
    <dgm:cxn modelId="{83E18F27-03EA-49E1-A3FC-CBA0A040F40D}" type="presParOf" srcId="{BAE1ED49-9460-47BF-9797-C81C6BFED140}" destId="{514303A4-8549-4403-9346-ED39FD975D64}" srcOrd="6"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6632B9-F26C-45E0-B278-CC1482C117CC}">
      <dsp:nvSpPr>
        <dsp:cNvPr id="0" name=""/>
        <dsp:cNvSpPr/>
      </dsp:nvSpPr>
      <dsp:spPr>
        <a:xfrm>
          <a:off x="8854" y="0"/>
          <a:ext cx="5007166" cy="3605213"/>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ru-RU" sz="2000" kern="1200" dirty="0">
              <a:latin typeface="Times New Roman"/>
              <a:cs typeface="Times New Roman"/>
            </a:rPr>
            <a:t>Условия контракта — это совокупность соглашений между сторонами, которые оговаривают права и обязанности всех участников сделки. Фиксируются условия контракта в виде письменного договора. </a:t>
          </a:r>
          <a:endParaRPr lang="en-US" sz="2000" kern="1200" dirty="0">
            <a:latin typeface="Times New Roman"/>
            <a:cs typeface="Times New Roman"/>
          </a:endParaRPr>
        </a:p>
      </dsp:txBody>
      <dsp:txXfrm>
        <a:off x="8854" y="0"/>
        <a:ext cx="5007166" cy="3605213"/>
      </dsp:txXfrm>
    </dsp:sp>
    <dsp:sp modelId="{76C74396-E48D-499B-B3AB-5A602CF86016}">
      <dsp:nvSpPr>
        <dsp:cNvPr id="0" name=""/>
        <dsp:cNvSpPr/>
      </dsp:nvSpPr>
      <dsp:spPr>
        <a:xfrm>
          <a:off x="5090224" y="1681106"/>
          <a:ext cx="751075" cy="243000"/>
        </a:xfrm>
        <a:prstGeom prst="rightArrow">
          <a:avLst>
            <a:gd name="adj1" fmla="val 50000"/>
            <a:gd name="adj2" fmla="val 5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9E44E635-74B5-4E1D-92E2-D5A929058FBB}">
      <dsp:nvSpPr>
        <dsp:cNvPr id="0" name=""/>
        <dsp:cNvSpPr/>
      </dsp:nvSpPr>
      <dsp:spPr>
        <a:xfrm>
          <a:off x="5915503" y="0"/>
          <a:ext cx="5007166" cy="3605213"/>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t" anchorCtr="0">
          <a:noAutofit/>
        </a:bodyPr>
        <a:lstStyle/>
        <a:p>
          <a:pPr lvl="0" algn="l" defTabSz="844550">
            <a:lnSpc>
              <a:spcPct val="90000"/>
            </a:lnSpc>
            <a:spcBef>
              <a:spcPct val="0"/>
            </a:spcBef>
            <a:spcAft>
              <a:spcPct val="35000"/>
            </a:spcAft>
          </a:pPr>
          <a:r>
            <a:rPr lang="ru-RU" sz="1900" kern="1200" dirty="0">
              <a:latin typeface="Times New Roman"/>
              <a:cs typeface="Times New Roman"/>
            </a:rPr>
            <a:t>Существуют обязательные, второстепенные и индивидуальные условия:</a:t>
          </a:r>
          <a:endParaRPr lang="en-US" sz="1900" kern="1200" dirty="0">
            <a:latin typeface="Times New Roman"/>
            <a:cs typeface="Times New Roman"/>
          </a:endParaRPr>
        </a:p>
        <a:p>
          <a:pPr marL="228600" lvl="1" indent="-228600" algn="l" defTabSz="889000">
            <a:lnSpc>
              <a:spcPct val="90000"/>
            </a:lnSpc>
            <a:spcBef>
              <a:spcPct val="0"/>
            </a:spcBef>
            <a:spcAft>
              <a:spcPct val="15000"/>
            </a:spcAft>
            <a:buChar char="••"/>
          </a:pPr>
          <a:r>
            <a:rPr lang="ru-RU" sz="2000" b="1" kern="1200" dirty="0">
              <a:latin typeface="Times New Roman"/>
              <a:cs typeface="Times New Roman"/>
            </a:rPr>
            <a:t>К обязательным относят такие пункты </a:t>
          </a:r>
          <a:r>
            <a:rPr lang="ru-RU" sz="2000" kern="1200" dirty="0">
              <a:latin typeface="Times New Roman"/>
              <a:cs typeface="Times New Roman"/>
            </a:rPr>
            <a:t>— наименование сторон и номер контракта, предмет сделки, размер денежного вознаграждения, условия и тип оплаты, ответственность сторон, штрафы, юридические адреса, а также подписи. Если одна из сторон нарушила какое-либо из обязательных условий, то вторая сторона имеет право разорвать договор и потребовать справедливой компенсации.</a:t>
          </a:r>
          <a:endParaRPr lang="en-US" sz="2000" kern="1200" dirty="0">
            <a:latin typeface="Times New Roman"/>
            <a:cs typeface="Times New Roman"/>
          </a:endParaRPr>
        </a:p>
        <a:p>
          <a:pPr marL="114300" lvl="1" indent="-114300" algn="l" defTabSz="666750">
            <a:lnSpc>
              <a:spcPct val="90000"/>
            </a:lnSpc>
            <a:spcBef>
              <a:spcPct val="0"/>
            </a:spcBef>
            <a:spcAft>
              <a:spcPct val="15000"/>
            </a:spcAft>
            <a:buChar char="••"/>
          </a:pPr>
          <a:r>
            <a:rPr lang="ru-RU" sz="1500" kern="1200" dirty="0">
              <a:latin typeface="Times New Roman"/>
              <a:cs typeface="Times New Roman"/>
            </a:rPr>
            <a:t/>
          </a:r>
          <a:br>
            <a:rPr lang="ru-RU" sz="1500" kern="1200" dirty="0">
              <a:latin typeface="Times New Roman"/>
              <a:cs typeface="Times New Roman"/>
            </a:rPr>
          </a:br>
          <a:endParaRPr lang="en-US" sz="1500" kern="1200" dirty="0">
            <a:latin typeface="Times New Roman"/>
            <a:cs typeface="Times New Roman"/>
          </a:endParaRPr>
        </a:p>
      </dsp:txBody>
      <dsp:txXfrm>
        <a:off x="5915503" y="0"/>
        <a:ext cx="5007166" cy="36052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6632B9-F26C-45E0-B278-CC1482C117CC}">
      <dsp:nvSpPr>
        <dsp:cNvPr id="0" name=""/>
        <dsp:cNvSpPr/>
      </dsp:nvSpPr>
      <dsp:spPr>
        <a:xfrm>
          <a:off x="3520" y="298988"/>
          <a:ext cx="5012061" cy="3007236"/>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a:cs typeface="Times New Roman"/>
            </a:rPr>
            <a:t>К второстепенным условиям</a:t>
          </a:r>
          <a:r>
            <a:rPr lang="ru-RU" sz="2000" kern="1200" dirty="0" smtClean="0">
              <a:latin typeface="Times New Roman"/>
              <a:cs typeface="Times New Roman"/>
            </a:rPr>
            <a:t> договора относят такие пункты — список документов, которые поставляются вместе с товаром, форс-мажорные обстоятельства, валюта и параметры. Если одна из сторон нарушила какое-либо из второстепенных условий, то вторая сторона не имеет право разорвать договор, однако может потребовать компенсацию. .</a:t>
          </a:r>
          <a:r>
            <a:rPr lang="ru-RU" sz="2000" kern="1200" dirty="0">
              <a:latin typeface="Times New Roman"/>
              <a:cs typeface="Times New Roman"/>
            </a:rPr>
            <a:t> </a:t>
          </a:r>
          <a:endParaRPr lang="en-US" sz="2000" kern="1200" dirty="0">
            <a:latin typeface="Times New Roman"/>
            <a:cs typeface="Times New Roman"/>
          </a:endParaRPr>
        </a:p>
      </dsp:txBody>
      <dsp:txXfrm>
        <a:off x="3520" y="298988"/>
        <a:ext cx="5012061" cy="3007236"/>
      </dsp:txXfrm>
    </dsp:sp>
    <dsp:sp modelId="{76C74396-E48D-499B-B3AB-5A602CF86016}">
      <dsp:nvSpPr>
        <dsp:cNvPr id="0" name=""/>
        <dsp:cNvSpPr/>
      </dsp:nvSpPr>
      <dsp:spPr>
        <a:xfrm>
          <a:off x="5089857" y="1681106"/>
          <a:ext cx="751809" cy="243000"/>
        </a:xfrm>
        <a:prstGeom prst="rightArrow">
          <a:avLst>
            <a:gd name="adj1" fmla="val 50000"/>
            <a:gd name="adj2" fmla="val 5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9E44E635-74B5-4E1D-92E2-D5A929058FBB}">
      <dsp:nvSpPr>
        <dsp:cNvPr id="0" name=""/>
        <dsp:cNvSpPr/>
      </dsp:nvSpPr>
      <dsp:spPr>
        <a:xfrm>
          <a:off x="5915943" y="298988"/>
          <a:ext cx="5012061" cy="3007236"/>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t" anchorCtr="0">
          <a:noAutofit/>
        </a:bodyPr>
        <a:lstStyle/>
        <a:p>
          <a:pPr lvl="0" algn="l" defTabSz="844550">
            <a:lnSpc>
              <a:spcPct val="90000"/>
            </a:lnSpc>
            <a:spcBef>
              <a:spcPct val="0"/>
            </a:spcBef>
            <a:spcAft>
              <a:spcPct val="35000"/>
            </a:spcAft>
          </a:pPr>
          <a:endParaRPr lang="en-US" sz="1900" kern="1200" dirty="0">
            <a:latin typeface="Times New Roman"/>
            <a:cs typeface="Times New Roman"/>
          </a:endParaRPr>
        </a:p>
        <a:p>
          <a:pPr marL="228600" lvl="1" indent="-228600" algn="l" defTabSz="889000">
            <a:lnSpc>
              <a:spcPct val="90000"/>
            </a:lnSpc>
            <a:spcBef>
              <a:spcPct val="0"/>
            </a:spcBef>
            <a:spcAft>
              <a:spcPct val="15000"/>
            </a:spcAft>
            <a:buChar char="••"/>
          </a:pPr>
          <a:r>
            <a:rPr lang="ru-RU" sz="2000" b="1" kern="1200" dirty="0" smtClean="0">
              <a:latin typeface="Times New Roman"/>
              <a:cs typeface="Times New Roman"/>
            </a:rPr>
            <a:t>К индивидуальным относят </a:t>
          </a:r>
          <a:r>
            <a:rPr lang="ru-RU" sz="2000" kern="1200" dirty="0" smtClean="0">
              <a:latin typeface="Times New Roman"/>
              <a:cs typeface="Times New Roman"/>
            </a:rPr>
            <a:t>— язык документа, цена внешнеторгового контракта и другие</a:t>
          </a:r>
          <a:r>
            <a:rPr lang="ru-RU" sz="1800" kern="1200" dirty="0" smtClean="0">
              <a:latin typeface="Times New Roman"/>
              <a:cs typeface="Times New Roman"/>
            </a:rPr>
            <a:t>.</a:t>
          </a:r>
          <a:endParaRPr lang="en-US" sz="1800" kern="1200" dirty="0">
            <a:latin typeface="Times New Roman"/>
            <a:cs typeface="Times New Roman"/>
          </a:endParaRPr>
        </a:p>
        <a:p>
          <a:pPr marL="114300" lvl="1" indent="-114300" algn="l" defTabSz="666750">
            <a:lnSpc>
              <a:spcPct val="90000"/>
            </a:lnSpc>
            <a:spcBef>
              <a:spcPct val="0"/>
            </a:spcBef>
            <a:spcAft>
              <a:spcPct val="15000"/>
            </a:spcAft>
            <a:buChar char="••"/>
          </a:pPr>
          <a:r>
            <a:rPr lang="ru-RU" sz="1500" kern="1200" dirty="0">
              <a:latin typeface="Times New Roman"/>
              <a:cs typeface="Times New Roman"/>
            </a:rPr>
            <a:t/>
          </a:r>
          <a:br>
            <a:rPr lang="ru-RU" sz="1500" kern="1200" dirty="0">
              <a:latin typeface="Times New Roman"/>
              <a:cs typeface="Times New Roman"/>
            </a:rPr>
          </a:br>
          <a:endParaRPr lang="en-US" sz="1500" kern="1200" dirty="0">
            <a:latin typeface="Times New Roman"/>
            <a:cs typeface="Times New Roman"/>
          </a:endParaRPr>
        </a:p>
      </dsp:txBody>
      <dsp:txXfrm>
        <a:off x="5915943" y="298988"/>
        <a:ext cx="5012061" cy="30072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40381F-5759-4ABF-BA6F-B0EE7CE5AEE0}">
      <dsp:nvSpPr>
        <dsp:cNvPr id="0" name=""/>
        <dsp:cNvSpPr/>
      </dsp:nvSpPr>
      <dsp:spPr>
        <a:xfrm>
          <a:off x="0" y="166615"/>
          <a:ext cx="6261100" cy="170809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a:solidFill>
                <a:schemeClr val="tx1"/>
              </a:solidFill>
              <a:latin typeface="Times New Roman"/>
              <a:cs typeface="Times New Roman"/>
            </a:rPr>
            <a:t>Этап 1. </a:t>
          </a:r>
          <a:r>
            <a:rPr lang="ru-RU" sz="1400" b="1" kern="1200" dirty="0">
              <a:solidFill>
                <a:schemeClr val="tx1"/>
              </a:solidFill>
              <a:latin typeface="Times New Roman"/>
              <a:cs typeface="Times New Roman"/>
            </a:rPr>
            <a:t> </a:t>
          </a:r>
          <a:r>
            <a:rPr lang="ru-RU" sz="1400" b="1" kern="1200" dirty="0">
              <a:latin typeface="Times New Roman"/>
              <a:cs typeface="Times New Roman"/>
            </a:rPr>
            <a:t> </a:t>
          </a:r>
          <a:r>
            <a:rPr lang="ru-RU" sz="1400" kern="1200" dirty="0">
              <a:latin typeface="Times New Roman"/>
              <a:cs typeface="Times New Roman"/>
            </a:rPr>
            <a:t>      </a:t>
          </a:r>
          <a:r>
            <a:rPr lang="ru-RU" sz="1800" kern="1200" dirty="0">
              <a:solidFill>
                <a:schemeClr val="tx1"/>
              </a:solidFill>
              <a:latin typeface="Times New Roman"/>
              <a:cs typeface="Times New Roman"/>
            </a:rPr>
            <a:t> Начинается с подготовки проекта для будущего контракта, опираясь на предложение одной из сторон, которая выступает в роли Продавца или Покупателя.</a:t>
          </a:r>
          <a:endParaRPr lang="en-US" sz="1800" kern="1200" dirty="0">
            <a:solidFill>
              <a:schemeClr val="tx1"/>
            </a:solidFill>
            <a:latin typeface="Times New Roman"/>
            <a:cs typeface="Times New Roman"/>
          </a:endParaRPr>
        </a:p>
      </dsp:txBody>
      <dsp:txXfrm>
        <a:off x="0" y="166615"/>
        <a:ext cx="6261100" cy="1708094"/>
      </dsp:txXfrm>
    </dsp:sp>
    <dsp:sp modelId="{03E9ABFA-602A-42B5-A5D4-BE6AE736B95A}">
      <dsp:nvSpPr>
        <dsp:cNvPr id="0" name=""/>
        <dsp:cNvSpPr/>
      </dsp:nvSpPr>
      <dsp:spPr>
        <a:xfrm>
          <a:off x="0" y="1935190"/>
          <a:ext cx="6261100" cy="1708094"/>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i="1" kern="1200" dirty="0">
              <a:solidFill>
                <a:schemeClr val="tx1"/>
              </a:solidFill>
              <a:latin typeface="Times New Roman"/>
              <a:cs typeface="Times New Roman"/>
            </a:rPr>
            <a:t>Этап 2.</a:t>
          </a:r>
          <a:r>
            <a:rPr lang="ru-RU" sz="1400" b="1" kern="1200" dirty="0">
              <a:solidFill>
                <a:schemeClr val="tx1"/>
              </a:solidFill>
              <a:latin typeface="Times New Roman"/>
              <a:cs typeface="Times New Roman"/>
            </a:rPr>
            <a:t> </a:t>
          </a:r>
          <a:r>
            <a:rPr lang="ru-RU" sz="1400" kern="1200" dirty="0">
              <a:latin typeface="Times New Roman"/>
              <a:cs typeface="Times New Roman"/>
            </a:rPr>
            <a:t>    </a:t>
          </a:r>
          <a:r>
            <a:rPr lang="ru-RU" sz="1800" kern="1200" dirty="0">
              <a:latin typeface="Times New Roman"/>
              <a:cs typeface="Times New Roman"/>
            </a:rPr>
            <a:t>    </a:t>
          </a:r>
          <a:r>
            <a:rPr lang="ru-RU" sz="1800" kern="1200" dirty="0">
              <a:solidFill>
                <a:schemeClr val="tx1"/>
              </a:solidFill>
              <a:latin typeface="Times New Roman"/>
              <a:cs typeface="Times New Roman"/>
            </a:rPr>
            <a:t> Переговоры, это деловое обсуждение условий контракта, представленных одной из участвующих сторон, куда входят сроки поставки, техническое обеспечение, общая стоимость поставляемого товара и конкретная цена за его </a:t>
          </a:r>
          <a:r>
            <a:rPr lang="ru-RU" sz="2000" kern="1200" dirty="0">
              <a:solidFill>
                <a:schemeClr val="tx1"/>
              </a:solidFill>
              <a:latin typeface="Times New Roman"/>
              <a:cs typeface="Times New Roman"/>
            </a:rPr>
            <a:t>единицу</a:t>
          </a:r>
          <a:r>
            <a:rPr lang="ru-RU" sz="1400" kern="1200" dirty="0">
              <a:latin typeface="Times New Roman"/>
              <a:cs typeface="Times New Roman"/>
            </a:rPr>
            <a:t>.</a:t>
          </a:r>
          <a:endParaRPr lang="en-US" sz="1400" kern="1200" dirty="0">
            <a:latin typeface="Times New Roman"/>
            <a:cs typeface="Times New Roman"/>
          </a:endParaRPr>
        </a:p>
      </dsp:txBody>
      <dsp:txXfrm>
        <a:off x="0" y="1935190"/>
        <a:ext cx="6261100" cy="1708094"/>
      </dsp:txXfrm>
    </dsp:sp>
    <dsp:sp modelId="{BB4CD2ED-B692-4C74-ADD6-B42D9D1371A7}">
      <dsp:nvSpPr>
        <dsp:cNvPr id="0" name=""/>
        <dsp:cNvSpPr/>
      </dsp:nvSpPr>
      <dsp:spPr>
        <a:xfrm>
          <a:off x="0" y="3703764"/>
          <a:ext cx="6261100" cy="1708094"/>
        </a:xfrm>
        <a:prstGeom prst="roundRect">
          <a:avLst/>
        </a:prstGeom>
        <a:gradFill rotWithShape="0">
          <a:gsLst>
            <a:gs pos="0">
              <a:schemeClr val="accent2">
                <a:hueOff val="-2964285"/>
                <a:satOff val="14200"/>
                <a:lumOff val="13137"/>
                <a:alphaOff val="0"/>
                <a:tint val="96000"/>
                <a:lumMod val="100000"/>
              </a:schemeClr>
            </a:gs>
            <a:gs pos="78000">
              <a:schemeClr val="accent2">
                <a:hueOff val="-2964285"/>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0" i="1" kern="1200" dirty="0">
              <a:solidFill>
                <a:schemeClr val="tx1"/>
              </a:solidFill>
              <a:latin typeface="Times New Roman"/>
              <a:cs typeface="Times New Roman"/>
            </a:rPr>
            <a:t>Этап 3. </a:t>
          </a:r>
          <a:r>
            <a:rPr lang="ru-RU" sz="2100" b="0" kern="1200" dirty="0">
              <a:solidFill>
                <a:schemeClr val="tx1"/>
              </a:solidFill>
              <a:latin typeface="Times New Roman"/>
              <a:cs typeface="Times New Roman"/>
            </a:rPr>
            <a:t>         Внесение в контракт изменений и поправок с обеих сторон и обмен своими версиями договора, оформленными в виде файлов и отравленными через электронную почту с целью ускорения подготовительного процесса.</a:t>
          </a:r>
          <a:endParaRPr lang="en-US" sz="2100" b="0" kern="1200" dirty="0">
            <a:solidFill>
              <a:schemeClr val="tx1"/>
            </a:solidFill>
            <a:latin typeface="Times New Roman"/>
            <a:cs typeface="Times New Roman"/>
          </a:endParaRPr>
        </a:p>
      </dsp:txBody>
      <dsp:txXfrm>
        <a:off x="0" y="3703764"/>
        <a:ext cx="6261100" cy="170809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96585-F226-42E2-B605-44B9D0E99810}">
      <dsp:nvSpPr>
        <dsp:cNvPr id="0" name=""/>
        <dsp:cNvSpPr/>
      </dsp:nvSpPr>
      <dsp:spPr>
        <a:xfrm>
          <a:off x="0" y="400277"/>
          <a:ext cx="6261100" cy="23587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1" i="1" kern="1200" dirty="0">
              <a:latin typeface="Times New Roman"/>
              <a:cs typeface="Times New Roman"/>
            </a:rPr>
            <a:t>Этап 4.</a:t>
          </a:r>
          <a:r>
            <a:rPr lang="ru-RU" sz="2100" kern="1200" dirty="0">
              <a:latin typeface="Times New Roman"/>
              <a:cs typeface="Times New Roman"/>
            </a:rPr>
            <a:t>          Проверка всех пунктов контрактного соглашения юридическими, коммерческими логистическими и техническими подразделениями, в процессе проверки могут быть внесены поправки или изменения в договоре, после обсуждения спорных вопросов между продавцом и покупателем.</a:t>
          </a:r>
          <a:endParaRPr lang="en-US" sz="2100" kern="1200" dirty="0">
            <a:latin typeface="Times New Roman"/>
            <a:cs typeface="Times New Roman"/>
          </a:endParaRPr>
        </a:p>
      </dsp:txBody>
      <dsp:txXfrm>
        <a:off x="0" y="400277"/>
        <a:ext cx="6261100" cy="2358720"/>
      </dsp:txXfrm>
    </dsp:sp>
    <dsp:sp modelId="{BCA910CC-4EBE-401D-A1B2-47929FA1E9EE}">
      <dsp:nvSpPr>
        <dsp:cNvPr id="0" name=""/>
        <dsp:cNvSpPr/>
      </dsp:nvSpPr>
      <dsp:spPr>
        <a:xfrm>
          <a:off x="0" y="2819477"/>
          <a:ext cx="6261100" cy="2358720"/>
        </a:xfrm>
        <a:prstGeom prst="roundRect">
          <a:avLst/>
        </a:prstGeom>
        <a:gradFill rotWithShape="0">
          <a:gsLst>
            <a:gs pos="0">
              <a:schemeClr val="accent2">
                <a:hueOff val="-2964285"/>
                <a:satOff val="14200"/>
                <a:lumOff val="13137"/>
                <a:alphaOff val="0"/>
                <a:tint val="96000"/>
                <a:lumMod val="100000"/>
              </a:schemeClr>
            </a:gs>
            <a:gs pos="78000">
              <a:schemeClr val="accent2">
                <a:hueOff val="-2964285"/>
                <a:satOff val="14200"/>
                <a:lumOff val="1313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1" i="1" kern="1200" dirty="0">
              <a:solidFill>
                <a:schemeClr val="tx1"/>
              </a:solidFill>
              <a:latin typeface="Times New Roman"/>
              <a:cs typeface="Times New Roman"/>
            </a:rPr>
            <a:t>Этап 5. </a:t>
          </a:r>
          <a:r>
            <a:rPr lang="ru-RU" sz="2100" kern="1200" dirty="0">
              <a:solidFill>
                <a:schemeClr val="tx1"/>
              </a:solidFill>
              <a:latin typeface="Times New Roman"/>
              <a:cs typeface="Times New Roman"/>
            </a:rPr>
            <a:t>         Подписание оригиналов заключенного между партнерами договора в необходимом количестве экземпляров.</a:t>
          </a:r>
          <a:endParaRPr lang="en-US" sz="2100" kern="1200" dirty="0">
            <a:solidFill>
              <a:schemeClr val="tx1"/>
            </a:solidFill>
            <a:latin typeface="Times New Roman"/>
            <a:cs typeface="Times New Roman"/>
          </a:endParaRPr>
        </a:p>
      </dsp:txBody>
      <dsp:txXfrm>
        <a:off x="0" y="2819477"/>
        <a:ext cx="6261100" cy="23587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F34455-8DF0-42A1-BF2A-729FAC4CDF68}">
      <dsp:nvSpPr>
        <dsp:cNvPr id="0" name=""/>
        <dsp:cNvSpPr/>
      </dsp:nvSpPr>
      <dsp:spPr>
        <a:xfrm>
          <a:off x="0" y="24437"/>
          <a:ext cx="6261100" cy="13478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i="1" kern="1200" dirty="0"/>
            <a:t>Конвенция ООН о договорах международной купли-продажи товаров </a:t>
          </a:r>
          <a:r>
            <a:rPr lang="ru-RU" sz="1600" kern="1200" dirty="0"/>
            <a:t>(Венская конвенция 1980 г.) применяется к договорам купли-продажи товаров между сторонами, коммерческие предприятия которых находятся в разных государствах.</a:t>
          </a:r>
          <a:endParaRPr lang="en-US" sz="1600" kern="1200" dirty="0"/>
        </a:p>
      </dsp:txBody>
      <dsp:txXfrm>
        <a:off x="0" y="24437"/>
        <a:ext cx="6261100" cy="1347840"/>
      </dsp:txXfrm>
    </dsp:sp>
    <dsp:sp modelId="{E6B040E6-C244-4E64-9B65-7E73EF6D6AF1}">
      <dsp:nvSpPr>
        <dsp:cNvPr id="0" name=""/>
        <dsp:cNvSpPr/>
      </dsp:nvSpPr>
      <dsp:spPr>
        <a:xfrm>
          <a:off x="0" y="1418357"/>
          <a:ext cx="6261100" cy="134784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a:solidFill>
                <a:schemeClr val="tx1"/>
              </a:solidFill>
            </a:rPr>
            <a:t>Венская конвенция регулирует следующие вопросы:</a:t>
          </a:r>
          <a:endParaRPr lang="en-US" sz="1600" b="1" kern="1200" dirty="0">
            <a:solidFill>
              <a:schemeClr val="tx1"/>
            </a:solidFill>
          </a:endParaRPr>
        </a:p>
      </dsp:txBody>
      <dsp:txXfrm>
        <a:off x="0" y="1418357"/>
        <a:ext cx="6261100" cy="1347840"/>
      </dsp:txXfrm>
    </dsp:sp>
    <dsp:sp modelId="{A274F159-0454-44E5-8E5F-5E900AB7299E}">
      <dsp:nvSpPr>
        <dsp:cNvPr id="0" name=""/>
        <dsp:cNvSpPr/>
      </dsp:nvSpPr>
      <dsp:spPr>
        <a:xfrm>
          <a:off x="0" y="2812277"/>
          <a:ext cx="6261100" cy="134784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err="1"/>
            <a:t>o</a:t>
          </a:r>
          <a:r>
            <a:rPr lang="ru-RU" sz="1600" kern="1200" dirty="0"/>
            <a:t> заключение договора;</a:t>
          </a:r>
          <a:endParaRPr lang="en-US" sz="1600" kern="1200" dirty="0"/>
        </a:p>
      </dsp:txBody>
      <dsp:txXfrm>
        <a:off x="0" y="2812277"/>
        <a:ext cx="6261100" cy="1347840"/>
      </dsp:txXfrm>
    </dsp:sp>
    <dsp:sp modelId="{8BD75830-A82F-48EA-A5B0-E9FE150E4144}">
      <dsp:nvSpPr>
        <dsp:cNvPr id="0" name=""/>
        <dsp:cNvSpPr/>
      </dsp:nvSpPr>
      <dsp:spPr>
        <a:xfrm>
          <a:off x="0" y="4206197"/>
          <a:ext cx="6261100" cy="134784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err="1"/>
            <a:t>o</a:t>
          </a:r>
          <a:r>
            <a:rPr lang="ru-RU" sz="1600" kern="1200" dirty="0"/>
            <a:t> обязательства продавца (поставка товара и передача документов, соответствие товара и права третьих лиц, средства правовой защиты в случае нарушения договора продавцом);</a:t>
          </a:r>
          <a:endParaRPr lang="en-US" sz="1600" kern="1200" dirty="0"/>
        </a:p>
      </dsp:txBody>
      <dsp:txXfrm>
        <a:off x="0" y="4206197"/>
        <a:ext cx="6261100" cy="13478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14C9DB-3890-4D43-A20A-F18938983A58}">
      <dsp:nvSpPr>
        <dsp:cNvPr id="0" name=""/>
        <dsp:cNvSpPr/>
      </dsp:nvSpPr>
      <dsp:spPr>
        <a:xfrm>
          <a:off x="0" y="422231"/>
          <a:ext cx="6261100" cy="114678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err="1"/>
            <a:t>o</a:t>
          </a:r>
          <a:r>
            <a:rPr lang="ru-RU" sz="1700" kern="1200" dirty="0"/>
            <a:t> обязательства покупателя (уплата цены, принятие поставки, средства правовой защиты в случае нарушения договора покупателем);</a:t>
          </a:r>
          <a:endParaRPr lang="en-US" sz="1700" kern="1200" dirty="0"/>
        </a:p>
      </dsp:txBody>
      <dsp:txXfrm>
        <a:off x="0" y="422231"/>
        <a:ext cx="6261100" cy="1146782"/>
      </dsp:txXfrm>
    </dsp:sp>
    <dsp:sp modelId="{2226E5B0-2175-4BD4-A671-D749129D84EA}">
      <dsp:nvSpPr>
        <dsp:cNvPr id="0" name=""/>
        <dsp:cNvSpPr/>
      </dsp:nvSpPr>
      <dsp:spPr>
        <a:xfrm>
          <a:off x="0" y="1617974"/>
          <a:ext cx="6261100" cy="1146782"/>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err="1">
              <a:solidFill>
                <a:schemeClr val="tx1"/>
              </a:solidFill>
            </a:rPr>
            <a:t>o</a:t>
          </a:r>
          <a:r>
            <a:rPr lang="ru-RU" sz="1700" kern="1200" dirty="0">
              <a:solidFill>
                <a:schemeClr val="tx1"/>
              </a:solidFill>
            </a:rPr>
            <a:t> переход риска</a:t>
          </a:r>
          <a:r>
            <a:rPr lang="ru-RU" sz="1700" kern="1200" dirty="0"/>
            <a:t>;</a:t>
          </a:r>
          <a:endParaRPr lang="en-US" sz="1700" kern="1200" dirty="0"/>
        </a:p>
      </dsp:txBody>
      <dsp:txXfrm>
        <a:off x="0" y="1617974"/>
        <a:ext cx="6261100" cy="1146782"/>
      </dsp:txXfrm>
    </dsp:sp>
    <dsp:sp modelId="{88733618-28DE-45E0-A510-C4515314C3CD}">
      <dsp:nvSpPr>
        <dsp:cNvPr id="0" name=""/>
        <dsp:cNvSpPr/>
      </dsp:nvSpPr>
      <dsp:spPr>
        <a:xfrm>
          <a:off x="0" y="2813717"/>
          <a:ext cx="6261100" cy="1146782"/>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err="1"/>
            <a:t>o</a:t>
          </a:r>
          <a:r>
            <a:rPr lang="ru-RU" sz="1700" kern="1200" dirty="0"/>
            <a:t> общие обязательства продавца и покупателя (договоры на поставку товаров отдельными партиями, убытки, проценты, освобождение от ответственности, последствия расторжения договора, сохранение товара).</a:t>
          </a:r>
          <a:endParaRPr lang="en-US" sz="1700" kern="1200" dirty="0"/>
        </a:p>
      </dsp:txBody>
      <dsp:txXfrm>
        <a:off x="0" y="2813717"/>
        <a:ext cx="6261100" cy="1146782"/>
      </dsp:txXfrm>
    </dsp:sp>
    <dsp:sp modelId="{514303A4-8549-4403-9346-ED39FD975D64}">
      <dsp:nvSpPr>
        <dsp:cNvPr id="0" name=""/>
        <dsp:cNvSpPr/>
      </dsp:nvSpPr>
      <dsp:spPr>
        <a:xfrm>
          <a:off x="0" y="4009460"/>
          <a:ext cx="6261100" cy="1146782"/>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a:t>Венская конвенция ООН не содержит требования, чтобы договор купли-продажи заключался или подтверждался в письменной форме. Он может доказываться любыми средствами, включая свидетельские показания.</a:t>
          </a:r>
          <a:endParaRPr lang="en-US" sz="1700" kern="1200" dirty="0"/>
        </a:p>
      </dsp:txBody>
      <dsp:txXfrm>
        <a:off x="0" y="4009460"/>
        <a:ext cx="6261100" cy="1146782"/>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1645920"/>
            <a:ext cx="7766936" cy="2404916"/>
          </a:xfrm>
        </p:spPr>
        <p:txBody>
          <a:bodyPr/>
          <a:lstStyle/>
          <a:p>
            <a:pPr algn="ctr"/>
            <a:r>
              <a:rPr lang="ru-RU" dirty="0" smtClean="0">
                <a:solidFill>
                  <a:schemeClr val="tx1"/>
                </a:solidFill>
              </a:rPr>
              <a:t>Внешнеторговые контракты</a:t>
            </a:r>
            <a:endParaRPr lang="ru-RU" dirty="0">
              <a:solidFill>
                <a:schemeClr val="tx1"/>
              </a:solidFill>
            </a:endParaRPr>
          </a:p>
        </p:txBody>
      </p:sp>
      <p:sp>
        <p:nvSpPr>
          <p:cNvPr id="3" name="Подзаголовок 2"/>
          <p:cNvSpPr>
            <a:spLocks noGrp="1"/>
          </p:cNvSpPr>
          <p:nvPr>
            <p:ph type="subTitle" idx="1"/>
          </p:nvPr>
        </p:nvSpPr>
        <p:spPr>
          <a:xfrm>
            <a:off x="1507067" y="4050833"/>
            <a:ext cx="7766936" cy="2284653"/>
          </a:xfrm>
        </p:spPr>
        <p:txBody>
          <a:bodyPr>
            <a:normAutofit/>
          </a:bodyPr>
          <a:lstStyle/>
          <a:p>
            <a:endParaRPr lang="ru-RU" dirty="0"/>
          </a:p>
        </p:txBody>
      </p:sp>
    </p:spTree>
    <p:extLst>
      <p:ext uri="{BB962C8B-B14F-4D97-AF65-F5344CB8AC3E}">
        <p14:creationId xmlns="" xmlns:p14="http://schemas.microsoft.com/office/powerpoint/2010/main" val="27319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77334" y="2087879"/>
            <a:ext cx="8596668" cy="3953483"/>
          </a:xfrm>
        </p:spPr>
        <p:txBody>
          <a:bodyPr>
            <a:normAutofit lnSpcReduction="10000"/>
          </a:bodyPr>
          <a:lstStyle/>
          <a:p>
            <a:r>
              <a:rPr lang="ru-RU" sz="2000" dirty="0"/>
              <a:t>Контракт, регулирующий одну сделку, является разовым. Если в рамках заключенного контракта проходят много сделок, контракт является рамочным. Рамочный контракт призван в первую очередь обеспечить для покупателя устойчивость поставок товара, а для продавца — портфель заказов в течение определенного периода времени. Рамочный контракт заключается на длительный срок с закреплением в его тексте основных вопросов взаимоотношений сторон, обычно не подлежащих изменению в период действия обязательств по договору. Остальные условия, касающиеся конкретных поставок, стороны согласовывают в заявках, заказах и других подобных документах, подписываемых в процессе реализации договора и являющихся, по сути, контрактами на каждую поставку (разовыми контрактами).</a:t>
            </a:r>
          </a:p>
        </p:txBody>
      </p:sp>
    </p:spTree>
    <p:extLst>
      <p:ext uri="{BB962C8B-B14F-4D97-AF65-F5344CB8AC3E}">
        <p14:creationId xmlns="" xmlns:p14="http://schemas.microsoft.com/office/powerpoint/2010/main" val="72061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 xmlns:a16="http://schemas.microsoft.com/office/drawing/2014/main" id="{7A865E47-4365-4F21-B8EA-13B2C12BCB9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 xmlns:a16="http://schemas.microsoft.com/office/drawing/2014/main" id="{0CE24988-BB27-40E5-A961-9FA7ED0DB9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80BDE80E-ADE0-4E16-8F80-306A15F4D3FB}"/>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3176" y="0"/>
              <a:ext cx="12192000" cy="6858000"/>
            </a:xfrm>
            <a:prstGeom prst="rect">
              <a:avLst/>
            </a:prstGeom>
          </p:spPr>
        </p:pic>
      </p:grpSp>
      <p:sp>
        <p:nvSpPr>
          <p:cNvPr id="3" name="Объект 2">
            <a:extLst>
              <a:ext uri="{FF2B5EF4-FFF2-40B4-BE49-F238E27FC236}">
                <a16:creationId xmlns="" xmlns:a16="http://schemas.microsoft.com/office/drawing/2014/main" id="{E483D83D-4BD0-46D2-9AB3-030EE93D23A8}"/>
              </a:ext>
            </a:extLst>
          </p:cNvPr>
          <p:cNvSpPr>
            <a:spLocks noGrp="1"/>
          </p:cNvSpPr>
          <p:nvPr>
            <p:ph idx="1"/>
          </p:nvPr>
        </p:nvSpPr>
        <p:spPr>
          <a:xfrm>
            <a:off x="680322" y="2095734"/>
            <a:ext cx="5041628" cy="4477062"/>
          </a:xfrm>
        </p:spPr>
        <p:txBody>
          <a:bodyPr vert="horz" lIns="91440" tIns="45720" rIns="91440" bIns="45720" rtlCol="0" anchor="t">
            <a:normAutofit fontScale="85000" lnSpcReduction="20000"/>
          </a:bodyPr>
          <a:lstStyle/>
          <a:p>
            <a:pPr marL="0" indent="0">
              <a:buNone/>
            </a:pPr>
            <a:r>
              <a:rPr lang="ru-RU" sz="1800" dirty="0">
                <a:latin typeface="Times New Roman"/>
                <a:ea typeface="+mn-lt"/>
                <a:cs typeface="+mn-lt"/>
              </a:rPr>
              <a:t>В зависимости от времени поставок различают следующие договоры:</a:t>
            </a:r>
            <a:endParaRPr lang="ru-RU" sz="1800" dirty="0">
              <a:latin typeface="Trebuchet MS" panose="020B0603020202020204"/>
              <a:ea typeface="+mn-lt"/>
              <a:cs typeface="+mn-lt"/>
            </a:endParaRPr>
          </a:p>
          <a:p>
            <a:pPr marL="342900" indent="-342900"/>
            <a:r>
              <a:rPr lang="ru-RU" sz="1800" b="1" dirty="0">
                <a:latin typeface="Times New Roman"/>
                <a:ea typeface="+mn-lt"/>
                <a:cs typeface="+mn-lt"/>
              </a:rPr>
              <a:t>Разовые</a:t>
            </a:r>
            <a:r>
              <a:rPr lang="ru-RU" sz="1800" dirty="0">
                <a:latin typeface="Times New Roman"/>
                <a:ea typeface="+mn-lt"/>
                <a:cs typeface="+mn-lt"/>
              </a:rPr>
              <a:t>. Соглашение заключается на разовую поставку определённых товаров, после чего его действие прекращается. Чаще всего такие договоры используются для очень быстрой (например, скоропортящиеся продукты питания) или очень медленной (например, дорогостоящая техника) доставки товаров.</a:t>
            </a:r>
            <a:endParaRPr lang="ru-RU" sz="1800" dirty="0">
              <a:latin typeface="Trebuchet MS" panose="020B0603020202020204"/>
              <a:ea typeface="+mn-lt"/>
              <a:cs typeface="+mn-lt"/>
            </a:endParaRPr>
          </a:p>
          <a:p>
            <a:pPr marL="342900" indent="-342900"/>
            <a:r>
              <a:rPr lang="ru-RU" sz="1800" dirty="0">
                <a:latin typeface="Times New Roman"/>
                <a:ea typeface="+mn-lt"/>
                <a:cs typeface="+mn-lt"/>
              </a:rPr>
              <a:t> </a:t>
            </a:r>
            <a:r>
              <a:rPr lang="ru-RU" sz="1800" b="1" dirty="0">
                <a:latin typeface="Times New Roman"/>
                <a:ea typeface="+mn-lt"/>
                <a:cs typeface="+mn-lt"/>
              </a:rPr>
              <a:t>Срочные.</a:t>
            </a:r>
            <a:r>
              <a:rPr lang="ru-RU" sz="1800" dirty="0">
                <a:latin typeface="Times New Roman"/>
                <a:ea typeface="+mn-lt"/>
                <a:cs typeface="+mn-lt"/>
              </a:rPr>
              <a:t> Применяются, когда покупателю нужно получить товар в определённый срок, а все остальные параметры практически не имеют значения. Пример контракта такого типа — покупка семян к посевной. </a:t>
            </a:r>
            <a:endParaRPr lang="ru-RU" sz="1800" dirty="0">
              <a:latin typeface="Trebuchet MS" panose="020B0603020202020204"/>
              <a:ea typeface="+mn-lt"/>
              <a:cs typeface="+mn-lt"/>
            </a:endParaRPr>
          </a:p>
          <a:p>
            <a:pPr marL="342900" indent="-342900"/>
            <a:r>
              <a:rPr lang="ru-RU" sz="1800" b="1" dirty="0">
                <a:latin typeface="Times New Roman"/>
                <a:ea typeface="+mn-lt"/>
                <a:cs typeface="+mn-lt"/>
              </a:rPr>
              <a:t>Долгосрочные и бессрочные. </a:t>
            </a:r>
            <a:r>
              <a:rPr lang="ru-RU" sz="1800" dirty="0">
                <a:latin typeface="Times New Roman"/>
                <a:ea typeface="+mn-lt"/>
                <a:cs typeface="+mn-lt"/>
              </a:rPr>
              <a:t>Применяются, когда покупателю нужно периодически доставлять определённые товары (чаще всего однотипные). Срок действия договора может быть очень большим либо вообще бессрочным. Пример — покупка заводом полезных ископаемых в другой стране с целью обработки и выпуска каких-либо изделий.</a:t>
            </a:r>
            <a:r>
              <a:rPr lang="ru-RU" sz="1100" dirty="0">
                <a:ea typeface="+mn-lt"/>
                <a:cs typeface="+mn-lt"/>
              </a:rPr>
              <a:t/>
            </a:r>
            <a:br>
              <a:rPr lang="ru-RU" sz="1100" dirty="0">
                <a:ea typeface="+mn-lt"/>
                <a:cs typeface="+mn-lt"/>
              </a:rPr>
            </a:br>
            <a:endParaRPr lang="ru-RU" sz="1100" dirty="0"/>
          </a:p>
        </p:txBody>
      </p:sp>
      <p:pic>
        <p:nvPicPr>
          <p:cNvPr id="4" name="Рисунок 4" descr="Изображение выглядит как здание, коробка, стол, мужчина&#10;&#10;Описание создано с очень высокой степенью достоверности">
            <a:extLst>
              <a:ext uri="{FF2B5EF4-FFF2-40B4-BE49-F238E27FC236}">
                <a16:creationId xmlns="" xmlns:a16="http://schemas.microsoft.com/office/drawing/2014/main" id="{B86C54F6-2C08-4596-BDE2-DE6E4D51BB94}"/>
              </a:ext>
            </a:extLst>
          </p:cNvPr>
          <p:cNvPicPr>
            <a:picLocks noChangeAspect="1"/>
          </p:cNvPicPr>
          <p:nvPr/>
        </p:nvPicPr>
        <p:blipFill rotWithShape="1">
          <a:blip r:embed="rId3"/>
          <a:srcRect l="21413" r="16160" b="1"/>
          <a:stretch/>
        </p:blipFill>
        <p:spPr>
          <a:xfrm>
            <a:off x="6096000" y="10"/>
            <a:ext cx="6092823" cy="6856310"/>
          </a:xfrm>
          <a:prstGeom prst="rect">
            <a:avLst/>
          </a:prstGeom>
          <a:ln>
            <a:noFill/>
          </a:ln>
          <a:effectLst/>
        </p:spPr>
      </p:pic>
      <p:sp>
        <p:nvSpPr>
          <p:cNvPr id="14" name="Rectangle 12">
            <a:extLst>
              <a:ext uri="{FF2B5EF4-FFF2-40B4-BE49-F238E27FC236}">
                <a16:creationId xmlns="" xmlns:a16="http://schemas.microsoft.com/office/drawing/2014/main" id="{13BC1C09-8FD1-4619-B317-E9EED5E55D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4C3976DD-A785-4A9D-83F1-87810F651D97}"/>
              </a:ext>
            </a:extLst>
          </p:cNvPr>
          <p:cNvSpPr>
            <a:spLocks noGrp="1"/>
          </p:cNvSpPr>
          <p:nvPr>
            <p:ph type="title"/>
          </p:nvPr>
        </p:nvSpPr>
        <p:spPr>
          <a:xfrm>
            <a:off x="680321" y="753228"/>
            <a:ext cx="5041629" cy="1080938"/>
          </a:xfrm>
        </p:spPr>
        <p:txBody>
          <a:bodyPr>
            <a:normAutofit/>
          </a:bodyPr>
          <a:lstStyle/>
          <a:p>
            <a:r>
              <a:rPr lang="ru-RU" dirty="0">
                <a:solidFill>
                  <a:schemeClr val="tx1"/>
                </a:solidFill>
                <a:latin typeface="Times New Roman"/>
                <a:cs typeface="Times New Roman"/>
              </a:rPr>
              <a:t>СРОКИ ПОСТАВКИ</a:t>
            </a:r>
            <a:endParaRPr lang="ru-RU" dirty="0">
              <a:solidFill>
                <a:schemeClr val="tx1"/>
              </a:solidFill>
            </a:endParaRPr>
          </a:p>
        </p:txBody>
      </p:sp>
      <p:pic>
        <p:nvPicPr>
          <p:cNvPr id="16" name="Picture 14">
            <a:extLst>
              <a:ext uri="{FF2B5EF4-FFF2-40B4-BE49-F238E27FC236}">
                <a16:creationId xmlns="" xmlns:a16="http://schemas.microsoft.com/office/drawing/2014/main" id="{D3143E80-C928-46DB-9299-0BD06348A92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 xmlns:p14="http://schemas.microsoft.com/office/powerpoint/2010/main" val="20727255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 xmlns:a16="http://schemas.microsoft.com/office/drawing/2014/main" id="{7A865E47-4365-4F21-B8EA-13B2C12BCB9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 xmlns:a16="http://schemas.microsoft.com/office/drawing/2014/main" id="{0CE24988-BB27-40E5-A961-9FA7ED0DB9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80BDE80E-ADE0-4E16-8F80-306A15F4D3FB}"/>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3176" y="0"/>
              <a:ext cx="12192000" cy="6858000"/>
            </a:xfrm>
            <a:prstGeom prst="rect">
              <a:avLst/>
            </a:prstGeom>
          </p:spPr>
        </p:pic>
      </p:grpSp>
      <p:sp>
        <p:nvSpPr>
          <p:cNvPr id="3" name="Объект 2">
            <a:extLst>
              <a:ext uri="{FF2B5EF4-FFF2-40B4-BE49-F238E27FC236}">
                <a16:creationId xmlns="" xmlns:a16="http://schemas.microsoft.com/office/drawing/2014/main" id="{242F7AFE-9D0E-400D-8651-7AC8A817668D}"/>
              </a:ext>
            </a:extLst>
          </p:cNvPr>
          <p:cNvSpPr>
            <a:spLocks noGrp="1"/>
          </p:cNvSpPr>
          <p:nvPr>
            <p:ph idx="1"/>
          </p:nvPr>
        </p:nvSpPr>
        <p:spPr>
          <a:xfrm>
            <a:off x="680322" y="2336873"/>
            <a:ext cx="5041628" cy="3599316"/>
          </a:xfrm>
        </p:spPr>
        <p:txBody>
          <a:bodyPr vert="horz" lIns="91440" tIns="45720" rIns="91440" bIns="45720" rtlCol="0">
            <a:normAutofit fontScale="92500"/>
          </a:bodyPr>
          <a:lstStyle/>
          <a:p>
            <a:pPr marL="0" indent="0">
              <a:buNone/>
            </a:pPr>
            <a:r>
              <a:rPr lang="ru-RU" sz="1900" dirty="0">
                <a:ea typeface="+mn-lt"/>
                <a:cs typeface="+mn-lt"/>
              </a:rPr>
              <a:t>     В зависимости от </a:t>
            </a:r>
            <a:r>
              <a:rPr lang="ru-RU" sz="1900" b="1" i="1" dirty="0">
                <a:ea typeface="+mn-lt"/>
                <a:cs typeface="+mn-lt"/>
              </a:rPr>
              <a:t>объекта сделки </a:t>
            </a:r>
            <a:r>
              <a:rPr lang="ru-RU" sz="1900" dirty="0">
                <a:ea typeface="+mn-lt"/>
                <a:cs typeface="+mn-lt"/>
              </a:rPr>
              <a:t>различают:</a:t>
            </a:r>
            <a:endParaRPr lang="ru-RU" sz="1900" dirty="0"/>
          </a:p>
          <a:p>
            <a:r>
              <a:rPr lang="ru-RU" sz="1900" dirty="0" err="1">
                <a:ea typeface="+mn-lt"/>
                <a:cs typeface="+mn-lt"/>
              </a:rPr>
              <a:t>o</a:t>
            </a:r>
            <a:r>
              <a:rPr lang="ru-RU" sz="1900" dirty="0">
                <a:ea typeface="+mn-lt"/>
                <a:cs typeface="+mn-lt"/>
              </a:rPr>
              <a:t> контракты купли-продажи товаров в материально-вещественной форме;</a:t>
            </a:r>
            <a:endParaRPr lang="ru-RU" sz="1900" dirty="0"/>
          </a:p>
          <a:p>
            <a:r>
              <a:rPr lang="ru-RU" sz="1900" dirty="0" err="1">
                <a:ea typeface="+mn-lt"/>
                <a:cs typeface="+mn-lt"/>
              </a:rPr>
              <a:t>o</a:t>
            </a:r>
            <a:r>
              <a:rPr lang="ru-RU" sz="1900" dirty="0">
                <a:ea typeface="+mn-lt"/>
                <a:cs typeface="+mn-lt"/>
              </a:rPr>
              <a:t> контракты купли-продажи услуг (посреднические, фьючерсные, транспортные, консультационные);</a:t>
            </a:r>
            <a:endParaRPr lang="ru-RU" sz="1900" dirty="0"/>
          </a:p>
          <a:p>
            <a:r>
              <a:rPr lang="ru-RU" sz="1900" dirty="0" err="1">
                <a:ea typeface="+mn-lt"/>
                <a:cs typeface="+mn-lt"/>
              </a:rPr>
              <a:t>o</a:t>
            </a:r>
            <a:r>
              <a:rPr lang="ru-RU" sz="1900" dirty="0">
                <a:ea typeface="+mn-lt"/>
                <a:cs typeface="+mn-lt"/>
              </a:rPr>
              <a:t> контракты купли-продажи результатов творческой деятельности (продажа лицензий, обычно сопровождающая экспорт оборудования и технологий).</a:t>
            </a:r>
            <a:endParaRPr lang="ru-RU" sz="1900" dirty="0"/>
          </a:p>
          <a:p>
            <a:endParaRPr lang="ru-RU" sz="1900" dirty="0"/>
          </a:p>
        </p:txBody>
      </p:sp>
      <p:pic>
        <p:nvPicPr>
          <p:cNvPr id="4" name="Рисунок 4" descr="Изображение выглядит как человек, мужчина, стол, сидит&#10;&#10;Описание создано с очень высокой степенью достоверности">
            <a:extLst>
              <a:ext uri="{FF2B5EF4-FFF2-40B4-BE49-F238E27FC236}">
                <a16:creationId xmlns="" xmlns:a16="http://schemas.microsoft.com/office/drawing/2014/main" id="{048F51A5-92F5-4468-9796-0DB077F45BBF}"/>
              </a:ext>
            </a:extLst>
          </p:cNvPr>
          <p:cNvPicPr>
            <a:picLocks noChangeAspect="1"/>
          </p:cNvPicPr>
          <p:nvPr/>
        </p:nvPicPr>
        <p:blipFill rotWithShape="1">
          <a:blip r:embed="rId3"/>
          <a:srcRect l="19325" r="21358"/>
          <a:stretch/>
        </p:blipFill>
        <p:spPr>
          <a:xfrm>
            <a:off x="6096000" y="10"/>
            <a:ext cx="6092823" cy="6856310"/>
          </a:xfrm>
          <a:prstGeom prst="rect">
            <a:avLst/>
          </a:prstGeom>
          <a:ln>
            <a:noFill/>
          </a:ln>
          <a:effectLst/>
        </p:spPr>
      </p:pic>
      <p:sp>
        <p:nvSpPr>
          <p:cNvPr id="13" name="Rectangle 12">
            <a:extLst>
              <a:ext uri="{FF2B5EF4-FFF2-40B4-BE49-F238E27FC236}">
                <a16:creationId xmlns="" xmlns:a16="http://schemas.microsoft.com/office/drawing/2014/main" id="{13BC1C09-8FD1-4619-B317-E9EED5E55D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14685903-0600-4A89-849B-3F7F998888FA}"/>
              </a:ext>
            </a:extLst>
          </p:cNvPr>
          <p:cNvSpPr>
            <a:spLocks noGrp="1"/>
          </p:cNvSpPr>
          <p:nvPr>
            <p:ph type="title"/>
          </p:nvPr>
        </p:nvSpPr>
        <p:spPr>
          <a:xfrm>
            <a:off x="680321" y="753228"/>
            <a:ext cx="5041629" cy="1080938"/>
          </a:xfrm>
        </p:spPr>
        <p:txBody>
          <a:bodyPr>
            <a:normAutofit/>
          </a:bodyPr>
          <a:lstStyle/>
          <a:p>
            <a:r>
              <a:rPr lang="ru-RU" dirty="0">
                <a:solidFill>
                  <a:schemeClr val="tx1"/>
                </a:solidFill>
                <a:latin typeface="Times New Roman"/>
                <a:cs typeface="Times New Roman"/>
              </a:rPr>
              <a:t>ОБЪЕКТ СДЕЛКИ</a:t>
            </a:r>
            <a:endParaRPr lang="ru-RU" dirty="0">
              <a:solidFill>
                <a:schemeClr val="tx1"/>
              </a:solidFill>
            </a:endParaRPr>
          </a:p>
        </p:txBody>
      </p:sp>
      <p:pic>
        <p:nvPicPr>
          <p:cNvPr id="15" name="Picture 14">
            <a:extLst>
              <a:ext uri="{FF2B5EF4-FFF2-40B4-BE49-F238E27FC236}">
                <a16:creationId xmlns="" xmlns:a16="http://schemas.microsoft.com/office/drawing/2014/main" id="{D3143E80-C928-46DB-9299-0BD06348A92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 xmlns:p14="http://schemas.microsoft.com/office/powerpoint/2010/main" val="2217376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 xmlns:a16="http://schemas.microsoft.com/office/drawing/2014/main" id="{7A865E47-4365-4F21-B8EA-13B2C12BCB9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 xmlns:a16="http://schemas.microsoft.com/office/drawing/2014/main" id="{0CE24988-BB27-40E5-A961-9FA7ED0DB9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80BDE80E-ADE0-4E16-8F80-306A15F4D3FB}"/>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3176" y="0"/>
              <a:ext cx="12192000" cy="6858000"/>
            </a:xfrm>
            <a:prstGeom prst="rect">
              <a:avLst/>
            </a:prstGeom>
          </p:spPr>
        </p:pic>
      </p:grpSp>
      <p:sp>
        <p:nvSpPr>
          <p:cNvPr id="3" name="Объект 2">
            <a:extLst>
              <a:ext uri="{FF2B5EF4-FFF2-40B4-BE49-F238E27FC236}">
                <a16:creationId xmlns="" xmlns:a16="http://schemas.microsoft.com/office/drawing/2014/main" id="{9A8C557E-66E2-4FD1-99C8-FA6C1CB7505A}"/>
              </a:ext>
            </a:extLst>
          </p:cNvPr>
          <p:cNvSpPr>
            <a:spLocks noGrp="1"/>
          </p:cNvSpPr>
          <p:nvPr>
            <p:ph idx="1"/>
          </p:nvPr>
        </p:nvSpPr>
        <p:spPr>
          <a:xfrm>
            <a:off x="680322" y="2336873"/>
            <a:ext cx="5041628" cy="3599316"/>
          </a:xfrm>
        </p:spPr>
        <p:txBody>
          <a:bodyPr vert="horz" lIns="91440" tIns="45720" rIns="91440" bIns="45720" rtlCol="0" anchor="t">
            <a:normAutofit fontScale="85000" lnSpcReduction="10000"/>
          </a:bodyPr>
          <a:lstStyle/>
          <a:p>
            <a:pPr marL="0" indent="0">
              <a:buNone/>
            </a:pPr>
            <a:r>
              <a:rPr lang="ru-RU" sz="2000" dirty="0">
                <a:latin typeface="Times New Roman"/>
                <a:ea typeface="+mn-lt"/>
                <a:cs typeface="+mn-lt"/>
              </a:rPr>
              <a:t>По форме оплаты различают такие договоры: </a:t>
            </a:r>
            <a:endParaRPr lang="ru-RU" sz="2000" dirty="0">
              <a:latin typeface="Trebuchet MS" panose="020B0603020202020204"/>
              <a:ea typeface="+mn-lt"/>
              <a:cs typeface="+mn-lt"/>
            </a:endParaRPr>
          </a:p>
          <a:p>
            <a:r>
              <a:rPr lang="ru-RU" sz="2000" b="1" dirty="0">
                <a:latin typeface="Times New Roman"/>
                <a:ea typeface="+mn-lt"/>
                <a:cs typeface="+mn-lt"/>
              </a:rPr>
              <a:t>Оплата при помощи денежных средств.</a:t>
            </a:r>
            <a:r>
              <a:rPr lang="ru-RU" sz="2000" dirty="0">
                <a:latin typeface="Times New Roman"/>
                <a:ea typeface="+mn-lt"/>
                <a:cs typeface="+mn-lt"/>
              </a:rPr>
              <a:t> Предусматривает передачу поставщику определённой денежной суммы. В контракте оговаривается валюта, способ платежа, форма расчёта и так далее. </a:t>
            </a:r>
            <a:endParaRPr lang="ru-RU" sz="2000" dirty="0">
              <a:latin typeface="Trebuchet MS" panose="020B0603020202020204"/>
              <a:ea typeface="+mn-lt"/>
              <a:cs typeface="+mn-lt"/>
            </a:endParaRPr>
          </a:p>
          <a:p>
            <a:r>
              <a:rPr lang="ru-RU" sz="2000" b="1" dirty="0">
                <a:latin typeface="Times New Roman"/>
                <a:ea typeface="+mn-lt"/>
                <a:cs typeface="+mn-lt"/>
              </a:rPr>
              <a:t>Оплата при помощи заранее оговорённых товаров.</a:t>
            </a:r>
            <a:r>
              <a:rPr lang="ru-RU" sz="2000" dirty="0">
                <a:latin typeface="Times New Roman"/>
                <a:ea typeface="+mn-lt"/>
                <a:cs typeface="+mn-lt"/>
              </a:rPr>
              <a:t> Предусматривает передачу поставщику определённого количества товаров. В контракте оговаривается тип товаров, их количество и качество, а также другие параметры. Фактически такой договор представляет собой бартер.</a:t>
            </a:r>
            <a:br>
              <a:rPr lang="ru-RU" sz="2000" dirty="0">
                <a:latin typeface="Times New Roman"/>
                <a:ea typeface="+mn-lt"/>
                <a:cs typeface="+mn-lt"/>
              </a:rPr>
            </a:br>
            <a:endParaRPr lang="ru-RU" sz="1700" dirty="0"/>
          </a:p>
        </p:txBody>
      </p:sp>
      <p:pic>
        <p:nvPicPr>
          <p:cNvPr id="4" name="Рисунок 4" descr="Изображение выглядит как текст&#10;&#10;Описание создано с очень высокой степенью достоверности">
            <a:extLst>
              <a:ext uri="{FF2B5EF4-FFF2-40B4-BE49-F238E27FC236}">
                <a16:creationId xmlns="" xmlns:a16="http://schemas.microsoft.com/office/drawing/2014/main" id="{B884021A-7007-4796-AA4F-E34633C4B2F4}"/>
              </a:ext>
            </a:extLst>
          </p:cNvPr>
          <p:cNvPicPr>
            <a:picLocks noChangeAspect="1"/>
          </p:cNvPicPr>
          <p:nvPr/>
        </p:nvPicPr>
        <p:blipFill rotWithShape="1">
          <a:blip r:embed="rId3"/>
          <a:srcRect l="9757" r="18708" b="1"/>
          <a:stretch/>
        </p:blipFill>
        <p:spPr>
          <a:xfrm>
            <a:off x="6096000" y="10"/>
            <a:ext cx="6092823" cy="6856310"/>
          </a:xfrm>
          <a:prstGeom prst="rect">
            <a:avLst/>
          </a:prstGeom>
          <a:ln>
            <a:noFill/>
          </a:ln>
          <a:effectLst/>
        </p:spPr>
      </p:pic>
      <p:sp>
        <p:nvSpPr>
          <p:cNvPr id="13" name="Rectangle 12">
            <a:extLst>
              <a:ext uri="{FF2B5EF4-FFF2-40B4-BE49-F238E27FC236}">
                <a16:creationId xmlns="" xmlns:a16="http://schemas.microsoft.com/office/drawing/2014/main" id="{13BC1C09-8FD1-4619-B317-E9EED5E55D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BACA32C9-762E-4673-AEF8-CB26F4F54855}"/>
              </a:ext>
            </a:extLst>
          </p:cNvPr>
          <p:cNvSpPr>
            <a:spLocks noGrp="1"/>
          </p:cNvSpPr>
          <p:nvPr>
            <p:ph type="title"/>
          </p:nvPr>
        </p:nvSpPr>
        <p:spPr>
          <a:xfrm>
            <a:off x="680321" y="753228"/>
            <a:ext cx="5041629" cy="1080938"/>
          </a:xfrm>
        </p:spPr>
        <p:txBody>
          <a:bodyPr>
            <a:normAutofit/>
          </a:bodyPr>
          <a:lstStyle/>
          <a:p>
            <a:r>
              <a:rPr lang="ru-RU" dirty="0">
                <a:solidFill>
                  <a:schemeClr val="tx1"/>
                </a:solidFill>
                <a:latin typeface="Times New Roman"/>
                <a:cs typeface="Times New Roman"/>
              </a:rPr>
              <a:t>ФОРМА ОПЛАТЫ</a:t>
            </a:r>
            <a:endParaRPr lang="ru-RU" dirty="0">
              <a:solidFill>
                <a:schemeClr val="tx1"/>
              </a:solidFill>
            </a:endParaRPr>
          </a:p>
        </p:txBody>
      </p:sp>
      <p:pic>
        <p:nvPicPr>
          <p:cNvPr id="15" name="Picture 14">
            <a:extLst>
              <a:ext uri="{FF2B5EF4-FFF2-40B4-BE49-F238E27FC236}">
                <a16:creationId xmlns="" xmlns:a16="http://schemas.microsoft.com/office/drawing/2014/main" id="{D3143E80-C928-46DB-9299-0BD06348A92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 xmlns:p14="http://schemas.microsoft.com/office/powerpoint/2010/main" val="24549324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 xmlns:a16="http://schemas.microsoft.com/office/drawing/2014/main" id="{CD6EC5AD-977D-4411-AC6F-5677D6D5CD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 xmlns:a16="http://schemas.microsoft.com/office/drawing/2014/main" id="{83DC4F7D-6CBC-4B88-80C9-3E5BBFA8D7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9" name="Rectangle 48">
            <a:extLst>
              <a:ext uri="{FF2B5EF4-FFF2-40B4-BE49-F238E27FC236}">
                <a16:creationId xmlns="" xmlns:a16="http://schemas.microsoft.com/office/drawing/2014/main" id="{1F5CD2AA-865E-46EF-BE02-B7F59735C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B1F76272-51E4-424C-8754-21F41CC23E3F}"/>
              </a:ext>
            </a:extLst>
          </p:cNvPr>
          <p:cNvSpPr>
            <a:spLocks noGrp="1"/>
          </p:cNvSpPr>
          <p:nvPr>
            <p:ph type="title"/>
          </p:nvPr>
        </p:nvSpPr>
        <p:spPr>
          <a:xfrm>
            <a:off x="680321" y="4714194"/>
            <a:ext cx="8129353" cy="1311176"/>
          </a:xfrm>
        </p:spPr>
        <p:txBody>
          <a:bodyPr anchor="b">
            <a:normAutofit fontScale="90000"/>
          </a:bodyPr>
          <a:lstStyle/>
          <a:p>
            <a:pPr algn="r"/>
            <a:r>
              <a:rPr lang="ru-RU" sz="4100" dirty="0">
                <a:solidFill>
                  <a:schemeClr val="tx1"/>
                </a:solidFill>
                <a:latin typeface="Times New Roman"/>
                <a:cs typeface="Times New Roman"/>
              </a:rPr>
              <a:t>УСЛОВИЯ ВНЕШНЕТОРГОВОГО КОНТРАКТА</a:t>
            </a:r>
            <a:endParaRPr lang="ru-RU" sz="4100" dirty="0">
              <a:solidFill>
                <a:schemeClr val="tx1"/>
              </a:solidFill>
            </a:endParaRPr>
          </a:p>
        </p:txBody>
      </p:sp>
      <p:sp>
        <p:nvSpPr>
          <p:cNvPr id="51" name="Rectangle 50">
            <a:extLst>
              <a:ext uri="{FF2B5EF4-FFF2-40B4-BE49-F238E27FC236}">
                <a16:creationId xmlns="" xmlns:a16="http://schemas.microsoft.com/office/drawing/2014/main" id="{9836E79C-DAF3-497B-8829-B578C6330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96CBA651-59F0-4056-852B-7BA312B84B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 xmlns:a16="http://schemas.microsoft.com/office/drawing/2014/main" id="{86549CAF-504A-44ED-AD20-0880DCFE74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B318056C-6EA6-4474-B02E-6C914AE04D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Объект 2">
            <a:extLst>
              <a:ext uri="{FF2B5EF4-FFF2-40B4-BE49-F238E27FC236}">
                <a16:creationId xmlns="" xmlns:a16="http://schemas.microsoft.com/office/drawing/2014/main" id="{2EBF8969-4716-44D4-9A77-1FB1E25C4691}"/>
              </a:ext>
            </a:extLst>
          </p:cNvPr>
          <p:cNvGraphicFramePr>
            <a:graphicFrameLocks noGrp="1"/>
          </p:cNvGraphicFramePr>
          <p:nvPr>
            <p:ph idx="1"/>
            <p:extLst>
              <p:ext uri="{D42A27DB-BD31-4B8C-83A1-F6EECF244321}">
                <p14:modId xmlns="" xmlns:p14="http://schemas.microsoft.com/office/powerpoint/2010/main" val="1186464291"/>
              </p:ext>
            </p:extLst>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21173622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 xmlns:a16="http://schemas.microsoft.com/office/drawing/2014/main" id="{CD6EC5AD-977D-4411-AC6F-5677D6D5CD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 xmlns:a16="http://schemas.microsoft.com/office/drawing/2014/main" id="{83DC4F7D-6CBC-4B88-80C9-3E5BBFA8D75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9" name="Rectangle 48">
            <a:extLst>
              <a:ext uri="{FF2B5EF4-FFF2-40B4-BE49-F238E27FC236}">
                <a16:creationId xmlns="" xmlns:a16="http://schemas.microsoft.com/office/drawing/2014/main" id="{1F5CD2AA-865E-46EF-BE02-B7F59735C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B1F76272-51E4-424C-8754-21F41CC23E3F}"/>
              </a:ext>
            </a:extLst>
          </p:cNvPr>
          <p:cNvSpPr>
            <a:spLocks noGrp="1"/>
          </p:cNvSpPr>
          <p:nvPr>
            <p:ph type="title"/>
          </p:nvPr>
        </p:nvSpPr>
        <p:spPr>
          <a:xfrm>
            <a:off x="680321" y="4714194"/>
            <a:ext cx="8129353" cy="1311176"/>
          </a:xfrm>
        </p:spPr>
        <p:txBody>
          <a:bodyPr anchor="b">
            <a:normAutofit fontScale="90000"/>
          </a:bodyPr>
          <a:lstStyle/>
          <a:p>
            <a:pPr algn="r"/>
            <a:r>
              <a:rPr lang="ru-RU" sz="4100" dirty="0">
                <a:solidFill>
                  <a:schemeClr val="tx1"/>
                </a:solidFill>
                <a:latin typeface="Times New Roman"/>
                <a:cs typeface="Times New Roman"/>
              </a:rPr>
              <a:t>УСЛОВИЯ ВНЕШНЕТОРГОВОГО КОНТРАКТА</a:t>
            </a:r>
            <a:endParaRPr lang="ru-RU" sz="4100" dirty="0">
              <a:solidFill>
                <a:schemeClr val="tx1"/>
              </a:solidFill>
            </a:endParaRPr>
          </a:p>
        </p:txBody>
      </p:sp>
      <p:sp>
        <p:nvSpPr>
          <p:cNvPr id="51" name="Rectangle 50">
            <a:extLst>
              <a:ext uri="{FF2B5EF4-FFF2-40B4-BE49-F238E27FC236}">
                <a16:creationId xmlns="" xmlns:a16="http://schemas.microsoft.com/office/drawing/2014/main" id="{9836E79C-DAF3-497B-8829-B578C6330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96CBA651-59F0-4056-852B-7BA312B84B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 xmlns:a16="http://schemas.microsoft.com/office/drawing/2014/main" id="{86549CAF-504A-44ED-AD20-0880DCFE74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21894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 xmlns:a16="http://schemas.microsoft.com/office/drawing/2014/main" id="{B318056C-6EA6-4474-B02E-6C914AE04D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22301" y="6210130"/>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Объект 2">
            <a:extLst>
              <a:ext uri="{FF2B5EF4-FFF2-40B4-BE49-F238E27FC236}">
                <a16:creationId xmlns="" xmlns:a16="http://schemas.microsoft.com/office/drawing/2014/main" id="{2EBF8969-4716-44D4-9A77-1FB1E25C4691}"/>
              </a:ext>
            </a:extLst>
          </p:cNvPr>
          <p:cNvGraphicFramePr>
            <a:graphicFrameLocks noGrp="1"/>
          </p:cNvGraphicFramePr>
          <p:nvPr>
            <p:ph idx="1"/>
            <p:extLst>
              <p:ext uri="{D42A27DB-BD31-4B8C-83A1-F6EECF244321}">
                <p14:modId xmlns="" xmlns:p14="http://schemas.microsoft.com/office/powerpoint/2010/main" val="1186464291"/>
              </p:ext>
            </p:extLst>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21173622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 xmlns:a16="http://schemas.microsoft.com/office/drawing/2014/main" id="{7A865E47-4365-4F21-B8EA-13B2C12BCB9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 xmlns:a16="http://schemas.microsoft.com/office/drawing/2014/main" id="{0CE24988-BB27-40E5-A961-9FA7ED0DB9B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80BDE80E-ADE0-4E16-8F80-306A15F4D3FB}"/>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3176" y="0"/>
              <a:ext cx="12192000" cy="6858000"/>
            </a:xfrm>
            <a:prstGeom prst="rect">
              <a:avLst/>
            </a:prstGeom>
          </p:spPr>
        </p:pic>
      </p:grpSp>
      <p:sp>
        <p:nvSpPr>
          <p:cNvPr id="3" name="Объект 2">
            <a:extLst>
              <a:ext uri="{FF2B5EF4-FFF2-40B4-BE49-F238E27FC236}">
                <a16:creationId xmlns="" xmlns:a16="http://schemas.microsoft.com/office/drawing/2014/main" id="{9755BD2E-FADC-4F01-B78A-61C1E15E673C}"/>
              </a:ext>
            </a:extLst>
          </p:cNvPr>
          <p:cNvSpPr>
            <a:spLocks noGrp="1"/>
          </p:cNvSpPr>
          <p:nvPr>
            <p:ph idx="1"/>
          </p:nvPr>
        </p:nvSpPr>
        <p:spPr>
          <a:xfrm>
            <a:off x="468120" y="2095734"/>
            <a:ext cx="5253830" cy="4554226"/>
          </a:xfrm>
        </p:spPr>
        <p:txBody>
          <a:bodyPr vert="horz" lIns="91440" tIns="45720" rIns="91440" bIns="45720" rtlCol="0" anchor="t">
            <a:normAutofit fontScale="85000" lnSpcReduction="10000"/>
          </a:bodyPr>
          <a:lstStyle/>
          <a:p>
            <a:pPr marL="0" indent="0">
              <a:buNone/>
            </a:pPr>
            <a:r>
              <a:rPr lang="ru-RU" sz="1100" dirty="0">
                <a:latin typeface="Times"/>
                <a:ea typeface="+mn-lt"/>
                <a:cs typeface="+mn-lt"/>
              </a:rPr>
              <a:t>    </a:t>
            </a:r>
            <a:r>
              <a:rPr lang="ru-RU" sz="1800" dirty="0">
                <a:latin typeface="Times"/>
                <a:ea typeface="+mn-lt"/>
                <a:cs typeface="+mn-lt"/>
              </a:rPr>
              <a:t>   Внешнеторговые контракты состоят из таких элементов:</a:t>
            </a:r>
            <a:endParaRPr lang="ru-RU" sz="1800" dirty="0">
              <a:latin typeface="Times"/>
              <a:cs typeface="Times"/>
            </a:endParaRPr>
          </a:p>
          <a:p>
            <a:r>
              <a:rPr lang="ru-RU" sz="1800" dirty="0">
                <a:latin typeface="Times"/>
                <a:ea typeface="+mn-lt"/>
                <a:cs typeface="+mn-lt"/>
              </a:rPr>
              <a:t>вступительная часть с указанием действующих сторон;</a:t>
            </a:r>
            <a:endParaRPr lang="ru-RU" sz="1800" dirty="0">
              <a:latin typeface="Times"/>
              <a:cs typeface="Times"/>
            </a:endParaRPr>
          </a:p>
          <a:p>
            <a:r>
              <a:rPr lang="ru-RU" sz="1800" dirty="0">
                <a:latin typeface="Times"/>
                <a:ea typeface="+mn-lt"/>
                <a:cs typeface="+mn-lt"/>
              </a:rPr>
              <a:t>определение предмета договора;</a:t>
            </a:r>
            <a:endParaRPr lang="ru-RU" sz="1800" dirty="0">
              <a:latin typeface="Times"/>
              <a:cs typeface="Times"/>
            </a:endParaRPr>
          </a:p>
          <a:p>
            <a:r>
              <a:rPr lang="ru-RU" sz="1800" dirty="0">
                <a:latin typeface="Times"/>
                <a:ea typeface="+mn-lt"/>
                <a:cs typeface="+mn-lt"/>
              </a:rPr>
              <a:t>общая стоимость сделки и контракта;</a:t>
            </a:r>
            <a:endParaRPr lang="ru-RU" sz="1800" dirty="0">
              <a:latin typeface="Times"/>
              <a:cs typeface="Times"/>
            </a:endParaRPr>
          </a:p>
          <a:p>
            <a:r>
              <a:rPr lang="ru-RU" sz="1800" dirty="0">
                <a:latin typeface="Times"/>
                <a:ea typeface="+mn-lt"/>
                <a:cs typeface="+mn-lt"/>
              </a:rPr>
              <a:t>временные рамки поставок;</a:t>
            </a:r>
            <a:endParaRPr lang="ru-RU" sz="1800" dirty="0">
              <a:latin typeface="Times"/>
              <a:cs typeface="Times"/>
            </a:endParaRPr>
          </a:p>
          <a:p>
            <a:r>
              <a:rPr lang="ru-RU" sz="1800" dirty="0">
                <a:latin typeface="Times"/>
                <a:ea typeface="+mn-lt"/>
                <a:cs typeface="+mn-lt"/>
              </a:rPr>
              <a:t>договорные условия оплаты;</a:t>
            </a:r>
            <a:endParaRPr lang="ru-RU" sz="1800" dirty="0">
              <a:latin typeface="Times"/>
              <a:cs typeface="Times"/>
            </a:endParaRPr>
          </a:p>
          <a:p>
            <a:r>
              <a:rPr lang="ru-RU" sz="1800" dirty="0">
                <a:latin typeface="Times"/>
                <a:ea typeface="+mn-lt"/>
                <a:cs typeface="+mn-lt"/>
              </a:rPr>
              <a:t>характер упаковки товара с соответствующей маркировкой;</a:t>
            </a:r>
            <a:endParaRPr lang="ru-RU" sz="1800" dirty="0">
              <a:latin typeface="Times"/>
              <a:cs typeface="Times"/>
            </a:endParaRPr>
          </a:p>
          <a:p>
            <a:r>
              <a:rPr lang="ru-RU" sz="1800" dirty="0">
                <a:latin typeface="Times"/>
                <a:ea typeface="+mn-lt"/>
                <a:cs typeface="+mn-lt"/>
              </a:rPr>
              <a:t>гарантийные обязательства;</a:t>
            </a:r>
            <a:endParaRPr lang="ru-RU" sz="1800" dirty="0">
              <a:latin typeface="Times"/>
              <a:cs typeface="Times"/>
            </a:endParaRPr>
          </a:p>
          <a:p>
            <a:r>
              <a:rPr lang="ru-RU" sz="1800" dirty="0">
                <a:latin typeface="Times"/>
                <a:ea typeface="+mn-lt"/>
                <a:cs typeface="+mn-lt"/>
              </a:rPr>
              <a:t>определение штрафных санкций и возмещение убытков;</a:t>
            </a:r>
            <a:endParaRPr lang="ru-RU" sz="1800" dirty="0">
              <a:latin typeface="Times"/>
              <a:cs typeface="Times"/>
            </a:endParaRPr>
          </a:p>
          <a:p>
            <a:r>
              <a:rPr lang="ru-RU" sz="1800" dirty="0">
                <a:latin typeface="Times"/>
                <a:ea typeface="+mn-lt"/>
                <a:cs typeface="+mn-lt"/>
              </a:rPr>
              <a:t>страхование;</a:t>
            </a:r>
            <a:endParaRPr lang="ru-RU" sz="1800" dirty="0">
              <a:latin typeface="Times"/>
              <a:cs typeface="Times"/>
            </a:endParaRPr>
          </a:p>
          <a:p>
            <a:r>
              <a:rPr lang="ru-RU" sz="1800" dirty="0">
                <a:latin typeface="Times"/>
                <a:ea typeface="+mn-lt"/>
                <a:cs typeface="+mn-lt"/>
              </a:rPr>
              <a:t>фарс-мажорные обстоятельства;</a:t>
            </a:r>
            <a:endParaRPr lang="ru-RU" sz="1800" dirty="0">
              <a:latin typeface="Times"/>
              <a:cs typeface="Times"/>
            </a:endParaRPr>
          </a:p>
          <a:p>
            <a:r>
              <a:rPr lang="ru-RU" sz="1800" dirty="0">
                <a:latin typeface="Times"/>
                <a:ea typeface="+mn-lt"/>
                <a:cs typeface="+mn-lt"/>
              </a:rPr>
              <a:t>арбитражные договоренности.</a:t>
            </a:r>
            <a:endParaRPr lang="ru-RU" sz="1800" dirty="0">
              <a:latin typeface="Times"/>
            </a:endParaRPr>
          </a:p>
          <a:p>
            <a:endParaRPr lang="ru-RU" sz="1100" dirty="0"/>
          </a:p>
        </p:txBody>
      </p:sp>
      <p:pic>
        <p:nvPicPr>
          <p:cNvPr id="4" name="Рисунок 4" descr="Изображение выглядит как канцелярские товары, ручка, стол, укладывает&#10;&#10;Описание создано с очень высокой степенью достоверности">
            <a:extLst>
              <a:ext uri="{FF2B5EF4-FFF2-40B4-BE49-F238E27FC236}">
                <a16:creationId xmlns="" xmlns:a16="http://schemas.microsoft.com/office/drawing/2014/main" id="{2129E585-E134-455F-8520-3AB45F742480}"/>
              </a:ext>
            </a:extLst>
          </p:cNvPr>
          <p:cNvPicPr>
            <a:picLocks noChangeAspect="1"/>
          </p:cNvPicPr>
          <p:nvPr/>
        </p:nvPicPr>
        <p:blipFill rotWithShape="1">
          <a:blip r:embed="rId3"/>
          <a:srcRect l="39638" r="1268" b="2"/>
          <a:stretch/>
        </p:blipFill>
        <p:spPr>
          <a:xfrm>
            <a:off x="6096000" y="10"/>
            <a:ext cx="6092823" cy="6856310"/>
          </a:xfrm>
          <a:prstGeom prst="rect">
            <a:avLst/>
          </a:prstGeom>
          <a:ln>
            <a:noFill/>
          </a:ln>
          <a:effectLst/>
        </p:spPr>
      </p:pic>
      <p:sp>
        <p:nvSpPr>
          <p:cNvPr id="7" name="Rectangle 12">
            <a:extLst>
              <a:ext uri="{FF2B5EF4-FFF2-40B4-BE49-F238E27FC236}">
                <a16:creationId xmlns="" xmlns:a16="http://schemas.microsoft.com/office/drawing/2014/main" id="{13BC1C09-8FD1-4619-B317-E9EED5E55D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FD129210-B656-45F8-9C8A-7FCEC3FDCBC0}"/>
              </a:ext>
            </a:extLst>
          </p:cNvPr>
          <p:cNvSpPr>
            <a:spLocks noGrp="1"/>
          </p:cNvSpPr>
          <p:nvPr>
            <p:ph type="title"/>
          </p:nvPr>
        </p:nvSpPr>
        <p:spPr>
          <a:xfrm>
            <a:off x="680321" y="753228"/>
            <a:ext cx="5041629" cy="1080938"/>
          </a:xfrm>
        </p:spPr>
        <p:txBody>
          <a:bodyPr>
            <a:normAutofit/>
          </a:bodyPr>
          <a:lstStyle/>
          <a:p>
            <a:r>
              <a:rPr lang="ru-RU" sz="2300" b="1" dirty="0">
                <a:solidFill>
                  <a:schemeClr val="tx1"/>
                </a:solidFill>
                <a:latin typeface="Times New Roman"/>
                <a:cs typeface="Times New Roman"/>
              </a:rPr>
              <a:t>СТРУКТУРА ВНЕШНЕТОРГОВЫХ КОНТРАКТОВ</a:t>
            </a:r>
            <a:endParaRPr lang="ru-RU" sz="2300" b="1" dirty="0">
              <a:solidFill>
                <a:schemeClr val="tx1"/>
              </a:solidFill>
            </a:endParaRPr>
          </a:p>
        </p:txBody>
      </p:sp>
      <p:pic>
        <p:nvPicPr>
          <p:cNvPr id="8" name="Picture 14">
            <a:extLst>
              <a:ext uri="{FF2B5EF4-FFF2-40B4-BE49-F238E27FC236}">
                <a16:creationId xmlns="" xmlns:a16="http://schemas.microsoft.com/office/drawing/2014/main" id="{D3143E80-C928-46DB-9299-0BD06348A92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 xmlns:p14="http://schemas.microsoft.com/office/powerpoint/2010/main" val="40460616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 xmlns:a16="http://schemas.microsoft.com/office/drawing/2014/main" id="{B2A773CA-28F4-49C2-BFA3-49A5867C7A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 xmlns:a16="http://schemas.microsoft.com/office/drawing/2014/main" id="{5D7C72BA-4476-4E4B-BC37-9A75FD0C5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8" name="Rectangle 12">
            <a:extLst>
              <a:ext uri="{FF2B5EF4-FFF2-40B4-BE49-F238E27FC236}">
                <a16:creationId xmlns="" xmlns:a16="http://schemas.microsoft.com/office/drawing/2014/main" id="{3009A16D-868B-4145-BBC6-555098537E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4">
            <a:extLst>
              <a:ext uri="{FF2B5EF4-FFF2-40B4-BE49-F238E27FC236}">
                <a16:creationId xmlns="" xmlns:a16="http://schemas.microsoft.com/office/drawing/2014/main" id="{3992EB33-38E1-4175-8EE2-9BB8CC159C7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1" y="5006045"/>
            <a:ext cx="4965192" cy="144668"/>
          </a:xfrm>
          <a:prstGeom prst="rect">
            <a:avLst/>
          </a:prstGeom>
        </p:spPr>
      </p:pic>
      <p:sp>
        <p:nvSpPr>
          <p:cNvPr id="20" name="Rectangle 16">
            <a:extLst>
              <a:ext uri="{FF2B5EF4-FFF2-40B4-BE49-F238E27FC236}">
                <a16:creationId xmlns="" xmlns:a16="http://schemas.microsoft.com/office/drawing/2014/main" id="{2DCAE5CF-5D29-4779-83E1-BDB64E4F3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8F99A345-87AC-4C7C-9535-34D3296C7931}"/>
              </a:ext>
            </a:extLst>
          </p:cNvPr>
          <p:cNvSpPr>
            <a:spLocks noGrp="1"/>
          </p:cNvSpPr>
          <p:nvPr>
            <p:ph type="title"/>
          </p:nvPr>
        </p:nvSpPr>
        <p:spPr>
          <a:xfrm>
            <a:off x="680321" y="2063262"/>
            <a:ext cx="3891679" cy="2661052"/>
          </a:xfrm>
        </p:spPr>
        <p:txBody>
          <a:bodyPr>
            <a:normAutofit/>
          </a:bodyPr>
          <a:lstStyle/>
          <a:p>
            <a:pPr algn="r"/>
            <a:r>
              <a:rPr lang="ru-RU" sz="3700" b="1" dirty="0">
                <a:solidFill>
                  <a:schemeClr val="tx1"/>
                </a:solidFill>
                <a:latin typeface="Times New Roman"/>
                <a:cs typeface="Times New Roman"/>
              </a:rPr>
              <a:t>ЭТАПЫ СОСТАВЛЕНИЯ КОНТРАКТОВ</a:t>
            </a:r>
            <a:endParaRPr lang="ru-RU" sz="3700" b="1" dirty="0">
              <a:solidFill>
                <a:schemeClr val="tx1"/>
              </a:solidFill>
            </a:endParaRPr>
          </a:p>
        </p:txBody>
      </p:sp>
      <p:graphicFrame>
        <p:nvGraphicFramePr>
          <p:cNvPr id="21" name="Объект 2">
            <a:extLst>
              <a:ext uri="{FF2B5EF4-FFF2-40B4-BE49-F238E27FC236}">
                <a16:creationId xmlns="" xmlns:a16="http://schemas.microsoft.com/office/drawing/2014/main" id="{CE2255F6-1D08-48CC-97D8-EC2435B19BE2}"/>
              </a:ext>
            </a:extLst>
          </p:cNvPr>
          <p:cNvGraphicFramePr>
            <a:graphicFrameLocks noGrp="1"/>
          </p:cNvGraphicFramePr>
          <p:nvPr>
            <p:ph idx="1"/>
            <p:extLst>
              <p:ext uri="{D42A27DB-BD31-4B8C-83A1-F6EECF244321}">
                <p14:modId xmlns="" xmlns:p14="http://schemas.microsoft.com/office/powerpoint/2010/main" val="254472496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6857947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 xmlns:a16="http://schemas.microsoft.com/office/drawing/2014/main" id="{B2A773CA-28F4-49C2-BFA3-49A5867C7A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a:extLst>
              <a:ext uri="{FF2B5EF4-FFF2-40B4-BE49-F238E27FC236}">
                <a16:creationId xmlns="" xmlns:a16="http://schemas.microsoft.com/office/drawing/2014/main" id="{5D7C72BA-4476-4E4B-BC37-9A75FD0C5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8" name="Rectangle 12">
            <a:extLst>
              <a:ext uri="{FF2B5EF4-FFF2-40B4-BE49-F238E27FC236}">
                <a16:creationId xmlns="" xmlns:a16="http://schemas.microsoft.com/office/drawing/2014/main" id="{3009A16D-868B-4145-BBC6-555098537E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4">
            <a:extLst>
              <a:ext uri="{FF2B5EF4-FFF2-40B4-BE49-F238E27FC236}">
                <a16:creationId xmlns="" xmlns:a16="http://schemas.microsoft.com/office/drawing/2014/main" id="{3992EB33-38E1-4175-8EE2-9BB8CC159C7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1" y="5006045"/>
            <a:ext cx="4965192" cy="144668"/>
          </a:xfrm>
          <a:prstGeom prst="rect">
            <a:avLst/>
          </a:prstGeom>
        </p:spPr>
      </p:pic>
      <p:sp>
        <p:nvSpPr>
          <p:cNvPr id="20" name="Rectangle 16">
            <a:extLst>
              <a:ext uri="{FF2B5EF4-FFF2-40B4-BE49-F238E27FC236}">
                <a16:creationId xmlns="" xmlns:a16="http://schemas.microsoft.com/office/drawing/2014/main" id="{2DCAE5CF-5D29-4779-83E1-BDB64E4F3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8F99A345-87AC-4C7C-9535-34D3296C7931}"/>
              </a:ext>
            </a:extLst>
          </p:cNvPr>
          <p:cNvSpPr>
            <a:spLocks noGrp="1"/>
          </p:cNvSpPr>
          <p:nvPr>
            <p:ph type="title"/>
          </p:nvPr>
        </p:nvSpPr>
        <p:spPr>
          <a:xfrm>
            <a:off x="680321" y="2063262"/>
            <a:ext cx="3739279" cy="2661052"/>
          </a:xfrm>
        </p:spPr>
        <p:txBody>
          <a:bodyPr>
            <a:normAutofit/>
          </a:bodyPr>
          <a:lstStyle/>
          <a:p>
            <a:pPr algn="r"/>
            <a:r>
              <a:rPr lang="ru-RU" sz="3700" dirty="0">
                <a:solidFill>
                  <a:schemeClr val="tx1"/>
                </a:solidFill>
                <a:latin typeface="Times New Roman"/>
                <a:cs typeface="Times New Roman"/>
              </a:rPr>
              <a:t>ЭТАПЫ СОСТАВЛЕНИЯ КОНТРАКТОВ</a:t>
            </a:r>
            <a:endParaRPr lang="ru-RU" sz="3700" dirty="0">
              <a:solidFill>
                <a:schemeClr val="tx1"/>
              </a:solidFill>
            </a:endParaRPr>
          </a:p>
        </p:txBody>
      </p:sp>
      <p:graphicFrame>
        <p:nvGraphicFramePr>
          <p:cNvPr id="21" name="Объект 2">
            <a:extLst>
              <a:ext uri="{FF2B5EF4-FFF2-40B4-BE49-F238E27FC236}">
                <a16:creationId xmlns="" xmlns:a16="http://schemas.microsoft.com/office/drawing/2014/main" id="{CE2255F6-1D08-48CC-97D8-EC2435B19BE2}"/>
              </a:ext>
            </a:extLst>
          </p:cNvPr>
          <p:cNvGraphicFramePr>
            <a:graphicFrameLocks noGrp="1"/>
          </p:cNvGraphicFramePr>
          <p:nvPr>
            <p:ph idx="1"/>
            <p:extLst>
              <p:ext uri="{D42A27DB-BD31-4B8C-83A1-F6EECF244321}">
                <p14:modId xmlns="" xmlns:p14="http://schemas.microsoft.com/office/powerpoint/2010/main" val="254472496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6857947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1371" y="2708920"/>
            <a:ext cx="11210524" cy="4407408"/>
          </a:xfrm>
        </p:spPr>
        <p:txBody>
          <a:bodyPr>
            <a:normAutofit/>
          </a:bodyPr>
          <a:lstStyle/>
          <a:p>
            <a:r>
              <a:rPr lang="ru-RU" u="sng" dirty="0"/>
              <a:t>Оферта</a:t>
            </a:r>
            <a:r>
              <a:rPr lang="ru-RU" dirty="0"/>
              <a:t> является коммерческим предложением продавца. Он выражает свое желание продать товар. При этом он сразу оговаривает условия, на которых он согласен заключить договор. В тексте оферты содержится информация о количестве и наименовании продуктов, их стоимость. Также обязательно указывают базовые условия и сроки поставки. </a:t>
            </a:r>
          </a:p>
        </p:txBody>
      </p:sp>
      <p:sp>
        <p:nvSpPr>
          <p:cNvPr id="3" name="Заголовок 2"/>
          <p:cNvSpPr>
            <a:spLocks noGrp="1"/>
          </p:cNvSpPr>
          <p:nvPr>
            <p:ph type="title"/>
          </p:nvPr>
        </p:nvSpPr>
        <p:spPr/>
        <p:txBody>
          <a:bodyPr/>
          <a:lstStyle/>
          <a:p>
            <a:r>
              <a:rPr lang="ru-RU" dirty="0" smtClean="0">
                <a:solidFill>
                  <a:schemeClr val="tx1"/>
                </a:solidFill>
              </a:rPr>
              <a:t>оферта</a:t>
            </a:r>
            <a:endParaRPr lang="ru-RU" dirty="0">
              <a:solidFill>
                <a:schemeClr val="tx1"/>
              </a:solidFill>
            </a:endParaRPr>
          </a:p>
        </p:txBody>
      </p:sp>
    </p:spTree>
    <p:extLst>
      <p:ext uri="{BB962C8B-B14F-4D97-AF65-F5344CB8AC3E}">
        <p14:creationId xmlns="" xmlns:p14="http://schemas.microsoft.com/office/powerpoint/2010/main" val="26126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39351" y="1996440"/>
            <a:ext cx="11713300" cy="1936617"/>
          </a:xfrm>
        </p:spPr>
        <p:txBody>
          <a:bodyPr>
            <a:normAutofit/>
          </a:bodyPr>
          <a:lstStyle/>
          <a:p>
            <a:r>
              <a:rPr lang="ru-RU" dirty="0" smtClean="0"/>
              <a:t>Внешнеторговая деятельность может быть определена как «деятельность по осуществлению сделок в области внешней торговли товарами, услугами, информацией и интеллектуальной собственностью».</a:t>
            </a:r>
            <a:endParaRPr lang="ru-RU" dirty="0"/>
          </a:p>
        </p:txBody>
      </p:sp>
      <p:sp>
        <p:nvSpPr>
          <p:cNvPr id="3" name="Заголовок 2"/>
          <p:cNvSpPr>
            <a:spLocks noGrp="1"/>
          </p:cNvSpPr>
          <p:nvPr>
            <p:ph type="title"/>
          </p:nvPr>
        </p:nvSpPr>
        <p:spPr/>
        <p:txBody>
          <a:bodyPr/>
          <a:lstStyle/>
          <a:p>
            <a:r>
              <a:rPr lang="ru-RU" dirty="0" smtClean="0">
                <a:solidFill>
                  <a:schemeClr val="tx1"/>
                </a:solidFill>
              </a:rPr>
              <a:t>Определение</a:t>
            </a:r>
            <a:endParaRPr lang="ru-RU" dirty="0">
              <a:solidFill>
                <a:schemeClr val="tx1"/>
              </a:solidFill>
            </a:endParaRPr>
          </a:p>
        </p:txBody>
      </p:sp>
      <p:pic>
        <p:nvPicPr>
          <p:cNvPr id="1026" name="Picture 2" descr="https://im0-tub-ru.yandex.net/i?id=9e37f65038676f421b355393f6bd4bc8-l&amp;n=1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11691" y="3933057"/>
            <a:ext cx="5376597" cy="26353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50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07999" y="1719072"/>
            <a:ext cx="10281921" cy="4086193"/>
          </a:xfrm>
        </p:spPr>
        <p:txBody>
          <a:bodyPr/>
          <a:lstStyle/>
          <a:p>
            <a:r>
              <a:rPr lang="ru-RU" dirty="0">
                <a:solidFill>
                  <a:schemeClr val="tx1"/>
                </a:solidFill>
              </a:rPr>
              <a:t>Иногда применяется такая предварительная форма внешнеторговых сделок, как </a:t>
            </a:r>
            <a:r>
              <a:rPr lang="ru-RU" u="sng" dirty="0" smtClean="0">
                <a:solidFill>
                  <a:schemeClr val="tx1"/>
                </a:solidFill>
              </a:rPr>
              <a:t>акцепт</a:t>
            </a:r>
            <a:r>
              <a:rPr lang="ru-RU" dirty="0" smtClean="0">
                <a:solidFill>
                  <a:schemeClr val="tx1"/>
                </a:solidFill>
              </a:rPr>
              <a:t> - </a:t>
            </a:r>
            <a:r>
              <a:rPr lang="ru-RU" dirty="0">
                <a:solidFill>
                  <a:schemeClr val="tx1"/>
                </a:solidFill>
              </a:rPr>
              <a:t>ответ лица, которому адресована оферта, о её принятии.</a:t>
            </a:r>
            <a:r>
              <a:rPr lang="ru-RU" dirty="0" smtClean="0">
                <a:solidFill>
                  <a:schemeClr val="tx1"/>
                </a:solidFill>
              </a:rPr>
              <a:t> </a:t>
            </a:r>
            <a:r>
              <a:rPr lang="ru-RU" dirty="0">
                <a:solidFill>
                  <a:schemeClr val="tx1"/>
                </a:solidFill>
              </a:rPr>
              <a:t>Этот тип сделок имеет несколько вариантов механизмов заключения. Покупатель может согласиться с предложением по твердой оферте. Это безусловный акцепт. </a:t>
            </a:r>
          </a:p>
        </p:txBody>
      </p:sp>
      <p:sp>
        <p:nvSpPr>
          <p:cNvPr id="3" name="Заголовок 2"/>
          <p:cNvSpPr>
            <a:spLocks noGrp="1"/>
          </p:cNvSpPr>
          <p:nvPr>
            <p:ph type="title"/>
          </p:nvPr>
        </p:nvSpPr>
        <p:spPr/>
        <p:txBody>
          <a:bodyPr/>
          <a:lstStyle/>
          <a:p>
            <a:r>
              <a:rPr lang="ru-RU" dirty="0" smtClean="0">
                <a:solidFill>
                  <a:schemeClr val="tx1"/>
                </a:solidFill>
              </a:rPr>
              <a:t>Акцепт</a:t>
            </a:r>
            <a:endParaRPr lang="ru-RU" dirty="0">
              <a:solidFill>
                <a:schemeClr val="tx1"/>
              </a:solidFill>
            </a:endParaRPr>
          </a:p>
        </p:txBody>
      </p:sp>
      <p:pic>
        <p:nvPicPr>
          <p:cNvPr id="5122" name="Picture 2" descr="Виды внешнеторговых сделок"/>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23926" y="3501009"/>
            <a:ext cx="5732604" cy="29952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178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30629"/>
            <a:ext cx="8596668" cy="1489165"/>
          </a:xfrm>
        </p:spPr>
        <p:txBody>
          <a:bodyPr>
            <a:normAutofit fontScale="90000"/>
          </a:bodyPr>
          <a:lstStyle/>
          <a:p>
            <a:pPr algn="ctr"/>
            <a:r>
              <a:rPr lang="ru-RU" dirty="0"/>
              <a:t>Документы, регулирующие составление международного</a:t>
            </a:r>
            <a:br>
              <a:rPr lang="ru-RU" dirty="0"/>
            </a:br>
            <a:r>
              <a:rPr lang="ru-RU" dirty="0"/>
              <a:t>торгового контракта</a:t>
            </a:r>
            <a:br>
              <a:rPr lang="ru-RU" dirty="0"/>
            </a:br>
            <a:endParaRPr lang="ru-RU" dirty="0"/>
          </a:p>
        </p:txBody>
      </p:sp>
      <p:graphicFrame>
        <p:nvGraphicFramePr>
          <p:cNvPr id="4" name="Объект 3"/>
          <p:cNvGraphicFramePr>
            <a:graphicFrameLocks noGrp="1"/>
          </p:cNvGraphicFramePr>
          <p:nvPr>
            <p:ph idx="1"/>
          </p:nvPr>
        </p:nvGraphicFramePr>
        <p:xfrm>
          <a:off x="677863" y="1795621"/>
          <a:ext cx="8596312" cy="4770120"/>
        </p:xfrm>
        <a:graphic>
          <a:graphicData uri="http://schemas.openxmlformats.org/drawingml/2006/table">
            <a:tbl>
              <a:tblPr/>
              <a:tblGrid>
                <a:gridCol w="4298156">
                  <a:extLst>
                    <a:ext uri="{9D8B030D-6E8A-4147-A177-3AD203B41FA5}">
                      <a16:colId xmlns="" xmlns:a16="http://schemas.microsoft.com/office/drawing/2014/main" val="892769141"/>
                    </a:ext>
                  </a:extLst>
                </a:gridCol>
                <a:gridCol w="4298156">
                  <a:extLst>
                    <a:ext uri="{9D8B030D-6E8A-4147-A177-3AD203B41FA5}">
                      <a16:colId xmlns="" xmlns:a16="http://schemas.microsoft.com/office/drawing/2014/main" val="120416731"/>
                    </a:ext>
                  </a:extLst>
                </a:gridCol>
              </a:tblGrid>
              <a:tr h="0">
                <a:tc>
                  <a:txBody>
                    <a:bodyPr/>
                    <a:lstStyle/>
                    <a:p>
                      <a:pPr algn="l"/>
                      <a:r>
                        <a:rPr lang="ru-RU">
                          <a:effectLst/>
                        </a:rPr>
                        <a:t>Документы Российской Федерации</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tc>
                  <a:txBody>
                    <a:bodyPr/>
                    <a:lstStyle/>
                    <a:p>
                      <a:pPr algn="l"/>
                      <a:r>
                        <a:rPr lang="ru-RU">
                          <a:effectLst/>
                        </a:rPr>
                        <a:t>Международные документы</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9A9A9"/>
                    </a:solidFill>
                  </a:tcPr>
                </a:tc>
                <a:extLst>
                  <a:ext uri="{0D108BD9-81ED-4DB2-BD59-A6C34878D82A}">
                    <a16:rowId xmlns="" xmlns:a16="http://schemas.microsoft.com/office/drawing/2014/main" val="2233454848"/>
                  </a:ext>
                </a:extLst>
              </a:tr>
              <a:tr h="0">
                <a:tc>
                  <a:txBody>
                    <a:bodyPr/>
                    <a:lstStyle/>
                    <a:p>
                      <a:pPr algn="l">
                        <a:buFont typeface="Arial" panose="020B0604020202020204" pitchFamily="34" charset="0"/>
                        <a:buChar char="•"/>
                      </a:pPr>
                      <a:r>
                        <a:rPr lang="ru-RU">
                          <a:solidFill>
                            <a:srgbClr val="242424"/>
                          </a:solidFill>
                          <a:effectLst/>
                        </a:rPr>
                        <a:t>1. Гражданский кодекс Российской Федерации</a:t>
                      </a:r>
                    </a:p>
                    <a:p>
                      <a:pPr algn="l">
                        <a:buFont typeface="Arial" panose="020B0604020202020204" pitchFamily="34" charset="0"/>
                        <a:buChar char="•"/>
                      </a:pPr>
                      <a:r>
                        <a:rPr lang="ru-RU">
                          <a:solidFill>
                            <a:srgbClr val="242424"/>
                          </a:solidFill>
                          <a:effectLst/>
                        </a:rPr>
                        <a:t>2. Закон «О валютном регулировании и валютном контроле» от 10.12.2003 № 173-ФЗ</a:t>
                      </a:r>
                    </a:p>
                    <a:p>
                      <a:pPr algn="l">
                        <a:buFont typeface="Arial" panose="020B0604020202020204" pitchFamily="34" charset="0"/>
                        <a:buChar char="•"/>
                      </a:pPr>
                      <a:r>
                        <a:rPr lang="ru-RU">
                          <a:solidFill>
                            <a:srgbClr val="242424"/>
                          </a:solidFill>
                          <a:effectLst/>
                        </a:rPr>
                        <a:t>3. Таможенный кодекс Российской Федерации от 28.05.2003 № 61-ФЗ</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tc>
                  <a:txBody>
                    <a:bodyPr/>
                    <a:lstStyle/>
                    <a:p>
                      <a:pPr algn="l">
                        <a:buFont typeface="Arial" panose="020B0604020202020204" pitchFamily="34" charset="0"/>
                        <a:buChar char="•"/>
                      </a:pPr>
                      <a:r>
                        <a:rPr lang="ru-RU" dirty="0">
                          <a:solidFill>
                            <a:srgbClr val="242424"/>
                          </a:solidFill>
                          <a:effectLst/>
                        </a:rPr>
                        <a:t>4. Конвенция ООН о договорах международной купли-продажи товаров (Венская конвенция 1980 г.)</a:t>
                      </a:r>
                    </a:p>
                    <a:p>
                      <a:pPr algn="l">
                        <a:buFont typeface="Arial" panose="020B0604020202020204" pitchFamily="34" charset="0"/>
                        <a:buChar char="•"/>
                      </a:pPr>
                      <a:r>
                        <a:rPr lang="ru-RU" dirty="0">
                          <a:solidFill>
                            <a:srgbClr val="242424"/>
                          </a:solidFill>
                          <a:effectLst/>
                        </a:rPr>
                        <a:t>5. Принципы международных коммерческих договоров (Принципы УНИДРУА)'</a:t>
                      </a:r>
                    </a:p>
                    <a:p>
                      <a:pPr algn="l">
                        <a:buFont typeface="Arial" panose="020B0604020202020204" pitchFamily="34" charset="0"/>
                        <a:buChar char="•"/>
                      </a:pPr>
                      <a:r>
                        <a:rPr lang="ru-RU" dirty="0">
                          <a:solidFill>
                            <a:srgbClr val="242424"/>
                          </a:solidFill>
                          <a:effectLst/>
                        </a:rPr>
                        <a:t>6. Международные правила толкования торговых терминов «</a:t>
                      </a:r>
                      <a:r>
                        <a:rPr lang="ru-RU" dirty="0" err="1">
                          <a:solidFill>
                            <a:srgbClr val="242424"/>
                          </a:solidFill>
                          <a:effectLst/>
                        </a:rPr>
                        <a:t>Инкотермс</a:t>
                      </a:r>
                      <a:r>
                        <a:rPr lang="ru-RU" dirty="0">
                          <a:solidFill>
                            <a:srgbClr val="242424"/>
                          </a:solidFill>
                          <a:effectLst/>
                        </a:rPr>
                        <a:t>» 2000 г.</a:t>
                      </a:r>
                    </a:p>
                    <a:p>
                      <a:pPr algn="l">
                        <a:buFont typeface="Arial" panose="020B0604020202020204" pitchFamily="34" charset="0"/>
                        <a:buChar char="•"/>
                      </a:pPr>
                      <a:r>
                        <a:rPr lang="ru-RU" dirty="0">
                          <a:solidFill>
                            <a:srgbClr val="242424"/>
                          </a:solidFill>
                          <a:effectLst/>
                        </a:rPr>
                        <a:t>7. Типовой закон о закупках товаров (работ) и услуг, разработанный Комиссией Организации Объединенных Наций по праву международной торговли (ЮНСИТРАЛ), Нью-Йорк, 1994 г.</a:t>
                      </a:r>
                    </a:p>
                  </a:txBody>
                  <a:tcPr marL="95250" marR="95250" marT="95250" marB="952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0C0C0"/>
                    </a:solidFill>
                  </a:tcPr>
                </a:tc>
                <a:extLst>
                  <a:ext uri="{0D108BD9-81ED-4DB2-BD59-A6C34878D82A}">
                    <a16:rowId xmlns="" xmlns:a16="http://schemas.microsoft.com/office/drawing/2014/main" val="1346063621"/>
                  </a:ext>
                </a:extLst>
              </a:tr>
            </a:tbl>
          </a:graphicData>
        </a:graphic>
      </p:graphicFrame>
    </p:spTree>
    <p:extLst>
      <p:ext uri="{BB962C8B-B14F-4D97-AF65-F5344CB8AC3E}">
        <p14:creationId xmlns="" xmlns:p14="http://schemas.microsoft.com/office/powerpoint/2010/main" val="414008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2A773CA-28F4-49C2-BFA3-49A5867C7A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5D7C72BA-4476-4E4B-BC37-9A75FD0C5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 xmlns:a16="http://schemas.microsoft.com/office/drawing/2014/main" id="{3009A16D-868B-4145-BBC6-555098537E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3992EB33-38E1-4175-8EE2-9BB8CC159C7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 xmlns:a16="http://schemas.microsoft.com/office/drawing/2014/main" id="{2DCAE5CF-5D29-4779-83E1-BDB64E4F3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96DC09CB-3DF7-445C-9EB1-23E4C3D8565F}"/>
              </a:ext>
            </a:extLst>
          </p:cNvPr>
          <p:cNvSpPr>
            <a:spLocks noGrp="1"/>
          </p:cNvSpPr>
          <p:nvPr>
            <p:ph type="title"/>
          </p:nvPr>
        </p:nvSpPr>
        <p:spPr>
          <a:xfrm>
            <a:off x="680321" y="2063262"/>
            <a:ext cx="3739279" cy="2661052"/>
          </a:xfrm>
        </p:spPr>
        <p:txBody>
          <a:bodyPr>
            <a:normAutofit/>
          </a:bodyPr>
          <a:lstStyle/>
          <a:p>
            <a:pPr algn="r"/>
            <a:r>
              <a:rPr lang="ru-RU" sz="4400" dirty="0">
                <a:solidFill>
                  <a:schemeClr val="tx1"/>
                </a:solidFill>
                <a:latin typeface="Times New Roman"/>
                <a:cs typeface="Times New Roman"/>
              </a:rPr>
              <a:t>ВЕНСКАЯ КОНВЕНЦИЯ 1980г.</a:t>
            </a:r>
            <a:endParaRPr lang="ru-RU" sz="4400" dirty="0">
              <a:solidFill>
                <a:schemeClr val="tx1"/>
              </a:solidFill>
            </a:endParaRPr>
          </a:p>
        </p:txBody>
      </p:sp>
      <p:graphicFrame>
        <p:nvGraphicFramePr>
          <p:cNvPr id="5" name="Объект 2">
            <a:extLst>
              <a:ext uri="{FF2B5EF4-FFF2-40B4-BE49-F238E27FC236}">
                <a16:creationId xmlns="" xmlns:a16="http://schemas.microsoft.com/office/drawing/2014/main" id="{B7939B66-85FB-4402-AE30-67E1E0488C09}"/>
              </a:ext>
            </a:extLst>
          </p:cNvPr>
          <p:cNvGraphicFramePr>
            <a:graphicFrameLocks noGrp="1"/>
          </p:cNvGraphicFramePr>
          <p:nvPr>
            <p:ph idx="1"/>
            <p:extLst>
              <p:ext uri="{D42A27DB-BD31-4B8C-83A1-F6EECF244321}">
                <p14:modId xmlns="" xmlns:p14="http://schemas.microsoft.com/office/powerpoint/2010/main" val="62388827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4088375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2A773CA-28F4-49C2-BFA3-49A5867C7A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5D7C72BA-4476-4E4B-BC37-9A75FD0C595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 xmlns:a16="http://schemas.microsoft.com/office/drawing/2014/main" id="{3009A16D-868B-4145-BBC6-555098537E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3992EB33-38E1-4175-8EE2-9BB8CC159C7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cstate="print">
            <a:extLst>
              <a:ext uri="{28A0092B-C50C-407E-A947-70E740481C1C}">
                <a14:useLocalDpi xmlns=""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 xmlns:a16="http://schemas.microsoft.com/office/drawing/2014/main" id="{2DCAE5CF-5D29-4779-83E1-BDB64E4F30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 xmlns:a16="http://schemas.microsoft.com/office/drawing/2014/main" id="{96DC09CB-3DF7-445C-9EB1-23E4C3D8565F}"/>
              </a:ext>
            </a:extLst>
          </p:cNvPr>
          <p:cNvSpPr>
            <a:spLocks noGrp="1"/>
          </p:cNvSpPr>
          <p:nvPr>
            <p:ph type="title"/>
          </p:nvPr>
        </p:nvSpPr>
        <p:spPr>
          <a:xfrm>
            <a:off x="680321" y="2063262"/>
            <a:ext cx="3739279" cy="2661052"/>
          </a:xfrm>
        </p:spPr>
        <p:txBody>
          <a:bodyPr>
            <a:normAutofit/>
          </a:bodyPr>
          <a:lstStyle/>
          <a:p>
            <a:pPr algn="r"/>
            <a:r>
              <a:rPr lang="ru-RU" sz="4400" dirty="0">
                <a:solidFill>
                  <a:schemeClr val="tx1"/>
                </a:solidFill>
                <a:latin typeface="Times New Roman"/>
                <a:cs typeface="Times New Roman"/>
              </a:rPr>
              <a:t>ВЕНСКАЯ КОНВЕНЦИЯ 1980г.</a:t>
            </a:r>
            <a:endParaRPr lang="ru-RU" sz="4400" dirty="0">
              <a:solidFill>
                <a:schemeClr val="tx1"/>
              </a:solidFill>
            </a:endParaRPr>
          </a:p>
        </p:txBody>
      </p:sp>
      <p:graphicFrame>
        <p:nvGraphicFramePr>
          <p:cNvPr id="5" name="Объект 2">
            <a:extLst>
              <a:ext uri="{FF2B5EF4-FFF2-40B4-BE49-F238E27FC236}">
                <a16:creationId xmlns="" xmlns:a16="http://schemas.microsoft.com/office/drawing/2014/main" id="{B7939B66-85FB-4402-AE30-67E1E0488C09}"/>
              </a:ext>
            </a:extLst>
          </p:cNvPr>
          <p:cNvGraphicFramePr>
            <a:graphicFrameLocks noGrp="1"/>
          </p:cNvGraphicFramePr>
          <p:nvPr>
            <p:ph idx="1"/>
            <p:extLst>
              <p:ext uri="{D42A27DB-BD31-4B8C-83A1-F6EECF244321}">
                <p14:modId xmlns="" xmlns:p14="http://schemas.microsoft.com/office/powerpoint/2010/main" val="62388827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4088375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i="1" dirty="0">
                <a:solidFill>
                  <a:schemeClr val="tx1"/>
                </a:solidFill>
              </a:rPr>
              <a:t>Принципы международных коммерческих договоров</a:t>
            </a:r>
            <a:r>
              <a:rPr lang="ru-RU" dirty="0">
                <a:solidFill>
                  <a:schemeClr val="tx1"/>
                </a:solidFill>
              </a:rPr>
              <a:t> (УНИДРУА)</a:t>
            </a:r>
          </a:p>
        </p:txBody>
      </p:sp>
      <p:sp>
        <p:nvSpPr>
          <p:cNvPr id="3" name="Объект 2"/>
          <p:cNvSpPr>
            <a:spLocks noGrp="1"/>
          </p:cNvSpPr>
          <p:nvPr>
            <p:ph idx="1"/>
          </p:nvPr>
        </p:nvSpPr>
        <p:spPr>
          <a:xfrm>
            <a:off x="677334" y="2160590"/>
            <a:ext cx="8596668" cy="3534816"/>
          </a:xfrm>
        </p:spPr>
        <p:txBody>
          <a:bodyPr>
            <a:normAutofit/>
          </a:bodyPr>
          <a:lstStyle/>
          <a:p>
            <a:r>
              <a:rPr lang="ru-RU" sz="2000" i="1" dirty="0"/>
              <a:t>Принципы международных коммерческих договоров</a:t>
            </a:r>
            <a:r>
              <a:rPr lang="ru-RU" sz="2000" dirty="0"/>
              <a:t> (УНИДРУА) разработаны Международным институтом унификации частного права в 1994 г. </a:t>
            </a:r>
            <a:endParaRPr lang="ru-RU" sz="2000" dirty="0" smtClean="0"/>
          </a:p>
          <a:p>
            <a:r>
              <a:rPr lang="ru-RU" sz="2000" dirty="0" smtClean="0"/>
              <a:t>Принципы </a:t>
            </a:r>
            <a:r>
              <a:rPr lang="ru-RU" sz="2000" dirty="0"/>
              <a:t>носят рекомендательный характер. В документе предложены правила, предназначенные для использования во всем мире независимо от государственного устройства, экономической системы и правовых традиций в соответствии с принципом разумности, добросовестности и честной деловой практикой.</a:t>
            </a:r>
          </a:p>
        </p:txBody>
      </p:sp>
    </p:spTree>
    <p:extLst>
      <p:ext uri="{BB962C8B-B14F-4D97-AF65-F5344CB8AC3E}">
        <p14:creationId xmlns="" xmlns:p14="http://schemas.microsoft.com/office/powerpoint/2010/main" val="2361693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7834" y="1162373"/>
            <a:ext cx="9144000" cy="3274499"/>
          </a:xfrm>
        </p:spPr>
        <p:txBody>
          <a:bodyPr>
            <a:normAutofit/>
          </a:bodyPr>
          <a:lstStyle/>
          <a:p>
            <a:pPr algn="ctr"/>
            <a:r>
              <a:rPr lang="ru-RU" dirty="0">
                <a:solidFill>
                  <a:schemeClr val="tx1"/>
                </a:solidFill>
                <a:latin typeface="Arial" panose="020B0604020202020204" pitchFamily="34" charset="0"/>
              </a:rPr>
              <a:t> </a:t>
            </a:r>
            <a:r>
              <a:rPr lang="ru-RU" sz="4000" dirty="0">
                <a:solidFill>
                  <a:schemeClr val="tx1"/>
                </a:solidFill>
                <a:latin typeface="Arial" panose="020B0604020202020204" pitchFamily="34" charset="0"/>
              </a:rPr>
              <a:t>Права и обязанности продавца и покупателя </a:t>
            </a:r>
            <a:r>
              <a:rPr lang="ru-RU" sz="4000" dirty="0" smtClean="0">
                <a:solidFill>
                  <a:schemeClr val="tx1"/>
                </a:solidFill>
                <a:latin typeface="Arial" panose="020B0604020202020204" pitchFamily="34" charset="0"/>
              </a:rPr>
              <a:t/>
            </a:r>
            <a:br>
              <a:rPr lang="ru-RU" sz="4000" dirty="0" smtClean="0">
                <a:solidFill>
                  <a:schemeClr val="tx1"/>
                </a:solidFill>
                <a:latin typeface="Arial" panose="020B0604020202020204" pitchFamily="34" charset="0"/>
              </a:rPr>
            </a:br>
            <a:r>
              <a:rPr lang="ru-RU" sz="4000" dirty="0" smtClean="0">
                <a:solidFill>
                  <a:schemeClr val="tx1"/>
                </a:solidFill>
                <a:latin typeface="Arial" panose="020B0604020202020204" pitchFamily="34" charset="0"/>
              </a:rPr>
              <a:t>договора </a:t>
            </a:r>
            <a:r>
              <a:rPr lang="ru-RU" sz="4000" dirty="0">
                <a:solidFill>
                  <a:schemeClr val="tx1"/>
                </a:solidFill>
                <a:latin typeface="Arial" panose="020B0604020202020204" pitchFamily="34" charset="0"/>
              </a:rPr>
              <a:t>международной купли-продажи товаров</a:t>
            </a:r>
            <a:r>
              <a:rPr lang="ru-RU" dirty="0">
                <a:solidFill>
                  <a:schemeClr val="tx1"/>
                </a:solidFill>
                <a:latin typeface="Arial" panose="020B0604020202020204" pitchFamily="34" charset="0"/>
              </a:rPr>
              <a:t>.</a:t>
            </a:r>
            <a:endParaRPr lang="ru-RU" dirty="0">
              <a:solidFill>
                <a:schemeClr val="tx1"/>
              </a:solidFill>
            </a:endParaRPr>
          </a:p>
        </p:txBody>
      </p:sp>
      <p:sp>
        <p:nvSpPr>
          <p:cNvPr id="3" name="Подзаголовок 2"/>
          <p:cNvSpPr>
            <a:spLocks noGrp="1"/>
          </p:cNvSpPr>
          <p:nvPr>
            <p:ph type="subTitle" idx="1"/>
          </p:nvPr>
        </p:nvSpPr>
        <p:spPr>
          <a:xfrm>
            <a:off x="7401974" y="5202238"/>
            <a:ext cx="9144000" cy="1655762"/>
          </a:xfrm>
        </p:spPr>
        <p:txBody>
          <a:bodyPr/>
          <a:lstStyle/>
          <a:p>
            <a:endParaRPr lang="ru-RU" dirty="0"/>
          </a:p>
        </p:txBody>
      </p:sp>
    </p:spTree>
    <p:extLst>
      <p:ext uri="{BB962C8B-B14F-4D97-AF65-F5344CB8AC3E}">
        <p14:creationId xmlns="" xmlns:p14="http://schemas.microsoft.com/office/powerpoint/2010/main" val="2544712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Обязанности продавца</a:t>
            </a:r>
            <a:endParaRPr lang="ru-RU" dirty="0">
              <a:solidFill>
                <a:schemeClr val="tx1"/>
              </a:solidFill>
            </a:endParaRPr>
          </a:p>
        </p:txBody>
      </p:sp>
      <p:sp>
        <p:nvSpPr>
          <p:cNvPr id="3" name="Объект 2"/>
          <p:cNvSpPr>
            <a:spLocks noGrp="1"/>
          </p:cNvSpPr>
          <p:nvPr>
            <p:ph idx="1"/>
          </p:nvPr>
        </p:nvSpPr>
        <p:spPr>
          <a:xfrm>
            <a:off x="122812" y="2152070"/>
            <a:ext cx="6994084" cy="4195481"/>
          </a:xfrm>
        </p:spPr>
        <p:txBody>
          <a:bodyPr>
            <a:normAutofit/>
          </a:bodyPr>
          <a:lstStyle/>
          <a:p>
            <a:r>
              <a:rPr lang="ru-RU" sz="2000" b="1" i="1" dirty="0">
                <a:solidFill>
                  <a:schemeClr val="tx1"/>
                </a:solidFill>
                <a:latin typeface="Roboto"/>
              </a:rPr>
              <a:t>Продавец обязан </a:t>
            </a:r>
            <a:r>
              <a:rPr lang="ru-RU" sz="2000" dirty="0">
                <a:solidFill>
                  <a:schemeClr val="tx1"/>
                </a:solidFill>
                <a:latin typeface="Roboto"/>
              </a:rPr>
              <a:t>поставить товар, передать относящиеся к нему документы и право собственности на товар. </a:t>
            </a:r>
            <a:endParaRPr lang="ru-RU" sz="2000" dirty="0" smtClean="0">
              <a:solidFill>
                <a:schemeClr val="tx1"/>
              </a:solidFill>
              <a:latin typeface="Roboto"/>
            </a:endParaRPr>
          </a:p>
          <a:p>
            <a:r>
              <a:rPr lang="ru-RU" sz="2000" dirty="0" smtClean="0">
                <a:solidFill>
                  <a:schemeClr val="tx1"/>
                </a:solidFill>
                <a:latin typeface="Roboto"/>
              </a:rPr>
              <a:t>Если </a:t>
            </a:r>
            <a:r>
              <a:rPr lang="ru-RU" sz="2000" dirty="0">
                <a:solidFill>
                  <a:schemeClr val="tx1"/>
                </a:solidFill>
                <a:latin typeface="Roboto"/>
              </a:rPr>
              <a:t>продавец не обязан предоставить товар покупателю в определенном месте, то его обязательство по поставке заключается: </a:t>
            </a:r>
            <a:r>
              <a:rPr lang="ru-RU" sz="2000" dirty="0" smtClean="0">
                <a:solidFill>
                  <a:schemeClr val="tx1"/>
                </a:solidFill>
                <a:latin typeface="Roboto"/>
              </a:rPr>
              <a:t> (1) </a:t>
            </a:r>
            <a:r>
              <a:rPr lang="ru-RU" sz="2000" b="1" dirty="0" smtClean="0">
                <a:solidFill>
                  <a:schemeClr val="tx1"/>
                </a:solidFill>
                <a:latin typeface="Roboto"/>
              </a:rPr>
              <a:t>в </a:t>
            </a:r>
            <a:r>
              <a:rPr lang="ru-RU" sz="2000" b="1" dirty="0">
                <a:solidFill>
                  <a:schemeClr val="tx1"/>
                </a:solidFill>
                <a:latin typeface="Roboto"/>
              </a:rPr>
              <a:t>сдаче товара первому перевозчику</a:t>
            </a:r>
            <a:r>
              <a:rPr lang="ru-RU" sz="2000" dirty="0">
                <a:solidFill>
                  <a:schemeClr val="tx1"/>
                </a:solidFill>
                <a:latin typeface="Roboto"/>
              </a:rPr>
              <a:t>; </a:t>
            </a:r>
            <a:r>
              <a:rPr lang="ru-RU" sz="2000" dirty="0" smtClean="0">
                <a:solidFill>
                  <a:schemeClr val="tx1"/>
                </a:solidFill>
                <a:latin typeface="Roboto"/>
              </a:rPr>
              <a:t>(2) </a:t>
            </a:r>
            <a:r>
              <a:rPr lang="ru-RU" sz="2000" b="1" dirty="0" smtClean="0">
                <a:solidFill>
                  <a:schemeClr val="tx1"/>
                </a:solidFill>
                <a:latin typeface="Roboto"/>
              </a:rPr>
              <a:t>в </a:t>
            </a:r>
            <a:r>
              <a:rPr lang="ru-RU" sz="2000" b="1" dirty="0">
                <a:solidFill>
                  <a:schemeClr val="tx1"/>
                </a:solidFill>
                <a:latin typeface="Roboto"/>
              </a:rPr>
              <a:t>предоставлении товара на предприятии-изготовителе</a:t>
            </a:r>
            <a:r>
              <a:rPr lang="ru-RU" sz="2000" dirty="0">
                <a:solidFill>
                  <a:schemeClr val="tx1"/>
                </a:solidFill>
                <a:latin typeface="Roboto"/>
              </a:rPr>
              <a:t>; </a:t>
            </a:r>
            <a:r>
              <a:rPr lang="ru-RU" sz="2000" dirty="0" smtClean="0">
                <a:solidFill>
                  <a:schemeClr val="tx1"/>
                </a:solidFill>
                <a:latin typeface="Roboto"/>
              </a:rPr>
              <a:t>(3) в </a:t>
            </a:r>
            <a:r>
              <a:rPr lang="ru-RU" sz="2000" b="1" dirty="0">
                <a:solidFill>
                  <a:schemeClr val="tx1"/>
                </a:solidFill>
                <a:latin typeface="Roboto"/>
              </a:rPr>
              <a:t>предоставлении товара в месте, где в момент заключения договора находилось коммерческое предприятие продавца</a:t>
            </a:r>
            <a:r>
              <a:rPr lang="ru-RU" sz="2000" dirty="0">
                <a:solidFill>
                  <a:schemeClr val="tx1"/>
                </a:solidFill>
                <a:latin typeface="Roboto"/>
              </a:rPr>
              <a:t>. </a:t>
            </a:r>
            <a:endParaRPr lang="ru-RU" sz="20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116896" y="2152070"/>
            <a:ext cx="4616068" cy="3460961"/>
          </a:xfrm>
          <a:prstGeom prst="rect">
            <a:avLst/>
          </a:prstGeom>
        </p:spPr>
      </p:pic>
    </p:spTree>
    <p:extLst>
      <p:ext uri="{BB962C8B-B14F-4D97-AF65-F5344CB8AC3E}">
        <p14:creationId xmlns="" xmlns:p14="http://schemas.microsoft.com/office/powerpoint/2010/main" val="1122512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778" y="1468917"/>
            <a:ext cx="6079685" cy="5389083"/>
          </a:xfrm>
        </p:spPr>
        <p:txBody>
          <a:bodyPr>
            <a:normAutofit/>
          </a:bodyPr>
          <a:lstStyle/>
          <a:p>
            <a:r>
              <a:rPr lang="ru-RU" sz="2000" dirty="0">
                <a:solidFill>
                  <a:schemeClr val="tx1"/>
                </a:solidFill>
                <a:latin typeface="Roboto"/>
              </a:rPr>
              <a:t>Продавец обязан предоставить </a:t>
            </a:r>
            <a:r>
              <a:rPr lang="ru-RU" sz="2000" b="1" dirty="0">
                <a:solidFill>
                  <a:schemeClr val="tx1"/>
                </a:solidFill>
                <a:latin typeface="Roboto"/>
              </a:rPr>
              <a:t>товар, свободный от притязаний третьих лиц</a:t>
            </a:r>
            <a:r>
              <a:rPr lang="ru-RU" sz="2000" dirty="0">
                <a:solidFill>
                  <a:schemeClr val="tx1"/>
                </a:solidFill>
                <a:latin typeface="Roboto"/>
              </a:rPr>
              <a:t>, и передать право собственности на него. Он несет ответственность за любое несоответствие товара, существующее в момент перехода риска на покупателя, даже если это несоответствие обнаружится позднее. В случае досрочной поставки товара продавец вправе до наступления обусловленной в контракте даты устранить несоответствие товара, поставить новый товар, его недостающую часть или количество.</a:t>
            </a:r>
            <a:endParaRPr lang="ru-RU" sz="20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97408" y="1468917"/>
            <a:ext cx="4682168" cy="3857143"/>
          </a:xfrm>
          <a:prstGeom prst="rect">
            <a:avLst/>
          </a:prstGeom>
        </p:spPr>
      </p:pic>
    </p:spTree>
    <p:extLst>
      <p:ext uri="{BB962C8B-B14F-4D97-AF65-F5344CB8AC3E}">
        <p14:creationId xmlns="" xmlns:p14="http://schemas.microsoft.com/office/powerpoint/2010/main" val="3210511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Обязанности покупателя</a:t>
            </a:r>
            <a:endParaRPr lang="ru-RU" dirty="0">
              <a:solidFill>
                <a:schemeClr val="tx1"/>
              </a:solidFill>
            </a:endParaRPr>
          </a:p>
        </p:txBody>
      </p:sp>
      <p:sp>
        <p:nvSpPr>
          <p:cNvPr id="3" name="Объект 2"/>
          <p:cNvSpPr>
            <a:spLocks noGrp="1"/>
          </p:cNvSpPr>
          <p:nvPr>
            <p:ph idx="1"/>
          </p:nvPr>
        </p:nvSpPr>
        <p:spPr>
          <a:xfrm>
            <a:off x="0" y="2052918"/>
            <a:ext cx="6402871" cy="4195481"/>
          </a:xfrm>
        </p:spPr>
        <p:txBody>
          <a:bodyPr>
            <a:noAutofit/>
          </a:bodyPr>
          <a:lstStyle/>
          <a:p>
            <a:r>
              <a:rPr lang="ru-RU" sz="2000" b="1" i="1" dirty="0"/>
              <a:t>Обязательства покупателя </a:t>
            </a:r>
            <a:r>
              <a:rPr lang="ru-RU" sz="2000" dirty="0"/>
              <a:t>заключаются в уплате покупной цены и принятии поставки в соответствии с требованиями договора. Покупатель имеет несколько опций: место оплаты оговорено в контракте; оплата производится в месте нахождения коммерческого предприятия продавца; оплата производится в месте передачи товара. Если срок оплаты не зафиксирован в договоре, то оплата может быть произведена, когда продавец передает сам товар или товарораспорядительные документы; когда у покупателя впервые появилась возможность осмотреть товар.</a:t>
            </a: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02872" y="2052918"/>
            <a:ext cx="5426456" cy="3876675"/>
          </a:xfrm>
          <a:prstGeom prst="rect">
            <a:avLst/>
          </a:prstGeom>
        </p:spPr>
      </p:pic>
    </p:spTree>
    <p:extLst>
      <p:ext uri="{BB962C8B-B14F-4D97-AF65-F5344CB8AC3E}">
        <p14:creationId xmlns="" xmlns:p14="http://schemas.microsoft.com/office/powerpoint/2010/main" val="2964946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82047" y="1427885"/>
            <a:ext cx="8946541" cy="4195481"/>
          </a:xfrm>
        </p:spPr>
        <p:txBody>
          <a:bodyPr>
            <a:normAutofit/>
          </a:bodyPr>
          <a:lstStyle/>
          <a:p>
            <a:r>
              <a:rPr lang="ru-RU" sz="2000" dirty="0">
                <a:solidFill>
                  <a:schemeClr val="tx1"/>
                </a:solidFill>
              </a:rPr>
              <a:t>Если в договоре цена прямо или косвенно не установлена и не предусмотрен порядок ее определения, то считается, что стороны подразумевали цену, которая в момент заключения договора обычно взималась за такой товар. Обязанность покупателя принять поставку заключается в совершении им действий, которые разумно можно ожидать для того, чтобы продавец мог осуществить поставку; принятии товара.</a:t>
            </a:r>
          </a:p>
          <a:p>
            <a:r>
              <a:rPr lang="ru-RU" sz="2000" dirty="0">
                <a:solidFill>
                  <a:schemeClr val="tx1"/>
                </a:solidFill>
              </a:rPr>
              <a:t>Сторона контракта не несет ответственности за неисполнение своих обязательств, если докажет, что оно было вызвано препятствием вне контроля и что при заключении договора нельзя было разумно принять это препятствие в расчет (ст. 79 Венской конвенции 1980 г.).</a:t>
            </a:r>
          </a:p>
          <a:p>
            <a:endParaRPr lang="ru-RU" sz="2000" dirty="0">
              <a:solidFill>
                <a:schemeClr val="tx1"/>
              </a:solidFill>
            </a:endParaRPr>
          </a:p>
        </p:txBody>
      </p:sp>
    </p:spTree>
    <p:extLst>
      <p:ext uri="{BB962C8B-B14F-4D97-AF65-F5344CB8AC3E}">
        <p14:creationId xmlns="" xmlns:p14="http://schemas.microsoft.com/office/powerpoint/2010/main" val="1599217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Внешнеторговый контракт</a:t>
            </a:r>
            <a:endParaRPr lang="ru-RU" dirty="0">
              <a:solidFill>
                <a:schemeClr val="tx1"/>
              </a:solidFill>
            </a:endParaRPr>
          </a:p>
        </p:txBody>
      </p:sp>
      <p:sp>
        <p:nvSpPr>
          <p:cNvPr id="3" name="Содержимое 2"/>
          <p:cNvSpPr>
            <a:spLocks noGrp="1"/>
          </p:cNvSpPr>
          <p:nvPr>
            <p:ph idx="1"/>
          </p:nvPr>
        </p:nvSpPr>
        <p:spPr>
          <a:xfrm>
            <a:off x="677334" y="2160589"/>
            <a:ext cx="4900506" cy="3880773"/>
          </a:xfrm>
        </p:spPr>
        <p:txBody>
          <a:bodyPr/>
          <a:lstStyle/>
          <a:p>
            <a:r>
              <a:rPr lang="ru-RU" dirty="0" smtClean="0"/>
              <a:t>Внешнеторговый контракт — основной коммерческий документ, определяющий взаимоотношения участников внешнеторговой сделки, их права и обязанности. Термин «контракт» широко распространен в отечественной и мировой коммерческой практике. Он фиксирует коммерческий (возмездный) характер отношений между сторонами</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7727" y="2021711"/>
            <a:ext cx="5181741" cy="4836288"/>
          </a:xfrm>
        </p:spPr>
        <p:txBody>
          <a:bodyPr>
            <a:normAutofit/>
          </a:bodyPr>
          <a:lstStyle/>
          <a:p>
            <a:r>
              <a:rPr lang="ru-RU" sz="2000" dirty="0">
                <a:solidFill>
                  <a:schemeClr val="tx1"/>
                </a:solidFill>
                <a:latin typeface="Roboto"/>
              </a:rPr>
              <a:t>Договор может быть </a:t>
            </a:r>
            <a:r>
              <a:rPr lang="ru-RU" sz="2000" b="1" i="1" dirty="0">
                <a:solidFill>
                  <a:schemeClr val="tx1"/>
                </a:solidFill>
                <a:latin typeface="Roboto"/>
              </a:rPr>
              <a:t>прекращен </a:t>
            </a:r>
            <a:r>
              <a:rPr lang="ru-RU" sz="2000" dirty="0">
                <a:solidFill>
                  <a:schemeClr val="tx1"/>
                </a:solidFill>
                <a:latin typeface="Roboto"/>
              </a:rPr>
              <a:t>путем простого соглашения сторон либо в письменной форме (если это оговорено в контракте). </a:t>
            </a:r>
            <a:endParaRPr lang="ru-RU" sz="2000" dirty="0" smtClean="0">
              <a:solidFill>
                <a:schemeClr val="tx1"/>
              </a:solidFill>
              <a:latin typeface="Roboto"/>
            </a:endParaRPr>
          </a:p>
          <a:p>
            <a:r>
              <a:rPr lang="ru-RU" sz="2000" dirty="0" smtClean="0">
                <a:solidFill>
                  <a:schemeClr val="tx1"/>
                </a:solidFill>
                <a:latin typeface="Roboto"/>
              </a:rPr>
              <a:t>Расторжение </a:t>
            </a:r>
            <a:r>
              <a:rPr lang="ru-RU" sz="2000" dirty="0">
                <a:solidFill>
                  <a:schemeClr val="tx1"/>
                </a:solidFill>
                <a:latin typeface="Roboto"/>
              </a:rPr>
              <a:t>договора освобождает обе стороны от их обязательств по договору при сохранении права на взыскание убытков. </a:t>
            </a:r>
            <a:endParaRPr lang="ru-RU" sz="2000" dirty="0" smtClean="0">
              <a:solidFill>
                <a:schemeClr val="tx1"/>
              </a:solidFill>
              <a:latin typeface="Roboto"/>
            </a:endParaRPr>
          </a:p>
          <a:p>
            <a:r>
              <a:rPr lang="ru-RU" sz="2000" dirty="0" smtClean="0">
                <a:solidFill>
                  <a:schemeClr val="tx1"/>
                </a:solidFill>
                <a:latin typeface="Roboto"/>
              </a:rPr>
              <a:t>Расторжение </a:t>
            </a:r>
            <a:r>
              <a:rPr lang="ru-RU" sz="2000" dirty="0">
                <a:solidFill>
                  <a:schemeClr val="tx1"/>
                </a:solidFill>
                <a:latin typeface="Roboto"/>
              </a:rPr>
              <a:t>договора не затрагивает его положений, касающихся порядка разрешения споров или прав и обязанностей сторон в случае его расторжения.</a:t>
            </a:r>
            <a:endParaRPr lang="ru-RU" sz="2000" dirty="0">
              <a:solidFill>
                <a:schemeClr val="tx1"/>
              </a:solidFill>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28120" y="2021711"/>
            <a:ext cx="5359079" cy="4425387"/>
          </a:xfrm>
          <a:prstGeom prst="rect">
            <a:avLst/>
          </a:prstGeom>
        </p:spPr>
      </p:pic>
    </p:spTree>
    <p:extLst>
      <p:ext uri="{BB962C8B-B14F-4D97-AF65-F5344CB8AC3E}">
        <p14:creationId xmlns="" xmlns:p14="http://schemas.microsoft.com/office/powerpoint/2010/main" val="4068779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Меры ответственности</a:t>
            </a:r>
            <a:endParaRPr lang="ru-RU" dirty="0">
              <a:solidFill>
                <a:schemeClr val="tx1"/>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527222426"/>
              </p:ext>
            </p:extLst>
          </p:nvPr>
        </p:nvGraphicFramePr>
        <p:xfrm>
          <a:off x="646111" y="1853248"/>
          <a:ext cx="6142440" cy="4089173"/>
        </p:xfrm>
        <a:graphic>
          <a:graphicData uri="http://schemas.openxmlformats.org/drawingml/2006/table">
            <a:tbl>
              <a:tblPr/>
              <a:tblGrid>
                <a:gridCol w="6142440"/>
              </a:tblGrid>
              <a:tr h="4089173">
                <a:tc>
                  <a:txBody>
                    <a:bodyPr/>
                    <a:lstStyle/>
                    <a:p>
                      <a:r>
                        <a:rPr lang="ru-RU" sz="2000" dirty="0">
                          <a:solidFill>
                            <a:schemeClr val="tx1"/>
                          </a:solidFill>
                          <a:effectLst/>
                        </a:rPr>
                        <a:t>В качестве мер </a:t>
                      </a:r>
                      <a:r>
                        <a:rPr lang="ru-RU" sz="2000" b="1" i="1" dirty="0">
                          <a:solidFill>
                            <a:schemeClr val="tx1"/>
                          </a:solidFill>
                          <a:effectLst/>
                        </a:rPr>
                        <a:t>ответственности </a:t>
                      </a:r>
                      <a:r>
                        <a:rPr lang="ru-RU" sz="2000" dirty="0">
                          <a:solidFill>
                            <a:schemeClr val="tx1"/>
                          </a:solidFill>
                          <a:effectLst/>
                        </a:rPr>
                        <a:t>за нарушение контрактных обязательств Венская конвенция предусматривает оперативные санкции и меры ответственности в строгом смысле слова. </a:t>
                      </a:r>
                      <a:endParaRPr lang="ru-RU" sz="2000" dirty="0" smtClean="0">
                        <a:solidFill>
                          <a:schemeClr val="tx1"/>
                        </a:solidFill>
                        <a:effectLst/>
                      </a:endParaRPr>
                    </a:p>
                    <a:p>
                      <a:r>
                        <a:rPr lang="ru-RU" sz="2000" b="1" dirty="0" smtClean="0">
                          <a:solidFill>
                            <a:schemeClr val="tx1"/>
                          </a:solidFill>
                          <a:effectLst/>
                        </a:rPr>
                        <a:t>Оперативные </a:t>
                      </a:r>
                      <a:r>
                        <a:rPr lang="ru-RU" sz="2000" b="1" dirty="0">
                          <a:solidFill>
                            <a:schemeClr val="tx1"/>
                          </a:solidFill>
                          <a:effectLst/>
                        </a:rPr>
                        <a:t>санкции </a:t>
                      </a:r>
                      <a:r>
                        <a:rPr lang="ru-RU" sz="2000" dirty="0">
                          <a:solidFill>
                            <a:schemeClr val="tx1"/>
                          </a:solidFill>
                          <a:effectLst/>
                        </a:rPr>
                        <a:t>исправный контрагент может применить в силу самого факта нарушения контракта, а </a:t>
                      </a:r>
                      <a:r>
                        <a:rPr lang="ru-RU" sz="2000" b="1" dirty="0">
                          <a:solidFill>
                            <a:schemeClr val="tx1"/>
                          </a:solidFill>
                          <a:effectLst/>
                        </a:rPr>
                        <a:t>меры ответственности</a:t>
                      </a:r>
                      <a:r>
                        <a:rPr lang="ru-RU" sz="2000" dirty="0">
                          <a:solidFill>
                            <a:schemeClr val="tx1"/>
                          </a:solidFill>
                          <a:effectLst/>
                        </a:rPr>
                        <a:t> - только в случае вины неисправного контрагента (ст. 74</a:t>
                      </a:r>
                      <a:r>
                        <a:rPr lang="ru-RU" sz="2000" dirty="0" smtClean="0">
                          <a:solidFill>
                            <a:schemeClr val="tx1"/>
                          </a:solidFill>
                          <a:effectLst/>
                        </a:rPr>
                        <a:t>).</a:t>
                      </a:r>
                    </a:p>
                    <a:p>
                      <a:r>
                        <a:rPr lang="ru-RU" sz="2000" dirty="0" smtClean="0">
                          <a:solidFill>
                            <a:schemeClr val="tx1"/>
                          </a:solidFill>
                          <a:effectLst/>
                        </a:rPr>
                        <a:t> </a:t>
                      </a:r>
                      <a:r>
                        <a:rPr lang="ru-RU" sz="2000" b="1" dirty="0">
                          <a:solidFill>
                            <a:schemeClr val="tx1"/>
                          </a:solidFill>
                          <a:effectLst/>
                        </a:rPr>
                        <a:t>Обстоятельства непреодолимой силы </a:t>
                      </a:r>
                      <a:r>
                        <a:rPr lang="ru-RU" sz="2000" dirty="0">
                          <a:solidFill>
                            <a:schemeClr val="tx1"/>
                          </a:solidFill>
                          <a:effectLst/>
                        </a:rPr>
                        <a:t>(форс-мажор) исключают вину и освобождают от ответственности.</a:t>
                      </a:r>
                    </a:p>
                  </a:txBody>
                  <a:tcPr>
                    <a:lnL>
                      <a:noFill/>
                    </a:lnL>
                    <a:lnR>
                      <a:noFill/>
                    </a:lnR>
                    <a:lnT>
                      <a:noFill/>
                    </a:lnT>
                    <a:lnB>
                      <a:noFill/>
                    </a:lnB>
                    <a:solidFill>
                      <a:schemeClr val="bg1"/>
                    </a:solidFill>
                  </a:tcPr>
                </a:tc>
              </a:tr>
            </a:tbl>
          </a:graphicData>
        </a:graphic>
      </p:graphicFrame>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85590" y="1853248"/>
            <a:ext cx="3973883" cy="3123866"/>
          </a:xfrm>
          <a:prstGeom prst="rect">
            <a:avLst/>
          </a:prstGeom>
        </p:spPr>
      </p:pic>
    </p:spTree>
    <p:extLst>
      <p:ext uri="{BB962C8B-B14F-4D97-AF65-F5344CB8AC3E}">
        <p14:creationId xmlns="" xmlns:p14="http://schemas.microsoft.com/office/powerpoint/2010/main" val="4228420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Форс-мажорные ситуации</a:t>
            </a:r>
            <a:endParaRPr lang="ru-RU" dirty="0">
              <a:solidFill>
                <a:schemeClr val="tx1"/>
              </a:solidFill>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582041124"/>
              </p:ext>
            </p:extLst>
          </p:nvPr>
        </p:nvGraphicFramePr>
        <p:xfrm>
          <a:off x="779221" y="2866886"/>
          <a:ext cx="8947150" cy="3070926"/>
        </p:xfrm>
        <a:graphic>
          <a:graphicData uri="http://schemas.openxmlformats.org/drawingml/2006/table">
            <a:tbl>
              <a:tblPr/>
              <a:tblGrid>
                <a:gridCol w="8947150"/>
              </a:tblGrid>
              <a:tr h="3070926">
                <a:tc>
                  <a:txBody>
                    <a:bodyPr/>
                    <a:lstStyle/>
                    <a:p>
                      <a:r>
                        <a:rPr lang="ru-RU" dirty="0" smtClean="0">
                          <a:solidFill>
                            <a:schemeClr val="tx1"/>
                          </a:solidFill>
                          <a:effectLst/>
                        </a:rPr>
                        <a:t>Согласно условиям договора и законодательства, лицо,</a:t>
                      </a:r>
                      <a:r>
                        <a:rPr lang="ru-RU" baseline="0" dirty="0" smtClean="0">
                          <a:solidFill>
                            <a:schemeClr val="tx1"/>
                          </a:solidFill>
                          <a:effectLst/>
                        </a:rPr>
                        <a:t> которое не исполнило или ненадлежащим образом исполнило обязательство при осуществлении предпринимательской деятельности, несет ответственность. </a:t>
                      </a:r>
                    </a:p>
                    <a:p>
                      <a:r>
                        <a:rPr lang="ru-RU" baseline="0" dirty="0" smtClean="0">
                          <a:solidFill>
                            <a:schemeClr val="tx1"/>
                          </a:solidFill>
                          <a:effectLst/>
                        </a:rPr>
                        <a:t>Это может в виде штрафа или неустойки, а также есть риск потерять хорошего партнера. </a:t>
                      </a:r>
                    </a:p>
                    <a:p>
                      <a:r>
                        <a:rPr lang="ru-RU" baseline="0" dirty="0" smtClean="0">
                          <a:solidFill>
                            <a:schemeClr val="tx1"/>
                          </a:solidFill>
                          <a:effectLst/>
                        </a:rPr>
                        <a:t>Однако есть исключения из правил в качестве такого исключения можно рассматривать невозможность исполнения обязательств в качестве непреодолимой силы то есть </a:t>
                      </a:r>
                      <a:r>
                        <a:rPr lang="ru-RU" b="1" baseline="0" dirty="0" smtClean="0">
                          <a:solidFill>
                            <a:schemeClr val="tx1"/>
                          </a:solidFill>
                          <a:effectLst/>
                        </a:rPr>
                        <a:t>чрезвычайные и неотвратимые обстоятельства</a:t>
                      </a:r>
                      <a:endParaRPr lang="ru-RU" b="1" dirty="0">
                        <a:solidFill>
                          <a:schemeClr val="tx1"/>
                        </a:solidFill>
                        <a:effectLst/>
                      </a:endParaRPr>
                    </a:p>
                  </a:txBody>
                  <a:tcPr>
                    <a:lnL>
                      <a:noFill/>
                    </a:lnL>
                    <a:lnR>
                      <a:noFill/>
                    </a:lnR>
                    <a:lnT>
                      <a:noFill/>
                    </a:lnT>
                    <a:lnB>
                      <a:noFill/>
                    </a:lnB>
                  </a:tcPr>
                </a:tc>
              </a:tr>
            </a:tbl>
          </a:graphicData>
        </a:graphic>
      </p:graphicFrame>
    </p:spTree>
    <p:extLst>
      <p:ext uri="{BB962C8B-B14F-4D97-AF65-F5344CB8AC3E}">
        <p14:creationId xmlns="" xmlns:p14="http://schemas.microsoft.com/office/powerpoint/2010/main" val="1785326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1"/>
                </a:solidFill>
              </a:rPr>
              <a:t>Что такое </a:t>
            </a:r>
            <a:r>
              <a:rPr lang="ru-RU" b="1" dirty="0" err="1" smtClean="0">
                <a:solidFill>
                  <a:schemeClr val="tx1"/>
                </a:solidFill>
              </a:rPr>
              <a:t>Инкотермс</a:t>
            </a:r>
            <a:r>
              <a:rPr lang="ru-RU" b="1" dirty="0" smtClean="0">
                <a:solidFill>
                  <a:schemeClr val="tx1"/>
                </a:solidFill>
              </a:rPr>
              <a:t> 2020 (</a:t>
            </a:r>
            <a:r>
              <a:rPr lang="ru-RU" b="1" dirty="0" err="1" smtClean="0">
                <a:solidFill>
                  <a:schemeClr val="tx1"/>
                </a:solidFill>
              </a:rPr>
              <a:t>Incoterms</a:t>
            </a:r>
            <a:r>
              <a:rPr lang="ru-RU" b="1" dirty="0" smtClean="0">
                <a:solidFill>
                  <a:schemeClr val="tx1"/>
                </a:solidFill>
              </a:rPr>
              <a:t> 2020)?</a:t>
            </a:r>
            <a:r>
              <a:rPr lang="ru-RU" b="1" dirty="0" smtClean="0"/>
              <a:t/>
            </a:r>
            <a:br>
              <a:rPr lang="ru-RU" b="1" dirty="0" smtClean="0"/>
            </a:br>
            <a:endParaRPr lang="ru-RU" dirty="0"/>
          </a:p>
        </p:txBody>
      </p:sp>
      <p:sp>
        <p:nvSpPr>
          <p:cNvPr id="3" name="Содержимое 2"/>
          <p:cNvSpPr>
            <a:spLocks noGrp="1"/>
          </p:cNvSpPr>
          <p:nvPr>
            <p:ph idx="1"/>
          </p:nvPr>
        </p:nvSpPr>
        <p:spPr>
          <a:xfrm>
            <a:off x="623392" y="2499360"/>
            <a:ext cx="10959008" cy="4358640"/>
          </a:xfrm>
        </p:spPr>
        <p:txBody>
          <a:bodyPr>
            <a:normAutofit/>
          </a:bodyPr>
          <a:lstStyle/>
          <a:p>
            <a:r>
              <a:rPr lang="ru-RU" dirty="0" err="1" smtClean="0"/>
              <a:t>Инкотермс</a:t>
            </a:r>
            <a:r>
              <a:rPr lang="ru-RU" dirty="0" smtClean="0"/>
              <a:t> </a:t>
            </a:r>
            <a:r>
              <a:rPr lang="ru-RU" dirty="0" smtClean="0"/>
              <a:t>2020 (</a:t>
            </a:r>
            <a:r>
              <a:rPr lang="ru-RU" dirty="0" err="1" smtClean="0"/>
              <a:t>Incoterms</a:t>
            </a:r>
            <a:r>
              <a:rPr lang="ru-RU" dirty="0" smtClean="0"/>
              <a:t> 2020) – это 11 международных правил, применяемых в международной торговле, которые определяют права и обязанности сторон по договору купли-продажи, в части доставки товара от продавца к покупателю (условия поставки товаров).</a:t>
            </a:r>
          </a:p>
          <a:p>
            <a:r>
              <a:rPr lang="ru-RU" dirty="0" smtClean="0"/>
              <a:t>Правила </a:t>
            </a:r>
            <a:r>
              <a:rPr lang="ru-RU" dirty="0" err="1" smtClean="0"/>
              <a:t>Incoterms</a:t>
            </a:r>
            <a:r>
              <a:rPr lang="ru-RU" dirty="0" smtClean="0"/>
              <a:t> (</a:t>
            </a:r>
            <a:r>
              <a:rPr lang="ru-RU" dirty="0" err="1" smtClean="0"/>
              <a:t>Инкотермс</a:t>
            </a:r>
            <a:r>
              <a:rPr lang="ru-RU" dirty="0" smtClean="0"/>
              <a:t>) представляют сокращенные по первым трем буквам торговые термины, отражающие предпринимательскую практику в международной поставке товаров. </a:t>
            </a:r>
            <a:r>
              <a:rPr lang="ru-RU" dirty="0" err="1" smtClean="0"/>
              <a:t>Incoterms</a:t>
            </a:r>
            <a:r>
              <a:rPr lang="ru-RU" dirty="0" smtClean="0"/>
              <a:t> ® (англ. </a:t>
            </a:r>
            <a:r>
              <a:rPr lang="ru-RU" dirty="0" err="1" smtClean="0"/>
              <a:t>International</a:t>
            </a:r>
            <a:r>
              <a:rPr lang="ru-RU" dirty="0" smtClean="0"/>
              <a:t> </a:t>
            </a:r>
            <a:r>
              <a:rPr lang="ru-RU" dirty="0" err="1" smtClean="0"/>
              <a:t>commerce</a:t>
            </a:r>
            <a:r>
              <a:rPr lang="ru-RU" dirty="0" smtClean="0"/>
              <a:t> </a:t>
            </a:r>
            <a:r>
              <a:rPr lang="ru-RU" dirty="0" err="1" smtClean="0"/>
              <a:t>terms</a:t>
            </a:r>
            <a:r>
              <a:rPr lang="ru-RU" dirty="0" smtClean="0"/>
              <a:t>) является товарным знаком Международной торговой палаты (</a:t>
            </a:r>
            <a:r>
              <a:rPr lang="ru-RU" dirty="0" err="1" smtClean="0"/>
              <a:t>International</a:t>
            </a:r>
            <a:r>
              <a:rPr lang="ru-RU" dirty="0" smtClean="0"/>
              <a:t> </a:t>
            </a:r>
            <a:r>
              <a:rPr lang="ru-RU" dirty="0" err="1" smtClean="0"/>
              <a:t>Chamber</a:t>
            </a:r>
            <a:r>
              <a:rPr lang="ru-RU" dirty="0" smtClean="0"/>
              <a:t> </a:t>
            </a:r>
            <a:r>
              <a:rPr lang="ru-RU" dirty="0" err="1" smtClean="0"/>
              <a:t>of</a:t>
            </a:r>
            <a:r>
              <a:rPr lang="ru-RU" dirty="0" smtClean="0"/>
              <a:t> </a:t>
            </a:r>
            <a:r>
              <a:rPr lang="ru-RU" dirty="0" err="1" smtClean="0"/>
              <a:t>Commerce</a:t>
            </a:r>
            <a:r>
              <a:rPr lang="ru-RU" dirty="0" smtClean="0"/>
              <a:t>, ICC). Правила </a:t>
            </a:r>
            <a:r>
              <a:rPr lang="ru-RU" dirty="0" err="1" smtClean="0"/>
              <a:t>Инкотермс</a:t>
            </a:r>
            <a:r>
              <a:rPr lang="ru-RU" dirty="0" smtClean="0"/>
              <a:t> ICC предназначены для использования торговых терминов в национальной и международной торговле.</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wellg\Desktop\короткова\table_incoterms_2020.jpg"/>
          <p:cNvPicPr>
            <a:picLocks noGrp="1" noChangeAspect="1" noChangeArrowheads="1"/>
          </p:cNvPicPr>
          <p:nvPr>
            <p:ph idx="1"/>
          </p:nvPr>
        </p:nvPicPr>
        <p:blipFill>
          <a:blip r:embed="rId2" cstate="print"/>
          <a:srcRect/>
          <a:stretch>
            <a:fillRect/>
          </a:stretch>
        </p:blipFill>
        <p:spPr bwMode="auto">
          <a:xfrm>
            <a:off x="358632" y="620688"/>
            <a:ext cx="11833368" cy="60486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77334" y="1802675"/>
            <a:ext cx="8596668" cy="4238688"/>
          </a:xfrm>
        </p:spPr>
        <p:txBody>
          <a:bodyPr>
            <a:normAutofit/>
          </a:bodyPr>
          <a:lstStyle/>
          <a:p>
            <a:r>
              <a:rPr lang="ru-RU" dirty="0"/>
              <a:t>Вместо контракта употребляется «договор», как принято во внутрихозяйственной практике нашей страны. Договором могут оформляться отношения сторон как коммерческого, так и некоммерческого характера, включая договоренности на межгосударственном уровне по торгово-экономическим, научно-техническим, внешнеполитическим и другим вопросам. Договоры — правовая форма, в которую облекаются отношения сторон, содержащие права и обязанности при осуществлении внешнеэкономической деятельности. Тем не менее российские участники внешнеторговой деятельности часто используют другие названия этого документа: договор, сделка, соглашение, в некоторых случаях — протокол (для оформления особых договорных отношений, например предварительной договоренности о заключении контракта). Чаще всего вместо термина «контракт» употребляется «договор».</a:t>
            </a:r>
          </a:p>
        </p:txBody>
      </p:sp>
    </p:spTree>
    <p:extLst>
      <p:ext uri="{BB962C8B-B14F-4D97-AF65-F5344CB8AC3E}">
        <p14:creationId xmlns="" xmlns:p14="http://schemas.microsoft.com/office/powerpoint/2010/main" val="417529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Основными признаками внешнеторгового контракта являются:</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Объект 2"/>
          <p:cNvSpPr>
            <a:spLocks noGrp="1"/>
          </p:cNvSpPr>
          <p:nvPr>
            <p:ph idx="1"/>
          </p:nvPr>
        </p:nvSpPr>
        <p:spPr>
          <a:xfrm>
            <a:off x="677334" y="2087879"/>
            <a:ext cx="8596668" cy="4156167"/>
          </a:xfrm>
        </p:spPr>
        <p:txBody>
          <a:bodyPr>
            <a:normAutofit/>
          </a:bodyPr>
          <a:lstStyle/>
          <a:p>
            <a:r>
              <a:rPr lang="ru-RU" dirty="0" smtClean="0"/>
              <a:t>• </a:t>
            </a:r>
            <a:r>
              <a:rPr lang="ru-RU" dirty="0"/>
              <a:t>разная государственная принадлежность договаривающихся сторон;</a:t>
            </a:r>
          </a:p>
          <a:p>
            <a:r>
              <a:rPr lang="ru-RU" dirty="0"/>
              <a:t>• установление взаимных прав и обязанностей сторон;</a:t>
            </a:r>
          </a:p>
          <a:p>
            <a:r>
              <a:rPr lang="ru-RU" dirty="0"/>
              <a:t>• направленность на организацию международной торговли товарами, услугами, информацией, результатами интеллектуальной деятельности;</a:t>
            </a:r>
          </a:p>
          <a:p>
            <a:r>
              <a:rPr lang="ru-RU" dirty="0"/>
              <a:t>• оформление установленным законом (международным договором, обычаем или соглашением сторон) образом;</a:t>
            </a:r>
          </a:p>
          <a:p>
            <a:r>
              <a:rPr lang="ru-RU" dirty="0"/>
              <a:t>• осуществление расчетов в иностранной валюте;</a:t>
            </a:r>
          </a:p>
          <a:p>
            <a:r>
              <a:rPr lang="ru-RU" dirty="0"/>
              <a:t>• применение международного права или права любого избранного сторонами государства;</a:t>
            </a:r>
          </a:p>
          <a:p>
            <a:r>
              <a:rPr lang="ru-RU" dirty="0"/>
              <a:t>• рассмотрение возможных споров в международном суде (арбитраже), избранном сторонами.</a:t>
            </a:r>
          </a:p>
          <a:p>
            <a:endParaRPr lang="ru-RU" dirty="0"/>
          </a:p>
        </p:txBody>
      </p:sp>
    </p:spTree>
    <p:extLst>
      <p:ext uri="{BB962C8B-B14F-4D97-AF65-F5344CB8AC3E}">
        <p14:creationId xmlns="" xmlns:p14="http://schemas.microsoft.com/office/powerpoint/2010/main" val="289562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chemeClr val="tx1"/>
                </a:solidFill>
              </a:rPr>
              <a:t>Доконтрактные</a:t>
            </a:r>
            <a:r>
              <a:rPr lang="ru-RU" dirty="0" smtClean="0">
                <a:solidFill>
                  <a:schemeClr val="tx1"/>
                </a:solidFill>
              </a:rPr>
              <a:t> документы</a:t>
            </a:r>
            <a:endParaRPr lang="ru-RU" dirty="0">
              <a:solidFill>
                <a:schemeClr val="tx1"/>
              </a:solidFill>
            </a:endParaRPr>
          </a:p>
        </p:txBody>
      </p:sp>
      <p:sp>
        <p:nvSpPr>
          <p:cNvPr id="3" name="Объект 2"/>
          <p:cNvSpPr>
            <a:spLocks noGrp="1"/>
          </p:cNvSpPr>
          <p:nvPr>
            <p:ph idx="1"/>
          </p:nvPr>
        </p:nvSpPr>
        <p:spPr>
          <a:xfrm>
            <a:off x="677334" y="2285999"/>
            <a:ext cx="8596668" cy="3997235"/>
          </a:xfrm>
        </p:spPr>
        <p:txBody>
          <a:bodyPr>
            <a:normAutofit lnSpcReduction="10000"/>
          </a:bodyPr>
          <a:lstStyle/>
          <a:p>
            <a:pPr algn="just">
              <a:buNone/>
            </a:pPr>
            <a:r>
              <a:rPr lang="ru-RU" sz="2000" dirty="0"/>
              <a:t>Как правило, в процессе работы над контрактом </a:t>
            </a:r>
            <a:r>
              <a:rPr lang="ru-RU" sz="2000" dirty="0" smtClean="0"/>
              <a:t>стороны подписывают </a:t>
            </a:r>
            <a:r>
              <a:rPr lang="ru-RU" sz="2000" dirty="0"/>
              <a:t>несколько документов в зависимости от степени проработанности вопросов, отражаемых в контракте. </a:t>
            </a:r>
            <a:endParaRPr lang="ru-RU" sz="2000" dirty="0" smtClean="0"/>
          </a:p>
          <a:p>
            <a:r>
              <a:rPr lang="ru-RU" sz="2000" b="1" i="1" dirty="0" smtClean="0"/>
              <a:t>Протокол </a:t>
            </a:r>
            <a:r>
              <a:rPr lang="ru-RU" sz="2000" b="1" i="1" dirty="0"/>
              <a:t>о намерениях </a:t>
            </a:r>
            <a:r>
              <a:rPr lang="ru-RU" sz="2000" i="1" dirty="0"/>
              <a:t>—</a:t>
            </a:r>
            <a:r>
              <a:rPr lang="ru-RU" sz="2000" dirty="0"/>
              <a:t> документ, подтверждающий намерения сторон заниматься определенным проектом и принятие ими некоторых обязательств. Протокол — желание сторон сохранить свободу в отношении некоторых обязательств или зафиксировать свои обязательства по определенным вопросам.</a:t>
            </a:r>
          </a:p>
          <a:p>
            <a:r>
              <a:rPr lang="ru-RU" sz="2000" b="1" i="1" dirty="0"/>
              <a:t>Рамочное соглашение </a:t>
            </a:r>
            <a:r>
              <a:rPr lang="ru-RU" sz="2000" i="1" dirty="0"/>
              <a:t>—</a:t>
            </a:r>
            <a:r>
              <a:rPr lang="ru-RU" sz="2000" dirty="0"/>
              <a:t> документ, определяющий принципиальную договоренность сторон о формах и условиях сотрудничества, которые после уточнении и дополнении найдут свое отражение в контракте.</a:t>
            </a:r>
          </a:p>
          <a:p>
            <a:endParaRPr lang="ru-RU" dirty="0"/>
          </a:p>
        </p:txBody>
      </p:sp>
    </p:spTree>
    <p:extLst>
      <p:ext uri="{BB962C8B-B14F-4D97-AF65-F5344CB8AC3E}">
        <p14:creationId xmlns="" xmlns:p14="http://schemas.microsoft.com/office/powerpoint/2010/main" val="428663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1"/>
                </a:solidFill>
              </a:rPr>
              <a:t>Классификация внешнеторговых контрактов</a:t>
            </a:r>
          </a:p>
        </p:txBody>
      </p:sp>
      <p:pic>
        <p:nvPicPr>
          <p:cNvPr id="4" name="Объект 3"/>
          <p:cNvPicPr>
            <a:picLocks noGrp="1" noChangeAspect="1"/>
          </p:cNvPicPr>
          <p:nvPr>
            <p:ph idx="1"/>
          </p:nvPr>
        </p:nvPicPr>
        <p:blipFill>
          <a:blip r:embed="rId2"/>
          <a:stretch>
            <a:fillRect/>
          </a:stretch>
        </p:blipFill>
        <p:spPr>
          <a:xfrm>
            <a:off x="1256369" y="2224745"/>
            <a:ext cx="6572960" cy="3431472"/>
          </a:xfrm>
          <a:prstGeom prst="rect">
            <a:avLst/>
          </a:prstGeom>
        </p:spPr>
      </p:pic>
    </p:spTree>
    <p:extLst>
      <p:ext uri="{BB962C8B-B14F-4D97-AF65-F5344CB8AC3E}">
        <p14:creationId xmlns="" xmlns:p14="http://schemas.microsoft.com/office/powerpoint/2010/main" val="182913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Виды внешнеторговых контрактов:</a:t>
            </a:r>
            <a:r>
              <a:rPr lang="ru-RU" dirty="0"/>
              <a:t/>
            </a:r>
            <a:br>
              <a:rPr lang="ru-RU" dirty="0"/>
            </a:br>
            <a:endParaRPr lang="ru-RU" dirty="0"/>
          </a:p>
        </p:txBody>
      </p:sp>
      <p:sp>
        <p:nvSpPr>
          <p:cNvPr id="3" name="Объект 2"/>
          <p:cNvSpPr>
            <a:spLocks noGrp="1"/>
          </p:cNvSpPr>
          <p:nvPr>
            <p:ph idx="1"/>
          </p:nvPr>
        </p:nvSpPr>
        <p:spPr>
          <a:xfrm>
            <a:off x="677334" y="1685109"/>
            <a:ext cx="8596668" cy="4356253"/>
          </a:xfrm>
        </p:spPr>
        <p:txBody>
          <a:bodyPr/>
          <a:lstStyle/>
          <a:p>
            <a:r>
              <a:rPr lang="ru-RU" dirty="0" smtClean="0">
                <a:solidFill>
                  <a:srgbClr val="FF0000"/>
                </a:solidFill>
              </a:rPr>
              <a:t>• </a:t>
            </a:r>
            <a:r>
              <a:rPr lang="ru-RU" dirty="0">
                <a:solidFill>
                  <a:srgbClr val="FF0000"/>
                </a:solidFill>
              </a:rPr>
              <a:t>в зависимости от характера поставки:</a:t>
            </a:r>
          </a:p>
          <a:p>
            <a:r>
              <a:rPr lang="ru-RU" dirty="0"/>
              <a:t>контракт с разовой поставкой товара, после исполнения которого юридические отношения между сторонами сделки прекращаются;</a:t>
            </a:r>
          </a:p>
          <a:p>
            <a:r>
              <a:rPr lang="ru-RU" dirty="0"/>
              <a:t>контракт с периодической регулярной поставкой товара от продавца к покупателю в течение определенного срока;</a:t>
            </a:r>
          </a:p>
          <a:p>
            <a:r>
              <a:rPr lang="ru-RU" dirty="0"/>
              <a:t>долгосрочные соглашения о поставках;</a:t>
            </a:r>
          </a:p>
          <a:p>
            <a:r>
              <a:rPr lang="ru-RU" dirty="0">
                <a:solidFill>
                  <a:srgbClr val="FF0000"/>
                </a:solidFill>
              </a:rPr>
              <a:t>• в зависимости от объекта сделки:</a:t>
            </a:r>
          </a:p>
          <a:p>
            <a:r>
              <a:rPr lang="ru-RU" dirty="0"/>
              <a:t>контракты купли-продажи товаров в материально-вещественной форме;</a:t>
            </a:r>
          </a:p>
          <a:p>
            <a:r>
              <a:rPr lang="ru-RU" dirty="0"/>
              <a:t>контракты купли-продажи услуг (посреднические, фьючерсные, транспортные, консультативные); контракты купли-продажи результатов творческой деятельности (продажа лицензий, обычно сопровождающая экспорт оборудования и технологий);</a:t>
            </a:r>
          </a:p>
          <a:p>
            <a:endParaRPr lang="ru-RU" dirty="0"/>
          </a:p>
        </p:txBody>
      </p:sp>
    </p:spTree>
    <p:extLst>
      <p:ext uri="{BB962C8B-B14F-4D97-AF65-F5344CB8AC3E}">
        <p14:creationId xmlns="" xmlns:p14="http://schemas.microsoft.com/office/powerpoint/2010/main" val="393886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Виды</a:t>
            </a:r>
            <a:endParaRPr lang="ru-RU" dirty="0">
              <a:solidFill>
                <a:schemeClr val="tx1"/>
              </a:solidFill>
            </a:endParaRPr>
          </a:p>
        </p:txBody>
      </p:sp>
      <p:sp>
        <p:nvSpPr>
          <p:cNvPr id="3" name="Объект 2"/>
          <p:cNvSpPr>
            <a:spLocks noGrp="1"/>
          </p:cNvSpPr>
          <p:nvPr>
            <p:ph idx="1"/>
          </p:nvPr>
        </p:nvSpPr>
        <p:spPr>
          <a:xfrm>
            <a:off x="677334" y="2118359"/>
            <a:ext cx="8596668" cy="3923003"/>
          </a:xfrm>
        </p:spPr>
        <p:txBody>
          <a:bodyPr/>
          <a:lstStyle/>
          <a:p>
            <a:r>
              <a:rPr lang="ru-RU" dirty="0">
                <a:solidFill>
                  <a:srgbClr val="FF0000"/>
                </a:solidFill>
              </a:rPr>
              <a:t>• в зависимости от формы оплаты:</a:t>
            </a:r>
          </a:p>
          <a:p>
            <a:r>
              <a:rPr lang="ru-RU" dirty="0"/>
              <a:t>контракты с оплатой в денежной форме предусматривают расчеты в определенной валюте с использованием обусловленных в контракте форм расчета (инкассо, аккредитив, чек, вексель) и способов платежа (оплата наличными, авансовый платеж, оплата в кредит); контракты с оплатой в товарной форме; контракты с оплатой в смешанной форме;</a:t>
            </a:r>
          </a:p>
          <a:p>
            <a:r>
              <a:rPr lang="ru-RU" dirty="0">
                <a:solidFill>
                  <a:srgbClr val="FF0000"/>
                </a:solidFill>
              </a:rPr>
              <a:t>• в зависимости от направленности:</a:t>
            </a:r>
          </a:p>
          <a:p>
            <a:r>
              <a:rPr lang="ru-RU" dirty="0"/>
              <a:t>экспортные;</a:t>
            </a:r>
          </a:p>
          <a:p>
            <a:r>
              <a:rPr lang="ru-RU" dirty="0"/>
              <a:t>импортные.</a:t>
            </a:r>
          </a:p>
          <a:p>
            <a:endParaRPr lang="ru-RU" dirty="0"/>
          </a:p>
        </p:txBody>
      </p:sp>
    </p:spTree>
    <p:extLst>
      <p:ext uri="{BB962C8B-B14F-4D97-AF65-F5344CB8AC3E}">
        <p14:creationId xmlns="" xmlns:p14="http://schemas.microsoft.com/office/powerpoint/2010/main" val="1420606447"/>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1457</TotalTime>
  <Words>1522</Words>
  <Application>Microsoft Office PowerPoint</Application>
  <PresentationFormat>Произвольный</PresentationFormat>
  <Paragraphs>127</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Аспект</vt:lpstr>
      <vt:lpstr>Внешнеторговые контракты</vt:lpstr>
      <vt:lpstr>Определение</vt:lpstr>
      <vt:lpstr>Внешнеторговый контракт</vt:lpstr>
      <vt:lpstr>Слайд 4</vt:lpstr>
      <vt:lpstr>Основными признаками внешнеторгового контракта являются:   </vt:lpstr>
      <vt:lpstr>Доконтрактные документы</vt:lpstr>
      <vt:lpstr>Классификация внешнеторговых контрактов</vt:lpstr>
      <vt:lpstr>Виды внешнеторговых контрактов: </vt:lpstr>
      <vt:lpstr>Виды</vt:lpstr>
      <vt:lpstr>Слайд 10</vt:lpstr>
      <vt:lpstr>СРОКИ ПОСТАВКИ</vt:lpstr>
      <vt:lpstr>ОБЪЕКТ СДЕЛКИ</vt:lpstr>
      <vt:lpstr>ФОРМА ОПЛАТЫ</vt:lpstr>
      <vt:lpstr>УСЛОВИЯ ВНЕШНЕТОРГОВОГО КОНТРАКТА</vt:lpstr>
      <vt:lpstr>УСЛОВИЯ ВНЕШНЕТОРГОВОГО КОНТРАКТА</vt:lpstr>
      <vt:lpstr>СТРУКТУРА ВНЕШНЕТОРГОВЫХ КОНТРАКТОВ</vt:lpstr>
      <vt:lpstr>ЭТАПЫ СОСТАВЛЕНИЯ КОНТРАКТОВ</vt:lpstr>
      <vt:lpstr>ЭТАПЫ СОСТАВЛЕНИЯ КОНТРАКТОВ</vt:lpstr>
      <vt:lpstr>оферта</vt:lpstr>
      <vt:lpstr>Акцепт</vt:lpstr>
      <vt:lpstr>Документы, регулирующие составление международного торгового контракта </vt:lpstr>
      <vt:lpstr>ВЕНСКАЯ КОНВЕНЦИЯ 1980г.</vt:lpstr>
      <vt:lpstr>ВЕНСКАЯ КОНВЕНЦИЯ 1980г.</vt:lpstr>
      <vt:lpstr>Принципы международных коммерческих договоров (УНИДРУА)</vt:lpstr>
      <vt:lpstr> Права и обязанности продавца и покупателя  договора международной купли-продажи товаров.</vt:lpstr>
      <vt:lpstr>Обязанности продавца</vt:lpstr>
      <vt:lpstr>Слайд 27</vt:lpstr>
      <vt:lpstr>Обязанности покупателя</vt:lpstr>
      <vt:lpstr>Слайд 29</vt:lpstr>
      <vt:lpstr>Слайд 30</vt:lpstr>
      <vt:lpstr>Меры ответственности</vt:lpstr>
      <vt:lpstr>Форс-мажорные ситуации</vt:lpstr>
      <vt:lpstr>Что такое Инкотермс 2020 (Incoterms 2020)? </vt:lpstr>
      <vt:lpstr>Слайд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Классификация внешнеторговых контрактов</dc:title>
  <dc:creator>Vika</dc:creator>
  <cp:lastModifiedBy>pc</cp:lastModifiedBy>
  <cp:revision>15</cp:revision>
  <dcterms:created xsi:type="dcterms:W3CDTF">2020-06-13T14:25:36Z</dcterms:created>
  <dcterms:modified xsi:type="dcterms:W3CDTF">2020-09-21T15:18:07Z</dcterms:modified>
</cp:coreProperties>
</file>