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1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Заголовок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0" name="Дата 9"/>
          <p:cNvSpPr>
            <a:spLocks noGrp="1"/>
          </p:cNvSpPr>
          <p:nvPr>
            <p:ph type="dt" sz="half" idx="10"/>
          </p:nvPr>
        </p:nvSpPr>
        <p:spPr>
          <a:xfrm>
            <a:off x="5562600" y="6509004"/>
            <a:ext cx="3002280" cy="274320"/>
          </a:xfrm>
        </p:spPr>
        <p:txBody>
          <a:bodyPr vert="horz" rtlCol="0"/>
          <a:lstStyle>
            <a:extLst/>
          </a:lstStyle>
          <a:p>
            <a:fld id="{5B106E36-FD25-4E2D-B0AA-010F637433A0}" type="datetimeFigureOut">
              <a:rPr lang="ru-RU" smtClean="0"/>
              <a:pPr/>
              <a:t>24.04.2019</a:t>
            </a:fld>
            <a:endParaRPr lang="ru-RU"/>
          </a:p>
        </p:txBody>
      </p:sp>
      <p:sp>
        <p:nvSpPr>
          <p:cNvPr id="11" name="Номер слайда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725C68B6-61C2-468F-89AB-4B9F7531AA68}" type="slidenum">
              <a:rPr lang="ru-RU" smtClean="0"/>
              <a:pPr/>
              <a:t>‹#›</a:t>
            </a:fld>
            <a:endParaRPr lang="ru-RU"/>
          </a:p>
        </p:txBody>
      </p:sp>
      <p:sp>
        <p:nvSpPr>
          <p:cNvPr id="12" name="Нижний колонтитул 11"/>
          <p:cNvSpPr>
            <a:spLocks noGrp="1"/>
          </p:cNvSpPr>
          <p:nvPr>
            <p:ph type="ftr" sz="quarter" idx="12"/>
          </p:nvPr>
        </p:nvSpPr>
        <p:spPr>
          <a:xfrm>
            <a:off x="1600200" y="6509004"/>
            <a:ext cx="3907464" cy="274320"/>
          </a:xfrm>
        </p:spPr>
        <p:txBody>
          <a:bodyPr vert="horz" rtlCol="0"/>
          <a:lstStyle>
            <a:extLst/>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24.04.2019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lvl1pPr algn="l">
              <a:defRPr/>
            </a:lvl1pPr>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24.04.2019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24.04.2019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7" name="Прямоугольник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8" name="Дата 7"/>
          <p:cNvSpPr>
            <a:spLocks noGrp="1"/>
          </p:cNvSpPr>
          <p:nvPr>
            <p:ph type="dt" sz="half" idx="10"/>
          </p:nvPr>
        </p:nvSpPr>
        <p:spPr>
          <a:xfrm>
            <a:off x="5562600" y="6513670"/>
            <a:ext cx="3002280" cy="274320"/>
          </a:xfrm>
        </p:spPr>
        <p:txBody>
          <a:bodyPr vert="horz" rtlCol="0"/>
          <a:lstStyle>
            <a:extLst/>
          </a:lstStyle>
          <a:p>
            <a:fld id="{5B106E36-FD25-4E2D-B0AA-010F637433A0}" type="datetimeFigureOut">
              <a:rPr lang="ru-RU" smtClean="0"/>
              <a:pPr/>
              <a:t>24.04.2019</a:t>
            </a:fld>
            <a:endParaRPr lang="ru-RU"/>
          </a:p>
        </p:txBody>
      </p:sp>
      <p:sp>
        <p:nvSpPr>
          <p:cNvPr id="9" name="Номер слайда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725C68B6-61C2-468F-89AB-4B9F7531AA68}" type="slidenum">
              <a:rPr lang="ru-RU" smtClean="0"/>
              <a:pPr/>
              <a:t>‹#›</a:t>
            </a:fld>
            <a:endParaRPr lang="ru-RU"/>
          </a:p>
        </p:txBody>
      </p:sp>
      <p:sp>
        <p:nvSpPr>
          <p:cNvPr id="10" name="Нижний колонтитул 9"/>
          <p:cNvSpPr>
            <a:spLocks noGrp="1"/>
          </p:cNvSpPr>
          <p:nvPr>
            <p:ph type="ftr" sz="quarter" idx="12"/>
          </p:nvPr>
        </p:nvSpPr>
        <p:spPr>
          <a:xfrm>
            <a:off x="1600200" y="6513670"/>
            <a:ext cx="3907464" cy="274320"/>
          </a:xfrm>
        </p:spPr>
        <p:txBody>
          <a:bodyPr vert="horz" rtlCol="0"/>
          <a:lstStyle>
            <a:extLst/>
          </a:lstStyle>
          <a:p>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24.04.2019</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a:xfrm>
            <a:off x="8641080" y="6514568"/>
            <a:ext cx="464288" cy="274320"/>
          </a:xfrm>
        </p:spPr>
        <p:txBody>
          <a:bodyPr/>
          <a:lstStyle>
            <a:extLst/>
          </a:lstStyle>
          <a:p>
            <a:fld id="{725C68B6-61C2-468F-89AB-4B9F7531AA68}" type="slidenum">
              <a:rPr lang="ru-RU" smtClean="0"/>
              <a:pPr/>
              <a:t>‹#›</a:t>
            </a:fld>
            <a:endParaRPr lang="ru-RU"/>
          </a:p>
        </p:txBody>
      </p:sp>
      <p:sp>
        <p:nvSpPr>
          <p:cNvPr id="10" name="Прямоугольник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Прямоугольник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Прямоугольник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Заголовок 1"/>
          <p:cNvSpPr>
            <a:spLocks noGrp="1"/>
          </p:cNvSpPr>
          <p:nvPr>
            <p:ph type="title"/>
          </p:nvPr>
        </p:nvSpPr>
        <p:spPr>
          <a:xfrm>
            <a:off x="457200" y="251948"/>
            <a:ext cx="8229600"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24.04.2019</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a:xfrm>
            <a:off x="8641080" y="6514568"/>
            <a:ext cx="464288" cy="274320"/>
          </a:xfrm>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3218"/>
            <a:ext cx="8229600"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24.04.2019</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5B106E36-FD25-4E2D-B0AA-010F637433A0}" type="datetimeFigureOut">
              <a:rPr lang="ru-RU" smtClean="0"/>
              <a:pPr/>
              <a:t>24.04.2019</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2"/>
      </p:bgRef>
    </p:bg>
    <p:spTree>
      <p:nvGrpSpPr>
        <p:cNvPr id="1" name=""/>
        <p:cNvGrpSpPr/>
        <p:nvPr/>
      </p:nvGrpSpPr>
      <p:grpSpPr>
        <a:xfrm>
          <a:off x="0" y="0"/>
          <a:ext cx="0" cy="0"/>
          <a:chOff x="0" y="0"/>
          <a:chExt cx="0" cy="0"/>
        </a:xfrm>
      </p:grpSpPr>
      <p:sp>
        <p:nvSpPr>
          <p:cNvPr id="8" name="Прямоугольник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963136" y="304800"/>
            <a:ext cx="3931920" cy="762000"/>
          </a:xfrm>
        </p:spPr>
        <p:txBody>
          <a:bodyPr anchor="b"/>
          <a:lstStyle>
            <a:lvl1pPr marL="0" algn="r">
              <a:buNone/>
              <a:defRPr sz="2000" b="1"/>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9" name="Дата 8"/>
          <p:cNvSpPr>
            <a:spLocks noGrp="1"/>
          </p:cNvSpPr>
          <p:nvPr>
            <p:ph type="dt" sz="half" idx="10"/>
          </p:nvPr>
        </p:nvSpPr>
        <p:spPr>
          <a:xfrm>
            <a:off x="5562600" y="6513670"/>
            <a:ext cx="3002280" cy="274320"/>
          </a:xfrm>
        </p:spPr>
        <p:txBody>
          <a:bodyPr vert="horz" rtlCol="0"/>
          <a:lstStyle>
            <a:extLst/>
          </a:lstStyle>
          <a:p>
            <a:fld id="{5B106E36-FD25-4E2D-B0AA-010F637433A0}" type="datetimeFigureOut">
              <a:rPr lang="ru-RU" smtClean="0"/>
              <a:pPr/>
              <a:t>24.04.2019</a:t>
            </a:fld>
            <a:endParaRPr lang="ru-RU"/>
          </a:p>
        </p:txBody>
      </p:sp>
      <p:sp>
        <p:nvSpPr>
          <p:cNvPr id="10" name="Номер слайда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725C68B6-61C2-468F-89AB-4B9F7531AA68}" type="slidenum">
              <a:rPr lang="ru-RU" smtClean="0"/>
              <a:pPr/>
              <a:t>‹#›</a:t>
            </a:fld>
            <a:endParaRPr lang="ru-RU"/>
          </a:p>
        </p:txBody>
      </p:sp>
      <p:sp>
        <p:nvSpPr>
          <p:cNvPr id="11" name="Нижний колонтитул 10"/>
          <p:cNvSpPr>
            <a:spLocks noGrp="1"/>
          </p:cNvSpPr>
          <p:nvPr>
            <p:ph type="ftr" sz="quarter" idx="12"/>
          </p:nvPr>
        </p:nvSpPr>
        <p:spPr>
          <a:xfrm>
            <a:off x="1600200" y="6513670"/>
            <a:ext cx="3907464" cy="274320"/>
          </a:xfrm>
        </p:spPr>
        <p:txBody>
          <a:bodyPr vert="horz" rtlCol="0"/>
          <a:lstStyle>
            <a:extLst/>
          </a:lstStyle>
          <a:p>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0443" y="4724400"/>
            <a:ext cx="5486400" cy="664536"/>
          </a:xfrm>
        </p:spPr>
        <p:txBody>
          <a:bodyPr anchor="b"/>
          <a:lstStyle>
            <a:lvl1pPr marL="0" algn="r">
              <a:buNone/>
              <a:defRPr sz="2000" b="1"/>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13" name="Рисунок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8" name="Дата 7"/>
          <p:cNvSpPr>
            <a:spLocks noGrp="1"/>
          </p:cNvSpPr>
          <p:nvPr>
            <p:ph type="dt" sz="half" idx="10"/>
          </p:nvPr>
        </p:nvSpPr>
        <p:spPr>
          <a:xfrm>
            <a:off x="5562600" y="6509004"/>
            <a:ext cx="3002280" cy="274320"/>
          </a:xfrm>
        </p:spPr>
        <p:txBody>
          <a:bodyPr vert="horz" rtlCol="0"/>
          <a:lstStyle>
            <a:extLst/>
          </a:lstStyle>
          <a:p>
            <a:fld id="{5B106E36-FD25-4E2D-B0AA-010F637433A0}" type="datetimeFigureOut">
              <a:rPr lang="ru-RU" smtClean="0"/>
              <a:pPr/>
              <a:t>24.04.2019</a:t>
            </a:fld>
            <a:endParaRPr lang="ru-RU"/>
          </a:p>
        </p:txBody>
      </p:sp>
      <p:sp>
        <p:nvSpPr>
          <p:cNvPr id="9" name="Номер слайда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725C68B6-61C2-468F-89AB-4B9F7531AA68}" type="slidenum">
              <a:rPr lang="ru-RU" smtClean="0"/>
              <a:pPr/>
              <a:t>‹#›</a:t>
            </a:fld>
            <a:endParaRPr lang="ru-RU"/>
          </a:p>
        </p:txBody>
      </p:sp>
      <p:sp>
        <p:nvSpPr>
          <p:cNvPr id="10" name="Нижний колонтитул 9"/>
          <p:cNvSpPr>
            <a:spLocks noGrp="1"/>
          </p:cNvSpPr>
          <p:nvPr>
            <p:ph type="ftr" sz="quarter" idx="12"/>
          </p:nvPr>
        </p:nvSpPr>
        <p:spPr>
          <a:xfrm>
            <a:off x="1600200" y="6509004"/>
            <a:ext cx="3907464" cy="274320"/>
          </a:xfrm>
        </p:spPr>
        <p:txBody>
          <a:bodyPr vert="horz" rtlCol="0"/>
          <a:lstStyle>
            <a:extLst/>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Нижний колонтитул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ru-RU"/>
          </a:p>
        </p:txBody>
      </p:sp>
      <p:sp>
        <p:nvSpPr>
          <p:cNvPr id="14" name="Дата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5B106E36-FD25-4E2D-B0AA-010F637433A0}" type="datetimeFigureOut">
              <a:rPr lang="ru-RU" smtClean="0"/>
              <a:pPr/>
              <a:t>24.04.2019</a:t>
            </a:fld>
            <a:endParaRPr lang="ru-RU"/>
          </a:p>
        </p:txBody>
      </p:sp>
      <p:sp>
        <p:nvSpPr>
          <p:cNvPr id="23" name="Номер слайда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725C68B6-61C2-468F-89AB-4B9F7531AA68}" type="slidenum">
              <a:rPr lang="ru-RU" smtClean="0"/>
              <a:pPr/>
              <a:t>‹#›</a:t>
            </a:fld>
            <a:endParaRPr lang="ru-RU"/>
          </a:p>
        </p:txBody>
      </p:sp>
      <p:sp>
        <p:nvSpPr>
          <p:cNvPr id="22" name="Заголовок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pPr algn="ctr"/>
            <a:r>
              <a:rPr lang="ru-RU" sz="4400" dirty="0" smtClean="0">
                <a:solidFill>
                  <a:schemeClr val="bg2">
                    <a:lumMod val="40000"/>
                    <a:lumOff val="60000"/>
                  </a:schemeClr>
                </a:solidFill>
                <a:latin typeface="Times New Roman" pitchFamily="18" charset="0"/>
                <a:cs typeface="Times New Roman" pitchFamily="18" charset="0"/>
              </a:rPr>
              <a:t>Презентация на тему: «Владение. </a:t>
            </a:r>
            <a:br>
              <a:rPr lang="ru-RU" sz="4400" dirty="0" smtClean="0">
                <a:solidFill>
                  <a:schemeClr val="bg2">
                    <a:lumMod val="40000"/>
                    <a:lumOff val="60000"/>
                  </a:schemeClr>
                </a:solidFill>
                <a:latin typeface="Times New Roman" pitchFamily="18" charset="0"/>
                <a:cs typeface="Times New Roman" pitchFamily="18" charset="0"/>
              </a:rPr>
            </a:br>
            <a:r>
              <a:rPr lang="ru-RU" sz="4400" dirty="0" smtClean="0">
                <a:solidFill>
                  <a:schemeClr val="bg2">
                    <a:lumMod val="40000"/>
                    <a:lumOff val="60000"/>
                  </a:schemeClr>
                </a:solidFill>
                <a:latin typeface="Times New Roman" pitchFamily="18" charset="0"/>
                <a:cs typeface="Times New Roman" pitchFamily="18" charset="0"/>
              </a:rPr>
              <a:t>Юридическая охрана и защита»</a:t>
            </a:r>
            <a:endParaRPr lang="ru-RU" sz="4400" dirty="0">
              <a:solidFill>
                <a:schemeClr val="bg2">
                  <a:lumMod val="40000"/>
                  <a:lumOff val="60000"/>
                </a:schemeClr>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2195736" y="4941168"/>
            <a:ext cx="6560234" cy="1752600"/>
          </a:xfrm>
        </p:spPr>
        <p:txBody>
          <a:bodyPr>
            <a:normAutofit/>
          </a:bodyPr>
          <a:lstStyle/>
          <a:p>
            <a:r>
              <a:rPr lang="ru-RU" sz="2800" dirty="0" smtClean="0">
                <a:solidFill>
                  <a:schemeClr val="bg2">
                    <a:lumMod val="40000"/>
                    <a:lumOff val="60000"/>
                  </a:schemeClr>
                </a:solidFill>
                <a:latin typeface="Times New Roman" pitchFamily="18" charset="0"/>
                <a:cs typeface="Times New Roman" pitchFamily="18" charset="0"/>
              </a:rPr>
              <a:t>Презентацию выполнила студентка группы ЮЮГ-312 </a:t>
            </a:r>
            <a:r>
              <a:rPr lang="ru-RU" sz="2800" dirty="0" err="1" smtClean="0">
                <a:solidFill>
                  <a:schemeClr val="bg2">
                    <a:lumMod val="40000"/>
                    <a:lumOff val="60000"/>
                  </a:schemeClr>
                </a:solidFill>
                <a:latin typeface="Times New Roman" pitchFamily="18" charset="0"/>
                <a:cs typeface="Times New Roman" pitchFamily="18" charset="0"/>
              </a:rPr>
              <a:t>Переверзева</a:t>
            </a:r>
            <a:r>
              <a:rPr lang="ru-RU" sz="2800" dirty="0" smtClean="0">
                <a:solidFill>
                  <a:schemeClr val="bg2">
                    <a:lumMod val="40000"/>
                    <a:lumOff val="60000"/>
                  </a:schemeClr>
                </a:solidFill>
                <a:latin typeface="Times New Roman" pitchFamily="18" charset="0"/>
                <a:cs typeface="Times New Roman" pitchFamily="18" charset="0"/>
              </a:rPr>
              <a:t> Анастасия</a:t>
            </a:r>
            <a:endParaRPr lang="ru-RU" sz="2800" dirty="0">
              <a:solidFill>
                <a:schemeClr val="bg2">
                  <a:lumMod val="40000"/>
                  <a:lumOff val="60000"/>
                </a:schemeClr>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l"/>
            <a:r>
              <a:rPr lang="ru-RU" sz="4000" dirty="0" smtClean="0">
                <a:solidFill>
                  <a:schemeClr val="bg2">
                    <a:lumMod val="40000"/>
                    <a:lumOff val="60000"/>
                  </a:schemeClr>
                </a:solidFill>
                <a:latin typeface="Times New Roman" pitchFamily="18" charset="0"/>
                <a:cs typeface="Times New Roman" pitchFamily="18" charset="0"/>
              </a:rPr>
              <a:t>Правовая основа владения</a:t>
            </a:r>
            <a:endParaRPr lang="ru-RU" sz="4000" dirty="0">
              <a:solidFill>
                <a:schemeClr val="bg2">
                  <a:lumMod val="40000"/>
                  <a:lumOff val="60000"/>
                </a:schemeClr>
              </a:solidFill>
              <a:latin typeface="Times New Roman" pitchFamily="18" charset="0"/>
              <a:cs typeface="Times New Roman" pitchFamily="18" charset="0"/>
            </a:endParaRPr>
          </a:p>
        </p:txBody>
      </p:sp>
      <p:sp>
        <p:nvSpPr>
          <p:cNvPr id="3" name="Содержимое 2"/>
          <p:cNvSpPr>
            <a:spLocks noGrp="1"/>
          </p:cNvSpPr>
          <p:nvPr>
            <p:ph idx="1"/>
          </p:nvPr>
        </p:nvSpPr>
        <p:spPr>
          <a:xfrm>
            <a:off x="179512" y="1484784"/>
            <a:ext cx="8712968" cy="4526280"/>
          </a:xfrm>
        </p:spPr>
        <p:txBody>
          <a:bodyPr>
            <a:noAutofit/>
          </a:bodyPr>
          <a:lstStyle/>
          <a:p>
            <a:pPr algn="just"/>
            <a:r>
              <a:rPr lang="ru-RU" sz="2000" dirty="0" smtClean="0">
                <a:solidFill>
                  <a:schemeClr val="bg2">
                    <a:lumMod val="40000"/>
                    <a:lumOff val="60000"/>
                  </a:schemeClr>
                </a:solidFill>
                <a:latin typeface="Times New Roman" pitchFamily="18" charset="0"/>
                <a:cs typeface="Times New Roman" pitchFamily="18" charset="0"/>
              </a:rPr>
              <a:t>Правовая защита владения определяется тем юридическим и хозяйственным значением, которое она имеет. </a:t>
            </a:r>
            <a:endParaRPr lang="ru-RU" sz="2000" dirty="0" smtClean="0">
              <a:solidFill>
                <a:schemeClr val="bg2">
                  <a:lumMod val="40000"/>
                  <a:lumOff val="60000"/>
                </a:schemeClr>
              </a:solidFill>
              <a:latin typeface="Times New Roman" pitchFamily="18" charset="0"/>
              <a:cs typeface="Times New Roman" pitchFamily="18" charset="0"/>
            </a:endParaRPr>
          </a:p>
          <a:p>
            <a:pPr algn="just"/>
            <a:r>
              <a:rPr lang="ru-RU" sz="2000" dirty="0" smtClean="0">
                <a:solidFill>
                  <a:schemeClr val="bg2">
                    <a:lumMod val="40000"/>
                    <a:lumOff val="60000"/>
                  </a:schemeClr>
                </a:solidFill>
                <a:latin typeface="Times New Roman" pitchFamily="18" charset="0"/>
                <a:cs typeface="Times New Roman" pitchFamily="18" charset="0"/>
              </a:rPr>
              <a:t>В </a:t>
            </a:r>
            <a:r>
              <a:rPr lang="ru-RU" sz="2000" dirty="0" smtClean="0">
                <a:solidFill>
                  <a:schemeClr val="bg2">
                    <a:lumMod val="40000"/>
                    <a:lumOff val="60000"/>
                  </a:schemeClr>
                </a:solidFill>
                <a:latin typeface="Times New Roman" pitchFamily="18" charset="0"/>
                <a:cs typeface="Times New Roman" pitchFamily="18" charset="0"/>
              </a:rPr>
              <a:t>литературе высказываются различные обоснования юридической защиты владения, однако в настоящее время большинство авторов признает, что в основном оно служит целям обеспечения интересов собственников и поддержания стабильности установленного правопорядка в сфере имущественных отношений, устойчивости гражданского оборота оперативного устранения препятствий в пользовании имуществом, вовлеченным в хозяйственный оборот</a:t>
            </a:r>
            <a:r>
              <a:rPr lang="ru-RU" sz="2000" dirty="0" smtClean="0">
                <a:solidFill>
                  <a:schemeClr val="bg2">
                    <a:lumMod val="40000"/>
                    <a:lumOff val="60000"/>
                  </a:schemeClr>
                </a:solidFill>
                <a:latin typeface="Times New Roman" pitchFamily="18" charset="0"/>
                <a:cs typeface="Times New Roman" pitchFamily="18" charset="0"/>
              </a:rPr>
              <a:t>.</a:t>
            </a:r>
          </a:p>
          <a:p>
            <a:pPr algn="just"/>
            <a:r>
              <a:rPr lang="ru-RU" sz="2000" dirty="0" smtClean="0">
                <a:solidFill>
                  <a:schemeClr val="bg2">
                    <a:lumMod val="40000"/>
                    <a:lumOff val="60000"/>
                  </a:schemeClr>
                </a:solidFill>
                <a:latin typeface="Times New Roman" pitchFamily="18" charset="0"/>
                <a:cs typeface="Times New Roman" pitchFamily="18" charset="0"/>
              </a:rPr>
              <a:t>Владение является правомочием собственника, и охрана его как фактического обладания вещью подчинена прежде всего облегчению защиты права собственности</a:t>
            </a:r>
            <a:r>
              <a:rPr lang="ru-RU" sz="2000" dirty="0" smtClean="0">
                <a:solidFill>
                  <a:schemeClr val="bg2">
                    <a:lumMod val="40000"/>
                    <a:lumOff val="60000"/>
                  </a:schemeClr>
                </a:solidFill>
                <a:latin typeface="Times New Roman" pitchFamily="18" charset="0"/>
                <a:cs typeface="Times New Roman" pitchFamily="18" charset="0"/>
              </a:rPr>
              <a:t>.. Возможность </a:t>
            </a:r>
            <a:r>
              <a:rPr lang="ru-RU" sz="2000" dirty="0" smtClean="0">
                <a:solidFill>
                  <a:schemeClr val="bg2">
                    <a:lumMod val="40000"/>
                    <a:lumOff val="60000"/>
                  </a:schemeClr>
                </a:solidFill>
                <a:latin typeface="Times New Roman" pitchFamily="18" charset="0"/>
                <a:cs typeface="Times New Roman" pitchFamily="18" charset="0"/>
              </a:rPr>
              <a:t>выбора собственником способа защиты обеспечивается законом, но не допускается применение одновременно собственнического и владельческого исков. В соответствии с гражданско-процессуальными правилами собственник, предъявляющий собственнический иск, лишается права на использование владельческого иска.</a:t>
            </a:r>
            <a:endParaRPr lang="ru-RU" sz="2000" dirty="0">
              <a:solidFill>
                <a:schemeClr val="bg2">
                  <a:lumMod val="40000"/>
                  <a:lumOff val="60000"/>
                </a:schemeClr>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70000" lnSpcReduction="20000"/>
          </a:bodyPr>
          <a:lstStyle/>
          <a:p>
            <a:pPr algn="just"/>
            <a:r>
              <a:rPr lang="ru-RU" dirty="0" smtClean="0">
                <a:solidFill>
                  <a:schemeClr val="bg2">
                    <a:lumMod val="40000"/>
                    <a:lumOff val="60000"/>
                  </a:schemeClr>
                </a:solidFill>
                <a:latin typeface="Times New Roman" pitchFamily="18" charset="0"/>
                <a:cs typeface="Times New Roman" pitchFamily="18" charset="0"/>
              </a:rPr>
              <a:t>Владение является также одним из элементов многих вещных и обязательственных правоотношений, в которых фактическим владельцем выступает </a:t>
            </a:r>
            <a:r>
              <a:rPr lang="ru-RU" dirty="0" err="1" smtClean="0">
                <a:solidFill>
                  <a:schemeClr val="bg2">
                    <a:lumMod val="40000"/>
                    <a:lumOff val="60000"/>
                  </a:schemeClr>
                </a:solidFill>
                <a:latin typeface="Times New Roman" pitchFamily="18" charset="0"/>
                <a:cs typeface="Times New Roman" pitchFamily="18" charset="0"/>
              </a:rPr>
              <a:t>несобственник</a:t>
            </a:r>
            <a:r>
              <a:rPr lang="ru-RU" dirty="0" smtClean="0">
                <a:solidFill>
                  <a:schemeClr val="bg2">
                    <a:lumMod val="40000"/>
                    <a:lumOff val="60000"/>
                  </a:schemeClr>
                </a:solidFill>
                <a:latin typeface="Times New Roman" pitchFamily="18" charset="0"/>
                <a:cs typeface="Times New Roman" pitchFamily="18" charset="0"/>
              </a:rPr>
              <a:t>, обладающий вещами, принадлежащими собственнику.  </a:t>
            </a:r>
            <a:r>
              <a:rPr lang="ru-RU" dirty="0" smtClean="0">
                <a:solidFill>
                  <a:schemeClr val="bg2">
                    <a:lumMod val="40000"/>
                    <a:lumOff val="60000"/>
                  </a:schemeClr>
                </a:solidFill>
                <a:latin typeface="Times New Roman" pitchFamily="18" charset="0"/>
                <a:cs typeface="Times New Roman" pitchFamily="18" charset="0"/>
              </a:rPr>
              <a:t>                С </a:t>
            </a:r>
            <a:r>
              <a:rPr lang="ru-RU" dirty="0" smtClean="0">
                <a:solidFill>
                  <a:schemeClr val="bg2">
                    <a:lumMod val="40000"/>
                    <a:lumOff val="60000"/>
                  </a:schemeClr>
                </a:solidFill>
                <a:latin typeface="Times New Roman" pitchFamily="18" charset="0"/>
                <a:cs typeface="Times New Roman" pitchFamily="18" charset="0"/>
              </a:rPr>
              <a:t>владением вещью, опирающимся на правовое основание (титул), соединены залог, узуфрукт и ряд других вещно-правовых отношений, а также многочисленные обязательственно-правовые отношения, возникающие при передаче собственником вещи во владение хранителям, перевозчикам, комиссионерам, нанимателям и т.д</a:t>
            </a:r>
            <a:r>
              <a:rPr lang="ru-RU" dirty="0" smtClean="0">
                <a:solidFill>
                  <a:schemeClr val="bg2">
                    <a:lumMod val="40000"/>
                    <a:lumOff val="60000"/>
                  </a:schemeClr>
                </a:solidFill>
                <a:latin typeface="Times New Roman" pitchFamily="18" charset="0"/>
                <a:cs typeface="Times New Roman" pitchFamily="18" charset="0"/>
              </a:rPr>
              <a:t>.</a:t>
            </a:r>
          </a:p>
          <a:p>
            <a:pPr algn="just"/>
            <a:r>
              <a:rPr lang="ru-RU" dirty="0" smtClean="0">
                <a:solidFill>
                  <a:schemeClr val="bg2">
                    <a:lumMod val="40000"/>
                    <a:lumOff val="60000"/>
                  </a:schemeClr>
                </a:solidFill>
                <a:latin typeface="Times New Roman" pitchFamily="18" charset="0"/>
                <a:cs typeface="Times New Roman" pitchFamily="18" charset="0"/>
              </a:rPr>
              <a:t>Владение может осуществляться, наконец, длительное время лицами, добросовестно или недобросовестно овладевшими вещью, вышедшей из обладания собственника вопреки его воле (в случае утраты, хищения и т.д.) или оставленной им. Длительное владение вещью лицом, не </a:t>
            </a:r>
            <a:r>
              <a:rPr lang="ru-RU" dirty="0" err="1" smtClean="0">
                <a:solidFill>
                  <a:schemeClr val="bg2">
                    <a:lumMod val="40000"/>
                    <a:lumOff val="60000"/>
                  </a:schemeClr>
                </a:solidFill>
                <a:latin typeface="Times New Roman" pitchFamily="18" charset="0"/>
                <a:cs typeface="Times New Roman" pitchFamily="18" charset="0"/>
              </a:rPr>
              <a:t>управомоченным</a:t>
            </a:r>
            <a:r>
              <a:rPr lang="ru-RU" dirty="0" smtClean="0">
                <a:solidFill>
                  <a:schemeClr val="bg2">
                    <a:lumMod val="40000"/>
                    <a:lumOff val="60000"/>
                  </a:schemeClr>
                </a:solidFill>
                <a:latin typeface="Times New Roman" pitchFamily="18" charset="0"/>
                <a:cs typeface="Times New Roman" pitchFamily="18" charset="0"/>
              </a:rPr>
              <a:t> собственником, признается основанием в силу норм о давности владения.</a:t>
            </a:r>
            <a:endParaRPr lang="ru-RU" dirty="0">
              <a:solidFill>
                <a:schemeClr val="bg2">
                  <a:lumMod val="40000"/>
                  <a:lumOff val="60000"/>
                </a:schemeClr>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1412776"/>
            <a:ext cx="8784976" cy="5256584"/>
          </a:xfrm>
        </p:spPr>
        <p:txBody>
          <a:bodyPr>
            <a:normAutofit fontScale="70000" lnSpcReduction="20000"/>
          </a:bodyPr>
          <a:lstStyle/>
          <a:p>
            <a:pPr algn="just" fontAlgn="base"/>
            <a:r>
              <a:rPr lang="ru-RU" dirty="0" smtClean="0">
                <a:solidFill>
                  <a:schemeClr val="bg2">
                    <a:lumMod val="40000"/>
                    <a:lumOff val="60000"/>
                  </a:schemeClr>
                </a:solidFill>
                <a:latin typeface="Times New Roman" pitchFamily="18" charset="0"/>
                <a:cs typeface="Times New Roman" pitchFamily="18" charset="0"/>
              </a:rPr>
              <a:t>В национальных системах права охрана владения осуществляется с разной степенью полноты и интенсивности.</a:t>
            </a:r>
          </a:p>
          <a:p>
            <a:pPr algn="just" fontAlgn="base"/>
            <a:r>
              <a:rPr lang="ru-RU" dirty="0" smtClean="0">
                <a:solidFill>
                  <a:schemeClr val="bg2">
                    <a:lumMod val="40000"/>
                    <a:lumOff val="60000"/>
                  </a:schemeClr>
                </a:solidFill>
                <a:latin typeface="Times New Roman" pitchFamily="18" charset="0"/>
                <a:cs typeface="Times New Roman" pitchFamily="18" charset="0"/>
              </a:rPr>
              <a:t>Во французском праве владение отнесено к сфере вещных прав и регулируется в рамках регламентирования прав собственности, хотя может касаться и других вещных прав. При этом нормы о способах защиты владения сосредоточены не в гражданском, а в гражданско-процессуальном кодексе. Особыми владельческими исками защищается только владение недвижимостью.</a:t>
            </a:r>
          </a:p>
          <a:p>
            <a:pPr algn="just" fontAlgn="base"/>
            <a:r>
              <a:rPr lang="ru-RU" dirty="0" smtClean="0">
                <a:solidFill>
                  <a:schemeClr val="bg2">
                    <a:lumMod val="40000"/>
                    <a:lumOff val="60000"/>
                  </a:schemeClr>
                </a:solidFill>
                <a:latin typeface="Times New Roman" pitchFamily="18" charset="0"/>
                <a:cs typeface="Times New Roman" pitchFamily="18" charset="0"/>
              </a:rPr>
              <a:t>В праве ФРГ владение рассматривается как независимый институт, существование которого не подчинено праву собственности, и этот институт регулируется более подробно (§ 854-872 ГГУ). Сфера владельческой защиты значительно расширяется, поскольку она предоставляется как недвижимости, так и движимости. По этому же пути пошел и гражданский кодекс Швейцарии.</a:t>
            </a:r>
          </a:p>
          <a:p>
            <a:pPr algn="just" fontAlgn="base"/>
            <a:r>
              <a:rPr lang="ru-RU" dirty="0" smtClean="0">
                <a:solidFill>
                  <a:schemeClr val="bg2">
                    <a:lumMod val="40000"/>
                    <a:lumOff val="60000"/>
                  </a:schemeClr>
                </a:solidFill>
                <a:latin typeface="Times New Roman" pitchFamily="18" charset="0"/>
                <a:cs typeface="Times New Roman" pitchFamily="18" charset="0"/>
              </a:rPr>
              <a:t>Во всех системах права владение рассматривается как фактическое обладание вещью - движимой или недвижимой. Однако условия предоставления защиты фактическому владельцу а также юридико-технические средства ее осуществления различаются, особенно между романо-германской и англосаксонской системами права.</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4294967295"/>
          </p:nvPr>
        </p:nvSpPr>
        <p:spPr>
          <a:xfrm>
            <a:off x="179512" y="764704"/>
            <a:ext cx="8784976" cy="6336704"/>
          </a:xfrm>
        </p:spPr>
        <p:txBody>
          <a:bodyPr>
            <a:normAutofit fontScale="55000" lnSpcReduction="20000"/>
          </a:bodyPr>
          <a:lstStyle/>
          <a:p>
            <a:pPr algn="just"/>
            <a:r>
              <a:rPr lang="ru-RU" dirty="0" smtClean="0">
                <a:solidFill>
                  <a:schemeClr val="bg2">
                    <a:lumMod val="40000"/>
                    <a:lumOff val="60000"/>
                  </a:schemeClr>
                </a:solidFill>
                <a:latin typeface="Times New Roman" pitchFamily="18" charset="0"/>
                <a:cs typeface="Times New Roman" pitchFamily="18" charset="0"/>
              </a:rPr>
              <a:t>Охрана владения в романо-германской системе права, его принципы и основные положения отражают две основные теории владения, выдвинутые в начале XIX века </a:t>
            </a:r>
            <a:r>
              <a:rPr lang="ru-RU" dirty="0" err="1" smtClean="0">
                <a:solidFill>
                  <a:schemeClr val="bg2">
                    <a:lumMod val="40000"/>
                    <a:lumOff val="60000"/>
                  </a:schemeClr>
                </a:solidFill>
                <a:latin typeface="Times New Roman" pitchFamily="18" charset="0"/>
                <a:cs typeface="Times New Roman" pitchFamily="18" charset="0"/>
              </a:rPr>
              <a:t>К.-Ф.Савиньи</a:t>
            </a:r>
            <a:r>
              <a:rPr lang="ru-RU" dirty="0" smtClean="0">
                <a:solidFill>
                  <a:schemeClr val="bg2">
                    <a:lumMod val="40000"/>
                    <a:lumOff val="60000"/>
                  </a:schemeClr>
                </a:solidFill>
                <a:latin typeface="Times New Roman" pitchFamily="18" charset="0"/>
                <a:cs typeface="Times New Roman" pitchFamily="18" charset="0"/>
              </a:rPr>
              <a:t> и в середине XIX века - </a:t>
            </a:r>
            <a:r>
              <a:rPr lang="ru-RU" dirty="0" err="1" smtClean="0">
                <a:solidFill>
                  <a:schemeClr val="bg2">
                    <a:lumMod val="40000"/>
                    <a:lumOff val="60000"/>
                  </a:schemeClr>
                </a:solidFill>
                <a:latin typeface="Times New Roman" pitchFamily="18" charset="0"/>
                <a:cs typeface="Times New Roman" pitchFamily="18" charset="0"/>
              </a:rPr>
              <a:t>Р.Йерингом</a:t>
            </a:r>
            <a:r>
              <a:rPr lang="ru-RU" dirty="0" smtClean="0">
                <a:solidFill>
                  <a:schemeClr val="bg2">
                    <a:lumMod val="40000"/>
                    <a:lumOff val="60000"/>
                  </a:schemeClr>
                </a:solidFill>
                <a:latin typeface="Times New Roman" pitchFamily="18" charset="0"/>
                <a:cs typeface="Times New Roman" pitchFamily="18" charset="0"/>
              </a:rPr>
              <a:t>. Исходя из римского права, обе эти теории признают, что элементами владения являются фактическое состояние физического обладания вещью или корпус, и намерение владеть, то есть воля лица обладать вещью в качестве собственника или иного носителя вещного права. Этому второму элементу в континентальных системах права до недавнего времени придавалось неодинаковое значение, и средствами правовой защиты обеспечивался различный круг лиц, признаваемых в качестве юридических владельцев</a:t>
            </a:r>
            <a:r>
              <a:rPr lang="ru-RU" dirty="0" smtClean="0">
                <a:solidFill>
                  <a:schemeClr val="bg2">
                    <a:lumMod val="40000"/>
                    <a:lumOff val="60000"/>
                  </a:schemeClr>
                </a:solidFill>
                <a:latin typeface="Times New Roman" pitchFamily="18" charset="0"/>
                <a:cs typeface="Times New Roman" pitchFamily="18" charset="0"/>
              </a:rPr>
              <a:t>.</a:t>
            </a:r>
          </a:p>
          <a:p>
            <a:pPr algn="just" fontAlgn="base"/>
            <a:r>
              <a:rPr lang="ru-RU" dirty="0" smtClean="0">
                <a:solidFill>
                  <a:schemeClr val="bg2">
                    <a:lumMod val="40000"/>
                    <a:lumOff val="60000"/>
                  </a:schemeClr>
                </a:solidFill>
                <a:latin typeface="Times New Roman" pitchFamily="18" charset="0"/>
                <a:cs typeface="Times New Roman" pitchFamily="18" charset="0"/>
              </a:rPr>
              <a:t>Различается самостоятельное и несамостоятельное (непосредственное и посредственное) владение, причем всем лицам, осуществляющим такие формы владения, обеспечивается юридическая защита. Самостоятельным владельцем признается лицо, в частности собственник, установивший временное владение другого лица, например хранителя, арендатора, комиссионера, перевозчика, залогодержателя и т.д. Последние считаются несамостоятельными владельцами. В случае, если они, в свою очередь, переносят владение на другое лицо, например при поднайме, возникает несколько несамостоятельных и один самостоятельный владелец одной и той же вещи.</a:t>
            </a:r>
          </a:p>
          <a:p>
            <a:pPr algn="just" fontAlgn="base"/>
            <a:r>
              <a:rPr lang="ru-RU" dirty="0" smtClean="0">
                <a:solidFill>
                  <a:schemeClr val="bg2">
                    <a:lumMod val="40000"/>
                    <a:lumOff val="60000"/>
                  </a:schemeClr>
                </a:solidFill>
                <a:latin typeface="Times New Roman" pitchFamily="18" charset="0"/>
                <a:cs typeface="Times New Roman" pitchFamily="18" charset="0"/>
              </a:rPr>
              <a:t>Владение защищается в качестве фактической власти над вещами независимо от титула владения, то есть наличия какого-либо правового основания. Предусматривается только один случай неохраняемого владения: когда речь идет о лицах, осуществляющих согласно § 885 ГГУ господство над вещью на предприятии другого лица или в его домашнем хозяйстве, где они обязаны подчиняться в отношении вещи указаниям другого лица, признаваемого владельцем.</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12776"/>
            <a:ext cx="8229600" cy="5112568"/>
          </a:xfrm>
        </p:spPr>
        <p:txBody>
          <a:bodyPr/>
          <a:lstStyle/>
          <a:p>
            <a:pPr algn="just">
              <a:buNone/>
            </a:pPr>
            <a:r>
              <a:rPr lang="ru-RU" dirty="0" smtClean="0"/>
              <a:t>   </a:t>
            </a:r>
            <a:r>
              <a:rPr lang="ru-RU" dirty="0" smtClean="0">
                <a:solidFill>
                  <a:schemeClr val="bg2">
                    <a:lumMod val="40000"/>
                    <a:lumOff val="60000"/>
                  </a:schemeClr>
                </a:solidFill>
                <a:latin typeface="Times New Roman" pitchFamily="18" charset="0"/>
                <a:cs typeface="Times New Roman" pitchFamily="18" charset="0"/>
              </a:rPr>
              <a:t>В </a:t>
            </a:r>
            <a:r>
              <a:rPr lang="ru-RU" dirty="0" smtClean="0">
                <a:solidFill>
                  <a:schemeClr val="bg2">
                    <a:lumMod val="40000"/>
                    <a:lumOff val="60000"/>
                  </a:schemeClr>
                </a:solidFill>
                <a:latin typeface="Times New Roman" pitchFamily="18" charset="0"/>
                <a:cs typeface="Times New Roman" pitchFamily="18" charset="0"/>
              </a:rPr>
              <a:t>странах англо-американской системы права различают четыре категории владения: </a:t>
            </a:r>
            <a:endParaRPr lang="ru-RU" dirty="0" smtClean="0">
              <a:solidFill>
                <a:schemeClr val="bg2">
                  <a:lumMod val="40000"/>
                  <a:lumOff val="60000"/>
                </a:schemeClr>
              </a:solidFill>
              <a:latin typeface="Times New Roman" pitchFamily="18" charset="0"/>
              <a:cs typeface="Times New Roman" pitchFamily="18" charset="0"/>
            </a:endParaRPr>
          </a:p>
          <a:p>
            <a:pPr algn="just">
              <a:buNone/>
            </a:pPr>
            <a:r>
              <a:rPr lang="ru-RU" dirty="0" smtClean="0">
                <a:solidFill>
                  <a:schemeClr val="bg2">
                    <a:lumMod val="40000"/>
                    <a:lumOff val="60000"/>
                  </a:schemeClr>
                </a:solidFill>
                <a:latin typeface="Times New Roman" pitchFamily="18" charset="0"/>
                <a:cs typeface="Times New Roman" pitchFamily="18" charset="0"/>
              </a:rPr>
              <a:t>1.фактическое </a:t>
            </a:r>
            <a:r>
              <a:rPr lang="ru-RU" dirty="0" smtClean="0">
                <a:solidFill>
                  <a:schemeClr val="bg2">
                    <a:lumMod val="40000"/>
                    <a:lumOff val="60000"/>
                  </a:schemeClr>
                </a:solidFill>
                <a:latin typeface="Times New Roman" pitchFamily="18" charset="0"/>
                <a:cs typeface="Times New Roman" pitchFamily="18" charset="0"/>
              </a:rPr>
              <a:t>владение (Англия) или охрана (США); </a:t>
            </a:r>
            <a:endParaRPr lang="ru-RU" dirty="0" smtClean="0">
              <a:solidFill>
                <a:schemeClr val="bg2">
                  <a:lumMod val="40000"/>
                  <a:lumOff val="60000"/>
                </a:schemeClr>
              </a:solidFill>
              <a:latin typeface="Times New Roman" pitchFamily="18" charset="0"/>
              <a:cs typeface="Times New Roman" pitchFamily="18" charset="0"/>
            </a:endParaRPr>
          </a:p>
          <a:p>
            <a:pPr algn="just">
              <a:buNone/>
            </a:pPr>
            <a:r>
              <a:rPr lang="ru-RU" dirty="0" smtClean="0">
                <a:solidFill>
                  <a:schemeClr val="bg2">
                    <a:lumMod val="40000"/>
                    <a:lumOff val="60000"/>
                  </a:schemeClr>
                </a:solidFill>
                <a:latin typeface="Times New Roman" pitchFamily="18" charset="0"/>
                <a:cs typeface="Times New Roman" pitchFamily="18" charset="0"/>
              </a:rPr>
              <a:t>2.юридическое </a:t>
            </a:r>
            <a:r>
              <a:rPr lang="ru-RU" dirty="0" smtClean="0">
                <a:solidFill>
                  <a:schemeClr val="bg2">
                    <a:lumMod val="40000"/>
                    <a:lumOff val="60000"/>
                  </a:schemeClr>
                </a:solidFill>
                <a:latin typeface="Times New Roman" pitchFamily="18" charset="0"/>
                <a:cs typeface="Times New Roman" pitchFamily="18" charset="0"/>
              </a:rPr>
              <a:t>владение (Англия) или непосредственное владение (США); </a:t>
            </a:r>
            <a:endParaRPr lang="ru-RU" dirty="0" smtClean="0">
              <a:solidFill>
                <a:schemeClr val="bg2">
                  <a:lumMod val="40000"/>
                  <a:lumOff val="60000"/>
                </a:schemeClr>
              </a:solidFill>
              <a:latin typeface="Times New Roman" pitchFamily="18" charset="0"/>
              <a:cs typeface="Times New Roman" pitchFamily="18" charset="0"/>
            </a:endParaRPr>
          </a:p>
          <a:p>
            <a:pPr algn="just">
              <a:buNone/>
            </a:pPr>
            <a:r>
              <a:rPr lang="ru-RU" dirty="0" smtClean="0">
                <a:solidFill>
                  <a:schemeClr val="bg2">
                    <a:lumMod val="40000"/>
                    <a:lumOff val="60000"/>
                  </a:schemeClr>
                </a:solidFill>
                <a:latin typeface="Times New Roman" pitchFamily="18" charset="0"/>
                <a:cs typeface="Times New Roman" pitchFamily="18" charset="0"/>
              </a:rPr>
              <a:t>3.право </a:t>
            </a:r>
            <a:r>
              <a:rPr lang="ru-RU" dirty="0" smtClean="0">
                <a:solidFill>
                  <a:schemeClr val="bg2">
                    <a:lumMod val="40000"/>
                    <a:lumOff val="60000"/>
                  </a:schemeClr>
                </a:solidFill>
                <a:latin typeface="Times New Roman" pitchFamily="18" charset="0"/>
                <a:cs typeface="Times New Roman" pitchFamily="18" charset="0"/>
              </a:rPr>
              <a:t>на владение; </a:t>
            </a:r>
            <a:endParaRPr lang="ru-RU" dirty="0" smtClean="0">
              <a:solidFill>
                <a:schemeClr val="bg2">
                  <a:lumMod val="40000"/>
                  <a:lumOff val="60000"/>
                </a:schemeClr>
              </a:solidFill>
              <a:latin typeface="Times New Roman" pitchFamily="18" charset="0"/>
              <a:cs typeface="Times New Roman" pitchFamily="18" charset="0"/>
            </a:endParaRPr>
          </a:p>
          <a:p>
            <a:pPr algn="just">
              <a:buNone/>
            </a:pPr>
            <a:r>
              <a:rPr lang="ru-RU" dirty="0" smtClean="0">
                <a:solidFill>
                  <a:schemeClr val="bg2">
                    <a:lumMod val="40000"/>
                    <a:lumOff val="60000"/>
                  </a:schemeClr>
                </a:solidFill>
                <a:latin typeface="Times New Roman" pitchFamily="18" charset="0"/>
                <a:cs typeface="Times New Roman" pitchFamily="18" charset="0"/>
              </a:rPr>
              <a:t>4.противопоставленное </a:t>
            </a:r>
            <a:r>
              <a:rPr lang="ru-RU" dirty="0" smtClean="0">
                <a:solidFill>
                  <a:schemeClr val="bg2">
                    <a:lumMod val="40000"/>
                    <a:lumOff val="60000"/>
                  </a:schemeClr>
                </a:solidFill>
                <a:latin typeface="Times New Roman" pitchFamily="18" charset="0"/>
                <a:cs typeface="Times New Roman" pitchFamily="18" charset="0"/>
              </a:rPr>
              <a:t>владение.</a:t>
            </a:r>
            <a:endParaRPr lang="ru-RU" dirty="0">
              <a:solidFill>
                <a:schemeClr val="bg2">
                  <a:lumMod val="40000"/>
                  <a:lumOff val="60000"/>
                </a:schemeClr>
              </a:solidFill>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59024" y="404664"/>
            <a:ext cx="8784976" cy="5632311"/>
          </a:xfrm>
          <a:prstGeom prst="rect">
            <a:avLst/>
          </a:prstGeom>
        </p:spPr>
        <p:txBody>
          <a:bodyPr wrap="square">
            <a:spAutoFit/>
          </a:bodyPr>
          <a:lstStyle/>
          <a:p>
            <a:pPr algn="just" fontAlgn="base"/>
            <a:r>
              <a:rPr lang="ru-RU" dirty="0" smtClean="0">
                <a:solidFill>
                  <a:schemeClr val="bg2">
                    <a:lumMod val="40000"/>
                    <a:lumOff val="60000"/>
                  </a:schemeClr>
                </a:solidFill>
                <a:latin typeface="Times New Roman" pitchFamily="18" charset="0"/>
                <a:cs typeface="Times New Roman" pitchFamily="18" charset="0"/>
              </a:rPr>
              <a:t>Под фактическим владением (или охраной) подразумевают в виду осуществление лицом физического контроля над вещью, но без желания осуществить исключительное господство над ней. Оно возникает, в частности, когда собственник, не отказываясь от права господства над имуществом, подчиняет его физическому воздействию другого лица. Фактическими владельцами суды признают лиц, работающих по найму: персонал промышленных предприятий, продавцов в магазине и пр., и в большинстве случаев агентов. Но они лишены права на исковую защиту в случаях нарушения третьими лицами их владения.</a:t>
            </a:r>
          </a:p>
          <a:p>
            <a:pPr algn="just" fontAlgn="base"/>
            <a:r>
              <a:rPr lang="ru-RU" dirty="0" smtClean="0">
                <a:solidFill>
                  <a:schemeClr val="bg2">
                    <a:lumMod val="40000"/>
                    <a:lumOff val="60000"/>
                  </a:schemeClr>
                </a:solidFill>
                <a:latin typeface="Times New Roman" pitchFamily="18" charset="0"/>
                <a:cs typeface="Times New Roman" pitchFamily="18" charset="0"/>
              </a:rPr>
              <a:t>Юридическим, или непосредственным владением, считается фактический контроль над вещью с намерением осуществления исключительного господства либо сохранения такого намерения при отсутствии фактического контроля, когда, например, вещи предпринимателя находятся в руках работающих по найму лиц.</a:t>
            </a:r>
          </a:p>
          <a:p>
            <a:pPr algn="just" fontAlgn="base"/>
            <a:r>
              <a:rPr lang="ru-RU" dirty="0" smtClean="0">
                <a:solidFill>
                  <a:schemeClr val="bg2">
                    <a:lumMod val="40000"/>
                    <a:lumOff val="60000"/>
                  </a:schemeClr>
                </a:solidFill>
                <a:latin typeface="Times New Roman" pitchFamily="18" charset="0"/>
                <a:cs typeface="Times New Roman" pitchFamily="18" charset="0"/>
              </a:rPr>
              <a:t>Специфическая категория «право на владение» представляет собой отношение, при котором вещь, принадлежащая собственнику (лицу, имеющему «право на владение»), находится по каким-либо основаниям во владении другого лица. Данная форма владения связана с институтом зависимого держания, охватывающим широкий круг правоотношений. Собственником движимого имущества является одно лицо (передавшее вещь другому), тогда как правом владения имуществом обладает другое лицо (зависимый держатель), которому данное имущество передано собственником для определенной цели.</a:t>
            </a:r>
            <a:endParaRPr lang="ru-RU" dirty="0">
              <a:solidFill>
                <a:schemeClr val="bg2">
                  <a:lumMod val="40000"/>
                  <a:lumOff val="60000"/>
                </a:schemeClr>
              </a:solidFill>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124744"/>
            <a:ext cx="8712968" cy="4708981"/>
          </a:xfrm>
          <a:prstGeom prst="rect">
            <a:avLst/>
          </a:prstGeom>
        </p:spPr>
        <p:txBody>
          <a:bodyPr wrap="square">
            <a:spAutoFit/>
          </a:bodyPr>
          <a:lstStyle/>
          <a:p>
            <a:pPr algn="just" fontAlgn="base"/>
            <a:r>
              <a:rPr lang="ru-RU" sz="2000" dirty="0" smtClean="0">
                <a:solidFill>
                  <a:schemeClr val="bg2">
                    <a:lumMod val="40000"/>
                    <a:lumOff val="60000"/>
                  </a:schemeClr>
                </a:solidFill>
                <a:latin typeface="Times New Roman" pitchFamily="18" charset="0"/>
                <a:cs typeface="Times New Roman" pitchFamily="18" charset="0"/>
              </a:rPr>
              <a:t>Зависимое держание возникает из договора, но может быть признано и на основании фактических обстоятельств дела. Критерием его признания является намерение «зависимого держателя» осуществлять господство над вещью и обязательство - в прямо выраженной или подразумеваемой форме - возвратить ее собственнику или распорядиться ею согласно его указаниям.</a:t>
            </a:r>
          </a:p>
          <a:p>
            <a:pPr algn="just" fontAlgn="base"/>
            <a:r>
              <a:rPr lang="ru-RU" sz="2000" dirty="0" smtClean="0">
                <a:solidFill>
                  <a:schemeClr val="bg2">
                    <a:lumMod val="40000"/>
                    <a:lumOff val="60000"/>
                  </a:schemeClr>
                </a:solidFill>
                <a:latin typeface="Times New Roman" pitchFamily="18" charset="0"/>
                <a:cs typeface="Times New Roman" pitchFamily="18" charset="0"/>
              </a:rPr>
              <a:t>К зависимому держанию судебная практика причисляет отношения, возникающие при хранении, ссуде, аренде, перевозке, подряде, залоге движимого имущества, и некоторые другие. При этом право на предъявление исков из нарушения владения предоставляется как собственнику, имеющему «право на владение», так и зависимому держателю.</a:t>
            </a:r>
          </a:p>
          <a:p>
            <a:pPr algn="just" fontAlgn="base"/>
            <a:r>
              <a:rPr lang="ru-RU" sz="2000" dirty="0" smtClean="0">
                <a:solidFill>
                  <a:schemeClr val="bg2">
                    <a:lumMod val="40000"/>
                    <a:lumOff val="60000"/>
                  </a:schemeClr>
                </a:solidFill>
                <a:latin typeface="Times New Roman" pitchFamily="18" charset="0"/>
                <a:cs typeface="Times New Roman" pitchFamily="18" charset="0"/>
              </a:rPr>
              <a:t>И наконец, под противопоставленным владением, относящимся только к недвижимости, понимается отношение, при котором владелец располагает правовым титулом, который может быть противопоставлен притязаниям другого лица. В праве США требуется, чтобы такое владение было открытым, непрерывным и сопровождалось притязанием на право владения.</a:t>
            </a:r>
            <a:endParaRPr lang="ru-RU" sz="2000" dirty="0">
              <a:solidFill>
                <a:schemeClr val="bg2">
                  <a:lumMod val="40000"/>
                  <a:lumOff val="60000"/>
                </a:schemeClr>
              </a:solidFill>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Литей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Литейная">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Литейная">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86</TotalTime>
  <Words>1074</Words>
  <Application>Microsoft Office PowerPoint</Application>
  <PresentationFormat>Экран (4:3)</PresentationFormat>
  <Paragraphs>26</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Литейная</vt:lpstr>
      <vt:lpstr>Презентация на тему: «Владение.  Юридическая охрана и защита»</vt:lpstr>
      <vt:lpstr>Правовая основа владения</vt:lpstr>
      <vt:lpstr>Слайд 3</vt:lpstr>
      <vt:lpstr>Слайд 4</vt:lpstr>
      <vt:lpstr>Слайд 5</vt:lpstr>
      <vt:lpstr>Слайд 6</vt:lpstr>
      <vt:lpstr>Слайд 7</vt:lpstr>
      <vt:lpstr>Слайд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User</cp:lastModifiedBy>
  <cp:revision>11</cp:revision>
  <dcterms:created xsi:type="dcterms:W3CDTF">2019-04-24T07:21:53Z</dcterms:created>
  <dcterms:modified xsi:type="dcterms:W3CDTF">2019-04-24T08:58:31Z</dcterms:modified>
</cp:coreProperties>
</file>