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3E39-FCDD-4EFD-A39C-CCFD38683E1C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BE60E-DCF2-4CD1-823B-0090FED8AC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0597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3E39-FCDD-4EFD-A39C-CCFD38683E1C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BE60E-DCF2-4CD1-823B-0090FED8AC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7334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3E39-FCDD-4EFD-A39C-CCFD38683E1C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BE60E-DCF2-4CD1-823B-0090FED8AC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3686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3E39-FCDD-4EFD-A39C-CCFD38683E1C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BE60E-DCF2-4CD1-823B-0090FED8AC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802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3E39-FCDD-4EFD-A39C-CCFD38683E1C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BE60E-DCF2-4CD1-823B-0090FED8AC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5699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3E39-FCDD-4EFD-A39C-CCFD38683E1C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BE60E-DCF2-4CD1-823B-0090FED8AC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1541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3E39-FCDD-4EFD-A39C-CCFD38683E1C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BE60E-DCF2-4CD1-823B-0090FED8AC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7744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3E39-FCDD-4EFD-A39C-CCFD38683E1C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BE60E-DCF2-4CD1-823B-0090FED8AC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1417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3E39-FCDD-4EFD-A39C-CCFD38683E1C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BE60E-DCF2-4CD1-823B-0090FED8AC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454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3E39-FCDD-4EFD-A39C-CCFD38683E1C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BE60E-DCF2-4CD1-823B-0090FED8AC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850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3E39-FCDD-4EFD-A39C-CCFD38683E1C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BE60E-DCF2-4CD1-823B-0090FED8AC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1770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2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13E39-FCDD-4EFD-A39C-CCFD38683E1C}" type="datetimeFigureOut">
              <a:rPr lang="ru-RU" smtClean="0"/>
              <a:t>08.06.2020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BE60E-DCF2-4CD1-823B-0090FED8AC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186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 ?><Relationships xmlns="http://schemas.openxmlformats.org/package/2006/relationships"><Relationship Id="rId3" Target="../media/image19.png" Type="http://schemas.openxmlformats.org/officeDocument/2006/relationships/image"/><Relationship Id="rId2" Target="../media/image1.jpg" Type="http://schemas.openxmlformats.org/officeDocument/2006/relationships/image"/><Relationship Id="rId1" Target="../slideLayouts/slideLayout7.xml" Type="http://schemas.openxmlformats.org/officeDocument/2006/relationships/slideLayout"/><Relationship Id="rId6" Target="../media/image22.jpeg" Type="http://schemas.openxmlformats.org/officeDocument/2006/relationships/image"/><Relationship Id="rId5" Target="../media/image21.jpeg" Type="http://schemas.openxmlformats.org/officeDocument/2006/relationships/image"/><Relationship Id="rId4" Target="../media/image20.png" Type="http://schemas.openxmlformats.org/officeDocument/2006/relationships/image"/></Relationships>
</file>

<file path=ppt/slides/_rels/slide11.xml.rels><?xml version="1.0" encoding="UTF-8" standalone="yes" ?><Relationships xmlns="http://schemas.openxmlformats.org/package/2006/relationships"><Relationship Id="rId2" Target="../media/image23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 ?><Relationships xmlns="http://schemas.openxmlformats.org/package/2006/relationships"><Relationship Id="rId3" Target="../media/image2.png" Type="http://schemas.openxmlformats.org/officeDocument/2006/relationships/image"/><Relationship Id="rId2" Target="../media/image1.jpg" Type="http://schemas.openxmlformats.org/officeDocument/2006/relationships/image"/><Relationship Id="rId1" Target="../slideLayouts/slideLayout7.xml" Type="http://schemas.openxmlformats.org/officeDocument/2006/relationships/slideLayout"/><Relationship Id="rId4" Target="../media/image3.jpeg" Type="http://schemas.openxmlformats.org/officeDocument/2006/relationships/image"/></Relationships>
</file>

<file path=ppt/slides/_rels/slide3.xml.rels><?xml version="1.0" encoding="UTF-8" standalone="yes" ?><Relationships xmlns="http://schemas.openxmlformats.org/package/2006/relationships"><Relationship Id="rId8" Target="../media/image9.jpeg" Type="http://schemas.openxmlformats.org/officeDocument/2006/relationships/image"/><Relationship Id="rId3" Target="../media/image4.jpeg" Type="http://schemas.openxmlformats.org/officeDocument/2006/relationships/image"/><Relationship Id="rId7" Target="../media/image8.jpeg" Type="http://schemas.openxmlformats.org/officeDocument/2006/relationships/image"/><Relationship Id="rId2" Target="../media/image1.jpg" Type="http://schemas.openxmlformats.org/officeDocument/2006/relationships/image"/><Relationship Id="rId1" Target="../slideLayouts/slideLayout7.xml" Type="http://schemas.openxmlformats.org/officeDocument/2006/relationships/slideLayout"/><Relationship Id="rId6" Target="../media/image7.jpeg" Type="http://schemas.openxmlformats.org/officeDocument/2006/relationships/image"/><Relationship Id="rId5" Target="../media/image6.jpeg" Type="http://schemas.openxmlformats.org/officeDocument/2006/relationships/image"/><Relationship Id="rId10" Target="../media/image11.jpeg" Type="http://schemas.openxmlformats.org/officeDocument/2006/relationships/image"/><Relationship Id="rId4" Target="../media/image5.jpeg" Type="http://schemas.openxmlformats.org/officeDocument/2006/relationships/image"/><Relationship Id="rId9" Target="../media/image10.png" Type="http://schemas.openxmlformats.org/officeDocument/2006/relationships/image"/></Relationships>
</file>

<file path=ppt/slides/_rels/slide4.xml.rels><?xml version="1.0" encoding="UTF-8" standalone="yes" ?><Relationships xmlns="http://schemas.openxmlformats.org/package/2006/relationships"><Relationship Id="rId3" Target="../media/image12.jpeg" Type="http://schemas.openxmlformats.org/officeDocument/2006/relationships/image"/><Relationship Id="rId2" Target="../media/image1.jp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5.xml.rels><?xml version="1.0" encoding="UTF-8" standalone="yes" ?><Relationships xmlns="http://schemas.openxmlformats.org/package/2006/relationships"><Relationship Id="rId2" Target="../media/image13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 ?><Relationships xmlns="http://schemas.openxmlformats.org/package/2006/relationships"><Relationship Id="rId3" Target="../media/image16.jpeg" Type="http://schemas.openxmlformats.org/officeDocument/2006/relationships/image"/><Relationship Id="rId2" Target="../media/image1.jpg" Type="http://schemas.openxmlformats.org/officeDocument/2006/relationships/image"/><Relationship Id="rId1" Target="../slideLayouts/slideLayout7.xml" Type="http://schemas.openxmlformats.org/officeDocument/2006/relationships/slideLayout"/><Relationship Id="rId4" Target="../media/image17.jpeg" Type="http://schemas.openxmlformats.org/officeDocument/2006/relationships/image"/></Relationships>
</file>

<file path=ppt/slides/_rels/slide9.xml.rels><?xml version="1.0" encoding="UTF-8" standalone="yes" ?><Relationships xmlns="http://schemas.openxmlformats.org/package/2006/relationships"><Relationship Id="rId3" Target="../media/image18.jpeg" Type="http://schemas.openxmlformats.org/officeDocument/2006/relationships/image"/><Relationship Id="rId2" Target="../media/image1.jp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052736"/>
            <a:ext cx="7702624" cy="2547715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Arial Narrow" panose="020B0606020202030204" pitchFamily="34" charset="0"/>
              </a:rPr>
              <a:t>Общая характеристика исковой давности в гражданском и торговом праве зарубежных стран.</a:t>
            </a:r>
            <a:endParaRPr lang="ru-RU" sz="2800" b="1" dirty="0">
              <a:latin typeface="Arial Narrow" panose="020B060602020203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36096" y="4941168"/>
            <a:ext cx="3491880" cy="1752600"/>
          </a:xfrm>
        </p:spPr>
        <p:txBody>
          <a:bodyPr>
            <a:noAutofit/>
          </a:bodyPr>
          <a:lstStyle/>
          <a:p>
            <a:pPr algn="r"/>
            <a:r>
              <a:rPr lang="ru-RU" sz="2000" b="1" dirty="0" smtClean="0">
                <a:solidFill>
                  <a:schemeClr val="tx1"/>
                </a:solidFill>
              </a:rPr>
              <a:t>Подготовил:</a:t>
            </a:r>
          </a:p>
          <a:p>
            <a:pPr algn="r"/>
            <a:r>
              <a:rPr lang="ru-RU" sz="2000" b="1" dirty="0" smtClean="0">
                <a:solidFill>
                  <a:schemeClr val="tx1"/>
                </a:solidFill>
              </a:rPr>
              <a:t>Студент группы ЮЮГ-311</a:t>
            </a:r>
          </a:p>
          <a:p>
            <a:pPr algn="r"/>
            <a:r>
              <a:rPr lang="ru-RU" sz="2000" b="1" dirty="0" smtClean="0">
                <a:solidFill>
                  <a:schemeClr val="tx1"/>
                </a:solidFill>
              </a:rPr>
              <a:t>Купцов Никита Денисович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52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3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11760" y="476673"/>
            <a:ext cx="6048672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Сроки исковой давности могут быть под­</a:t>
            </a:r>
          </a:p>
          <a:p>
            <a:r>
              <a:rPr lang="ru-R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разделены на общие и специальные.</a:t>
            </a:r>
            <a:endParaRPr lang="ru-RU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628801"/>
            <a:ext cx="5760640" cy="1200329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ru-RU" b="1" dirty="0"/>
              <a:t>З</a:t>
            </a:r>
            <a:r>
              <a:rPr lang="ru-RU" b="1" dirty="0" smtClean="0"/>
              <a:t>аконодатель­ством Франции по гражданским сделкам установлен общий срок исковой давности 30 лет; по требованиям к подрядчику установлена 10-летняя исковая давность.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11760" y="3129406"/>
            <a:ext cx="6048672" cy="175432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Английским зако­нодательством об исковой давности 1980 г. установлен общий срок исковой давности</a:t>
            </a:r>
          </a:p>
          <a:p>
            <a:r>
              <a:rPr lang="ru-R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6-летней продолжительности по требованиям, возникающим из догово­ров, которые не оформлены как договоры «за печатью».</a:t>
            </a:r>
            <a:endParaRPr lang="ru-RU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5175776"/>
            <a:ext cx="5760640" cy="1200329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ru-RU" b="1" dirty="0" smtClean="0"/>
              <a:t>В отличие от Российской Федерации законодательством ряда стран Европы закреплена возможность изменения сроков исковой давности по соглашению сторон.</a:t>
            </a:r>
            <a:endParaRPr lang="ru-RU" b="1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149186"/>
            <a:ext cx="1980220" cy="1980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09788" y="3212976"/>
            <a:ext cx="1587649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973126"/>
            <a:ext cx="2268252" cy="1812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218" y="188640"/>
            <a:ext cx="1600219" cy="1296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414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04665"/>
            <a:ext cx="6480720" cy="3416320"/>
          </a:xfrm>
          <a:prstGeom prst="rect">
            <a:avLst/>
          </a:prstGeom>
          <a:ln>
            <a:solidFill>
              <a:schemeClr val="bg2">
                <a:lumMod val="2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Таким образом, исковая давность предусмотрена нормами права государств, относя­щихся как к англосаксонской, так и романо-германской правовой системе. Правовое регулирование института исковой давности опреде­ляется особенностями не только правовой системы, к которой тяготеет право конкретного государства, но и спецификой его внутреннего законодательства, что приводит к формированию в разных странах различных подходов к правовому регулированию рассматриваемого института.</a:t>
            </a:r>
            <a:endParaRPr lang="ru-RU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089" y="3429000"/>
            <a:ext cx="4602088" cy="30662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284362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2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3568" y="1268760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Спасибо за внимание!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22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1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0800000" flipV="1">
            <a:off x="395536" y="316353"/>
            <a:ext cx="4824536" cy="1754326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Исковая давность – это определенный период времени, указанный в законе, в течение которого лицо имеет возможность подать в суд исковое заявление о защите своего права.</a:t>
            </a:r>
            <a:endParaRPr lang="ru-RU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2780928"/>
            <a:ext cx="4824536" cy="3693319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В целях унификации норм, регламентирующих рассматриваемые правоотношения,  была разработана Комиссия ООН по праву международной торговли. В настоящее время участниками Нью-Йоркской конвенции 1974 г.(без поправок) являются 29 государств. Однако в их числе нет таких крупных участников международного торгового оборота, как Германия, Франция, Великобритания, Италия и Испания.</a:t>
            </a:r>
            <a:endParaRPr lang="ru-RU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0228" y="316353"/>
            <a:ext cx="3197663" cy="17543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0228" y="2780927"/>
            <a:ext cx="3197664" cy="36933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134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8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916832"/>
            <a:ext cx="8280920" cy="2677656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Для того чтобы дать общую характеристику исковой давности в гражданском и торговом праве зарубежных стран, необходимо указать как сходства, так и различия в правовом регулировании института исковой давности в англосаксонской и континентальной правовых системах.</a:t>
            </a:r>
            <a:endParaRPr lang="ru-RU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67713"/>
            <a:ext cx="1840632" cy="130003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6756" y="367713"/>
            <a:ext cx="1920660" cy="130003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9568" y="367713"/>
            <a:ext cx="1920660" cy="130003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2996" y="367713"/>
            <a:ext cx="2071452" cy="130003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869160"/>
            <a:ext cx="1846664" cy="136815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6757" y="4869160"/>
            <a:ext cx="1920660" cy="136815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9567" y="4869160"/>
            <a:ext cx="1920661" cy="136815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1105" y="4870260"/>
            <a:ext cx="2071452" cy="136815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927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692695"/>
            <a:ext cx="6696744" cy="267765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2400" b="1" dirty="0" smtClean="0"/>
              <a:t>Англосаксонская и романо-германская правовые системы придерживаются принципов диспозитивности и состязательности, которые предполагают «пассивность» судов в применении исковой давности - суд не наделен правом применять исковую давность по собственной инициативе</a:t>
            </a:r>
            <a:r>
              <a:rPr lang="ru-RU" sz="2000" b="1" dirty="0" smtClean="0"/>
              <a:t>.</a:t>
            </a:r>
            <a:endParaRPr lang="ru-RU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331640" y="332656"/>
            <a:ext cx="4680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Применение исковой давности.</a:t>
            </a:r>
            <a:endParaRPr lang="ru-RU" sz="20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95936" y="3966448"/>
            <a:ext cx="4566236" cy="193899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2400" b="1" dirty="0" smtClean="0"/>
              <a:t>Общность подходов отмечается также в  определении начала течения срока исковой давности – с момента возникновения права на иск.</a:t>
            </a:r>
            <a:endParaRPr lang="ru-RU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70784" y="3320117"/>
            <a:ext cx="517768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   </a:t>
            </a:r>
          </a:p>
          <a:p>
            <a:r>
              <a:rPr lang="ru-RU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ru-RU" sz="20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Начало  течения сроков.</a:t>
            </a:r>
            <a:endParaRPr lang="ru-RU" sz="20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75" y="3593124"/>
            <a:ext cx="3132348" cy="3132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418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76672"/>
            <a:ext cx="6120680" cy="3416320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Законодательное закрепление института приостановления и перерыва срока исковой давности аналогично присутствует как в континентальной, так и в англосаксонской системах (за исключением Швеции и Норвегии, в праве которых данный институт отсутствует).</a:t>
            </a:r>
            <a:endParaRPr lang="ru-RU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7651" y="3529093"/>
            <a:ext cx="4636797" cy="2996251"/>
          </a:xfrm>
          <a:prstGeom prst="roundRect">
            <a:avLst>
              <a:gd name="adj" fmla="val 16667"/>
            </a:avLst>
          </a:prstGeom>
          <a:ln w="9525">
            <a:solidFill>
              <a:srgbClr val="C00000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81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5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548681"/>
            <a:ext cx="5688632" cy="5632311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Основным источником правового регулирования в странах англосаксонской правовой системы являются прецеденты, применяющиеся как образцы рассматриваемых другими судами аналогичных дел, а также акты представительных органов государственной власти в качестве неосновного. Романо - германская система признает главным источником права нормы, закрепленные в законодательных актах органов государственной власти.</a:t>
            </a:r>
            <a:endParaRPr lang="ru-RU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48680"/>
            <a:ext cx="2963328" cy="56323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420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5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260648"/>
            <a:ext cx="6624736" cy="2031325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В странах, относящихся к континентальной пра­вовой системе, вопросы, связанные с регулированием исковой давности, традиционно рассматриваются с позиции включения этих норм в мате­риальное право. Это означает, что в случае истечения установленного законом срока подлежит погашению само субъективное право.</a:t>
            </a:r>
            <a:endParaRPr lang="ru-RU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139952" y="2636913"/>
            <a:ext cx="4608512" cy="3970318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b="1" dirty="0">
                <a:latin typeface="Courier New" panose="02070309020205020404" pitchFamily="49" charset="0"/>
                <a:cs typeface="Courier New" panose="02070309020205020404" pitchFamily="49" charset="0"/>
              </a:rPr>
              <a:t>И</a:t>
            </a:r>
            <a:r>
              <a:rPr lang="ru-R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стечение срока исковой давности по праву стран, принадлежащих к англосаксонской правовой системе, ведет лишь к невозможности осу­ществить его судебную защиту, а не к погашению субъективного права как такового. Именно поэтому институт исковой давности в странах об­щего права принято относить не к материальному гражданскому праву,</a:t>
            </a:r>
          </a:p>
          <a:p>
            <a:r>
              <a:rPr lang="ru-R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а к гражданскому процессуальному праву.</a:t>
            </a:r>
            <a:endParaRPr lang="ru-RU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36913"/>
            <a:ext cx="3580940" cy="397031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749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8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76672"/>
            <a:ext cx="6462464" cy="923330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b="1" dirty="0" smtClean="0"/>
              <a:t>В отличие от российского права для стран континентального европей­ского права характерно выделение в качестве самостоятельной отрасли коммерческого (торгового) права.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23928" y="1916832"/>
            <a:ext cx="4584785" cy="2031325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b="1" dirty="0" smtClean="0"/>
              <a:t>Особенностью коммерческого права</a:t>
            </a:r>
          </a:p>
          <a:p>
            <a:r>
              <a:rPr lang="ru-RU" b="1" dirty="0" smtClean="0"/>
              <a:t>является регламентация его нормами предпринимательской деятельно­сти. Частноправовая система, предполагающая действие одновременно торгового и гражданского кодексов, называется дуалисти­ческой.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4725144"/>
            <a:ext cx="4392488" cy="923330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b="1" dirty="0" smtClean="0"/>
              <a:t>Частное право разделено на две части (гражданское и торговое), например во Франции, Германии, Испании и Греции.</a:t>
            </a:r>
            <a:endParaRPr lang="ru-RU" b="1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72816"/>
            <a:ext cx="2808312" cy="2682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6985" y="4454884"/>
            <a:ext cx="2928601" cy="1893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173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9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47864" y="462608"/>
            <a:ext cx="5240948" cy="1200329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ru-RU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При регулировании коммерческих правоотно­шений Гражданский и Коммерческий кодексы тесно взаимодействуют.</a:t>
            </a:r>
            <a:endParaRPr lang="ru-RU" b="1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86" y="1385938"/>
            <a:ext cx="2520280" cy="324036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347864" y="2204864"/>
            <a:ext cx="5256584" cy="4247317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ru-RU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Определенные особенности могут быть в отношении начала течения срока исковой давности. Как было отмечено выше, по общему правилу исковая давность начинается с момента возникновения права на иск, однако из приведенного правила есть исключение. Так, в Германии отправным моментом для начала исчисления общего срока исковой давности является установле­ние момента, когда у кредитора возникло требование и когда он узнал об обстоятельствах, обосновывающих это требование, а также о личности</a:t>
            </a:r>
          </a:p>
          <a:p>
            <a:r>
              <a:rPr lang="ru-RU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д</a:t>
            </a:r>
            <a:r>
              <a:rPr lang="ru-RU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олжника.</a:t>
            </a:r>
            <a:endParaRPr lang="ru-RU" b="1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485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693</Words>
  <Application>Microsoft Office PowerPoint</Application>
  <PresentationFormat>Экран (4:3)</PresentationFormat>
  <Paragraphs>32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Общая характеристика исковой давности в гражданском и торговом праве зарубежных стран.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Общая характеристика исковой давности в гражданском и торговом праве зарубежных стран.</dc:title>
  <dc:creator>U$erName</dc:creator>
  <cp:lastModifiedBy>Никита Купцов</cp:lastModifiedBy>
  <cp:revision>17</cp:revision>
  <dcterms:created xsi:type="dcterms:W3CDTF">2020-06-08T08:22:40Z</dcterms:created>
  <dcterms:modified xsi:type="dcterms:W3CDTF">2020-06-08T14:10:20Z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530317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S9.0.3</vt:lpwstr>
  </property>
</Properties>
</file>