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ms-powerpoint.revisioninfo+xml" PartName="/ppt/revisionInfo.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876284-9948-44ED-AA41-1CE6247279ED}" v="394" dt="2022-09-05T09:32:33.756"/>
    <p1510:client id="{B02144C3-3FD4-9013-1529-C52DE2732C6A}" v="170" dt="2022-09-05T10:13:18.7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2" autoAdjust="0"/>
    <p:restoredTop sz="94660"/>
  </p:normalViewPr>
  <p:slideViewPr>
    <p:cSldViewPr snapToGrid="0">
      <p:cViewPr varScale="1">
        <p:scale>
          <a:sx n="89" d="100"/>
          <a:sy n="89" d="100"/>
        </p:scale>
        <p:origin x="8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91A193-92E1-45B1-8D0D-128EF7654E2C}"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E1242EF2-1C7C-4B60-9B2D-3CA70058853B}">
      <dgm:prSet/>
      <dgm:spPr/>
      <dgm:t>
        <a:bodyPr/>
        <a:lstStyle/>
        <a:p>
          <a:r>
            <a:rPr lang="ru-RU"/>
            <a:t>Современная практика Франции также продолжает допускать обратную и дальнейшую отсылку в значительном числе случаев. </a:t>
          </a:r>
          <a:endParaRPr lang="en-US"/>
        </a:p>
      </dgm:t>
    </dgm:pt>
    <dgm:pt modelId="{BD8377A1-BB34-487F-8F4E-53BB8A43DFE3}" type="parTrans" cxnId="{07FC3CB8-73BA-4EF0-A497-23263762797E}">
      <dgm:prSet/>
      <dgm:spPr/>
      <dgm:t>
        <a:bodyPr/>
        <a:lstStyle/>
        <a:p>
          <a:endParaRPr lang="en-US"/>
        </a:p>
      </dgm:t>
    </dgm:pt>
    <dgm:pt modelId="{9B8A288C-8844-4E8E-9569-CCA3D848C698}" type="sibTrans" cxnId="{07FC3CB8-73BA-4EF0-A497-23263762797E}">
      <dgm:prSet/>
      <dgm:spPr/>
      <dgm:t>
        <a:bodyPr/>
        <a:lstStyle/>
        <a:p>
          <a:endParaRPr lang="en-US"/>
        </a:p>
      </dgm:t>
    </dgm:pt>
    <dgm:pt modelId="{562E3261-807F-432A-9DD3-882F3A673B32}">
      <dgm:prSet/>
      <dgm:spPr/>
      <dgm:t>
        <a:bodyPr/>
        <a:lstStyle/>
        <a:p>
          <a:r>
            <a:rPr lang="ru-RU"/>
            <a:t>Указ 1979 г. № 13 о международном частном праве Венгрии исходит из возможности принятия обратной отсылки только в случаях, когда иностранное право отсылает к венгерскому закону (§4 Указа: «если иностранное право отсылает обратно к венгерскому закону, конкретный вопрос будет решаться в силу такой отсылки по венгерскому праву»). </a:t>
          </a:r>
          <a:endParaRPr lang="en-US"/>
        </a:p>
      </dgm:t>
    </dgm:pt>
    <dgm:pt modelId="{2B795999-7F98-449F-B456-9DA9F69DDA24}" type="parTrans" cxnId="{FAD1790A-0CB3-4255-A5F4-C28A9BF40CB7}">
      <dgm:prSet/>
      <dgm:spPr/>
      <dgm:t>
        <a:bodyPr/>
        <a:lstStyle/>
        <a:p>
          <a:endParaRPr lang="en-US"/>
        </a:p>
      </dgm:t>
    </dgm:pt>
    <dgm:pt modelId="{448659E4-EDDE-44FA-BB52-7DD36FAFB106}" type="sibTrans" cxnId="{FAD1790A-0CB3-4255-A5F4-C28A9BF40CB7}">
      <dgm:prSet/>
      <dgm:spPr/>
      <dgm:t>
        <a:bodyPr/>
        <a:lstStyle/>
        <a:p>
          <a:endParaRPr lang="en-US"/>
        </a:p>
      </dgm:t>
    </dgm:pt>
    <dgm:pt modelId="{A69CBB5F-995A-40BA-AD64-DA2679DA1101}" type="pres">
      <dgm:prSet presAssocID="{5491A193-92E1-45B1-8D0D-128EF7654E2C}" presName="hierChild1" presStyleCnt="0">
        <dgm:presLayoutVars>
          <dgm:chPref val="1"/>
          <dgm:dir/>
          <dgm:animOne val="branch"/>
          <dgm:animLvl val="lvl"/>
          <dgm:resizeHandles/>
        </dgm:presLayoutVars>
      </dgm:prSet>
      <dgm:spPr/>
    </dgm:pt>
    <dgm:pt modelId="{4D2F2C49-21D1-4183-A390-E0CDFDDF98DE}" type="pres">
      <dgm:prSet presAssocID="{E1242EF2-1C7C-4B60-9B2D-3CA70058853B}" presName="hierRoot1" presStyleCnt="0"/>
      <dgm:spPr/>
    </dgm:pt>
    <dgm:pt modelId="{713C4EEC-D92A-4C50-B0C0-624D558511EC}" type="pres">
      <dgm:prSet presAssocID="{E1242EF2-1C7C-4B60-9B2D-3CA70058853B}" presName="composite" presStyleCnt="0"/>
      <dgm:spPr/>
    </dgm:pt>
    <dgm:pt modelId="{86D01033-70E7-4501-B4A7-46B8AAB4B031}" type="pres">
      <dgm:prSet presAssocID="{E1242EF2-1C7C-4B60-9B2D-3CA70058853B}" presName="background" presStyleLbl="node0" presStyleIdx="0" presStyleCnt="2"/>
      <dgm:spPr/>
    </dgm:pt>
    <dgm:pt modelId="{0A755C7A-1A00-4A25-9A7A-FE510D29BBF5}" type="pres">
      <dgm:prSet presAssocID="{E1242EF2-1C7C-4B60-9B2D-3CA70058853B}" presName="text" presStyleLbl="fgAcc0" presStyleIdx="0" presStyleCnt="2">
        <dgm:presLayoutVars>
          <dgm:chPref val="3"/>
        </dgm:presLayoutVars>
      </dgm:prSet>
      <dgm:spPr/>
    </dgm:pt>
    <dgm:pt modelId="{A6107DF0-DE52-46E6-936D-E29B05F57990}" type="pres">
      <dgm:prSet presAssocID="{E1242EF2-1C7C-4B60-9B2D-3CA70058853B}" presName="hierChild2" presStyleCnt="0"/>
      <dgm:spPr/>
    </dgm:pt>
    <dgm:pt modelId="{E8532D38-D4CA-438E-81A6-EB515D40C979}" type="pres">
      <dgm:prSet presAssocID="{562E3261-807F-432A-9DD3-882F3A673B32}" presName="hierRoot1" presStyleCnt="0"/>
      <dgm:spPr/>
    </dgm:pt>
    <dgm:pt modelId="{05DA4E74-9B31-4466-9E86-45C77AC7FEEF}" type="pres">
      <dgm:prSet presAssocID="{562E3261-807F-432A-9DD3-882F3A673B32}" presName="composite" presStyleCnt="0"/>
      <dgm:spPr/>
    </dgm:pt>
    <dgm:pt modelId="{8A15D6C7-AB71-4A68-A9EA-DEA62763B670}" type="pres">
      <dgm:prSet presAssocID="{562E3261-807F-432A-9DD3-882F3A673B32}" presName="background" presStyleLbl="node0" presStyleIdx="1" presStyleCnt="2"/>
      <dgm:spPr/>
    </dgm:pt>
    <dgm:pt modelId="{D707754E-1F4F-435B-BCEF-D9B752AC3C0D}" type="pres">
      <dgm:prSet presAssocID="{562E3261-807F-432A-9DD3-882F3A673B32}" presName="text" presStyleLbl="fgAcc0" presStyleIdx="1" presStyleCnt="2">
        <dgm:presLayoutVars>
          <dgm:chPref val="3"/>
        </dgm:presLayoutVars>
      </dgm:prSet>
      <dgm:spPr/>
    </dgm:pt>
    <dgm:pt modelId="{30C6FE9D-EE29-4A11-9968-B8EF9B97377F}" type="pres">
      <dgm:prSet presAssocID="{562E3261-807F-432A-9DD3-882F3A673B32}" presName="hierChild2" presStyleCnt="0"/>
      <dgm:spPr/>
    </dgm:pt>
  </dgm:ptLst>
  <dgm:cxnLst>
    <dgm:cxn modelId="{FAD1790A-0CB3-4255-A5F4-C28A9BF40CB7}" srcId="{5491A193-92E1-45B1-8D0D-128EF7654E2C}" destId="{562E3261-807F-432A-9DD3-882F3A673B32}" srcOrd="1" destOrd="0" parTransId="{2B795999-7F98-449F-B456-9DA9F69DDA24}" sibTransId="{448659E4-EDDE-44FA-BB52-7DD36FAFB106}"/>
    <dgm:cxn modelId="{07FC3CB8-73BA-4EF0-A497-23263762797E}" srcId="{5491A193-92E1-45B1-8D0D-128EF7654E2C}" destId="{E1242EF2-1C7C-4B60-9B2D-3CA70058853B}" srcOrd="0" destOrd="0" parTransId="{BD8377A1-BB34-487F-8F4E-53BB8A43DFE3}" sibTransId="{9B8A288C-8844-4E8E-9569-CCA3D848C698}"/>
    <dgm:cxn modelId="{13C5D6BB-3CB3-4839-BBFF-0C21634F4979}" type="presOf" srcId="{E1242EF2-1C7C-4B60-9B2D-3CA70058853B}" destId="{0A755C7A-1A00-4A25-9A7A-FE510D29BBF5}" srcOrd="0" destOrd="0" presId="urn:microsoft.com/office/officeart/2005/8/layout/hierarchy1"/>
    <dgm:cxn modelId="{D08366C1-0C8D-41B4-8594-928ED0377418}" type="presOf" srcId="{5491A193-92E1-45B1-8D0D-128EF7654E2C}" destId="{A69CBB5F-995A-40BA-AD64-DA2679DA1101}" srcOrd="0" destOrd="0" presId="urn:microsoft.com/office/officeart/2005/8/layout/hierarchy1"/>
    <dgm:cxn modelId="{98CB28F4-EDDB-49B5-8C4C-3388BF749ADD}" type="presOf" srcId="{562E3261-807F-432A-9DD3-882F3A673B32}" destId="{D707754E-1F4F-435B-BCEF-D9B752AC3C0D}" srcOrd="0" destOrd="0" presId="urn:microsoft.com/office/officeart/2005/8/layout/hierarchy1"/>
    <dgm:cxn modelId="{42119A01-9A4B-40ED-B6EC-C937DCD1A6C1}" type="presParOf" srcId="{A69CBB5F-995A-40BA-AD64-DA2679DA1101}" destId="{4D2F2C49-21D1-4183-A390-E0CDFDDF98DE}" srcOrd="0" destOrd="0" presId="urn:microsoft.com/office/officeart/2005/8/layout/hierarchy1"/>
    <dgm:cxn modelId="{0A2A010C-CAD4-4379-B4A5-2B26AA896E68}" type="presParOf" srcId="{4D2F2C49-21D1-4183-A390-E0CDFDDF98DE}" destId="{713C4EEC-D92A-4C50-B0C0-624D558511EC}" srcOrd="0" destOrd="0" presId="urn:microsoft.com/office/officeart/2005/8/layout/hierarchy1"/>
    <dgm:cxn modelId="{FF53CBC3-4594-448C-81C8-550CF2B27F96}" type="presParOf" srcId="{713C4EEC-D92A-4C50-B0C0-624D558511EC}" destId="{86D01033-70E7-4501-B4A7-46B8AAB4B031}" srcOrd="0" destOrd="0" presId="urn:microsoft.com/office/officeart/2005/8/layout/hierarchy1"/>
    <dgm:cxn modelId="{C805CA17-51AB-4F68-A740-EAD6344E237E}" type="presParOf" srcId="{713C4EEC-D92A-4C50-B0C0-624D558511EC}" destId="{0A755C7A-1A00-4A25-9A7A-FE510D29BBF5}" srcOrd="1" destOrd="0" presId="urn:microsoft.com/office/officeart/2005/8/layout/hierarchy1"/>
    <dgm:cxn modelId="{B2A93F16-A1CC-4A2A-BF7B-3372387B7DFA}" type="presParOf" srcId="{4D2F2C49-21D1-4183-A390-E0CDFDDF98DE}" destId="{A6107DF0-DE52-46E6-936D-E29B05F57990}" srcOrd="1" destOrd="0" presId="urn:microsoft.com/office/officeart/2005/8/layout/hierarchy1"/>
    <dgm:cxn modelId="{9DAA6250-97DA-4D8A-9C24-7D42ABB68CDA}" type="presParOf" srcId="{A69CBB5F-995A-40BA-AD64-DA2679DA1101}" destId="{E8532D38-D4CA-438E-81A6-EB515D40C979}" srcOrd="1" destOrd="0" presId="urn:microsoft.com/office/officeart/2005/8/layout/hierarchy1"/>
    <dgm:cxn modelId="{5070527F-7B59-400D-AB85-00BEA7E06ED7}" type="presParOf" srcId="{E8532D38-D4CA-438E-81A6-EB515D40C979}" destId="{05DA4E74-9B31-4466-9E86-45C77AC7FEEF}" srcOrd="0" destOrd="0" presId="urn:microsoft.com/office/officeart/2005/8/layout/hierarchy1"/>
    <dgm:cxn modelId="{D9A24268-E27A-4074-972C-7450C46C8CA8}" type="presParOf" srcId="{05DA4E74-9B31-4466-9E86-45C77AC7FEEF}" destId="{8A15D6C7-AB71-4A68-A9EA-DEA62763B670}" srcOrd="0" destOrd="0" presId="urn:microsoft.com/office/officeart/2005/8/layout/hierarchy1"/>
    <dgm:cxn modelId="{3F6C8316-1ECE-4B2E-8303-BC713FDF29D2}" type="presParOf" srcId="{05DA4E74-9B31-4466-9E86-45C77AC7FEEF}" destId="{D707754E-1F4F-435B-BCEF-D9B752AC3C0D}" srcOrd="1" destOrd="0" presId="urn:microsoft.com/office/officeart/2005/8/layout/hierarchy1"/>
    <dgm:cxn modelId="{70EF4BFF-F0AE-4342-9E4E-A55EF9DFB1DF}" type="presParOf" srcId="{E8532D38-D4CA-438E-81A6-EB515D40C979}" destId="{30C6FE9D-EE29-4A11-9968-B8EF9B97377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01033-70E7-4501-B4A7-46B8AAB4B031}">
      <dsp:nvSpPr>
        <dsp:cNvPr id="0" name=""/>
        <dsp:cNvSpPr/>
      </dsp:nvSpPr>
      <dsp:spPr>
        <a:xfrm>
          <a:off x="1227" y="297257"/>
          <a:ext cx="4309690" cy="273665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755C7A-1A00-4A25-9A7A-FE510D29BBF5}">
      <dsp:nvSpPr>
        <dsp:cNvPr id="0" name=""/>
        <dsp:cNvSpPr/>
      </dsp:nvSpPr>
      <dsp:spPr>
        <a:xfrm>
          <a:off x="480082" y="752169"/>
          <a:ext cx="4309690" cy="273665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ru-RU" sz="1700" kern="1200"/>
            <a:t>Современная практика Франции также продолжает допускать обратную и дальнейшую отсылку в значительном числе случаев. </a:t>
          </a:r>
          <a:endParaRPr lang="en-US" sz="1700" kern="1200"/>
        </a:p>
      </dsp:txBody>
      <dsp:txXfrm>
        <a:off x="560236" y="832323"/>
        <a:ext cx="4149382" cy="2576345"/>
      </dsp:txXfrm>
    </dsp:sp>
    <dsp:sp modelId="{8A15D6C7-AB71-4A68-A9EA-DEA62763B670}">
      <dsp:nvSpPr>
        <dsp:cNvPr id="0" name=""/>
        <dsp:cNvSpPr/>
      </dsp:nvSpPr>
      <dsp:spPr>
        <a:xfrm>
          <a:off x="5268627" y="297257"/>
          <a:ext cx="4309690" cy="273665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07754E-1F4F-435B-BCEF-D9B752AC3C0D}">
      <dsp:nvSpPr>
        <dsp:cNvPr id="0" name=""/>
        <dsp:cNvSpPr/>
      </dsp:nvSpPr>
      <dsp:spPr>
        <a:xfrm>
          <a:off x="5747481" y="752169"/>
          <a:ext cx="4309690" cy="273665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ru-RU" sz="1700" kern="1200"/>
            <a:t>Указ 1979 г. № 13 о международном частном праве Венгрии исходит из возможности принятия обратной отсылки только в случаях, когда иностранное право отсылает к венгерскому закону (§4 Указа: «если иностранное право отсылает обратно к венгерскому закону, конкретный вопрос будет решаться в силу такой отсылки по венгерскому праву»). </a:t>
          </a:r>
          <a:endParaRPr lang="en-US" sz="1700" kern="1200"/>
        </a:p>
      </dsp:txBody>
      <dsp:txXfrm>
        <a:off x="5827635" y="832323"/>
        <a:ext cx="4149382" cy="257634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9/5/2022</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54783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9/5/2022</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8754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9/5/2022</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7910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9/5/2022</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30620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9/5/2022</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26039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9/5/2022</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27728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9/5/2022</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94533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9/5/2022</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06688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9/5/2022</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15374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9/5/2022</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098929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9/5/2022</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53861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9/5/2022</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1491220"/>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hf sldNum="0" hdr="0" ftr="0" dt="0"/>
  <p:txStyles>
    <p:titleStyle>
      <a:lvl1pPr algn="l" defTabSz="914400" rtl="0" eaLnBrk="1" latinLnBrk="0" hangingPunct="1">
        <a:lnSpc>
          <a:spcPct val="90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arget="../media/image10.jpeg" Type="http://schemas.openxmlformats.org/officeDocument/2006/relationships/image"/><Relationship Id="rId1" Target="../slideLayouts/slideLayout2.xml" Type="http://schemas.openxmlformats.org/officeDocument/2006/relationships/slideLayout"/></Relationships>
</file>

<file path=ppt/slides/_rels/slide11.xml.rels><?xml version="1.0" encoding="UTF-8" standalone="yes" ?><Relationships xmlns="http://schemas.openxmlformats.org/package/2006/relationships"><Relationship Id="rId2" Target="../media/image11.jpeg" Type="http://schemas.openxmlformats.org/officeDocument/2006/relationships/image"/><Relationship Id="rId1" Target="../slideLayouts/slideLayout2.xml" Type="http://schemas.openxmlformats.org/officeDocument/2006/relationships/slideLayout"/></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arget="../media/image3.jpeg" Type="http://schemas.openxmlformats.org/officeDocument/2006/relationships/image"/><Relationship Id="rId1" Target="../slideLayouts/slideLayout2.xml" Type="http://schemas.openxmlformats.org/officeDocument/2006/relationships/slideLayout"/></Relationships>
</file>

<file path=ppt/slides/_rels/slide4.xml.rels><?xml version="1.0" encoding="UTF-8" standalone="yes" ?><Relationships xmlns="http://schemas.openxmlformats.org/package/2006/relationships"><Relationship Id="rId2" Target="../media/image4.jpeg" Type="http://schemas.openxmlformats.org/officeDocument/2006/relationships/image"/><Relationship Id="rId1" Target="../slideLayouts/slideLayout2.xml" Type="http://schemas.openxmlformats.org/officeDocument/2006/relationships/slideLayout"/></Relationships>
</file>

<file path=ppt/slides/_rels/slide5.xml.rels><?xml version="1.0" encoding="UTF-8" standalone="yes" ?><Relationships xmlns="http://schemas.openxmlformats.org/package/2006/relationships"><Relationship Id="rId3" Target="../media/image6.jpeg" Type="http://schemas.openxmlformats.org/officeDocument/2006/relationships/image"/><Relationship Id="rId2" Target="../media/image5.jpeg" Type="http://schemas.openxmlformats.org/officeDocument/2006/relationships/image"/><Relationship Id="rId1" Target="../slideLayouts/slideLayout2.xml" Type="http://schemas.openxmlformats.org/officeDocument/2006/relationships/slideLayout"/></Relationships>
</file>

<file path=ppt/slides/_rels/slide6.xml.rels><?xml version="1.0" encoding="UTF-8" standalone="yes" ?><Relationships xmlns="http://schemas.openxmlformats.org/package/2006/relationships"><Relationship Id="rId2" Target="../media/image7.jpeg" Type="http://schemas.openxmlformats.org/officeDocument/2006/relationships/image"/><Relationship Id="rId1" Target="../slideLayouts/slideLayout2.xml" Type="http://schemas.openxmlformats.org/officeDocument/2006/relationships/slideLayout"/></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arget="../media/image8.jpeg" Type="http://schemas.openxmlformats.org/officeDocument/2006/relationships/image"/><Relationship Id="rId1" Target="../slideLayouts/slideLayout2.xml" Type="http://schemas.openxmlformats.org/officeDocument/2006/relationships/slideLayout"/></Relationships>
</file>

<file path=ppt/slides/_rels/slide9.xml.rels><?xml version="1.0" encoding="UTF-8" standalone="yes" ?><Relationships xmlns="http://schemas.openxmlformats.org/package/2006/relationships"><Relationship Id="rId2" Target="../media/image9.jpeg" Type="http://schemas.openxmlformats.org/officeDocument/2006/relationships/image"/><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4C869C3B-5565-4AAC-86A8-9EB0AB1C65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p:cNvSpPr>
            <a:spLocks noGrp="1"/>
          </p:cNvSpPr>
          <p:nvPr>
            <p:ph type="ctrTitle"/>
          </p:nvPr>
        </p:nvSpPr>
        <p:spPr>
          <a:xfrm>
            <a:off x="638423" y="3807725"/>
            <a:ext cx="10909073" cy="1447062"/>
          </a:xfrm>
        </p:spPr>
        <p:txBody>
          <a:bodyPr>
            <a:normAutofit/>
          </a:bodyPr>
          <a:lstStyle/>
          <a:p>
            <a:pPr algn="ctr"/>
            <a:r>
              <a:rPr lang="ru-RU" sz="6000" b="1">
                <a:ea typeface="+mj-lt"/>
                <a:cs typeface="+mj-lt"/>
              </a:rPr>
              <a:t>Обратная отсылка </a:t>
            </a:r>
            <a:endParaRPr lang="ru-RU" sz="6000"/>
          </a:p>
        </p:txBody>
      </p:sp>
      <p:sp>
        <p:nvSpPr>
          <p:cNvPr id="3" name="Подзаголовок 2"/>
          <p:cNvSpPr>
            <a:spLocks noGrp="1"/>
          </p:cNvSpPr>
          <p:nvPr>
            <p:ph type="subTitle" idx="1"/>
          </p:nvPr>
        </p:nvSpPr>
        <p:spPr>
          <a:xfrm>
            <a:off x="1281474" y="5576520"/>
            <a:ext cx="9622971" cy="691312"/>
          </a:xfrm>
        </p:spPr>
        <p:txBody>
          <a:bodyPr vert="horz" lIns="91440" tIns="45720" rIns="91440" bIns="45720" rtlCol="0">
            <a:normAutofit/>
          </a:bodyPr>
          <a:lstStyle/>
          <a:p>
            <a:pPr algn="ctr">
              <a:lnSpc>
                <a:spcPct val="90000"/>
              </a:lnSpc>
            </a:pPr>
            <a:r>
              <a:rPr lang="ru-RU" sz="1400">
                <a:solidFill>
                  <a:schemeClr val="tx1">
                    <a:lumMod val="85000"/>
                    <a:lumOff val="15000"/>
                  </a:schemeClr>
                </a:solidFill>
                <a:cs typeface="Calibri"/>
              </a:rPr>
              <a:t>Выполнили: Алексеева Евгения и Сазонов Александр</a:t>
            </a:r>
          </a:p>
          <a:p>
            <a:pPr algn="ctr">
              <a:lnSpc>
                <a:spcPct val="90000"/>
              </a:lnSpc>
            </a:pPr>
            <a:r>
              <a:rPr lang="ru-RU" sz="1400">
                <a:solidFill>
                  <a:schemeClr val="tx1">
                    <a:lumMod val="85000"/>
                    <a:lumOff val="15000"/>
                  </a:schemeClr>
                </a:solidFill>
                <a:cs typeface="Calibri"/>
              </a:rPr>
              <a:t>Группа: ЮЮГ-412</a:t>
            </a:r>
          </a:p>
        </p:txBody>
      </p:sp>
      <p:pic>
        <p:nvPicPr>
          <p:cNvPr id="8" name="Рисунок 9">
            <a:extLst>
              <a:ext uri="{FF2B5EF4-FFF2-40B4-BE49-F238E27FC236}">
                <a16:creationId xmlns:a16="http://schemas.microsoft.com/office/drawing/2014/main" id="{32E22F63-D3E5-C67A-664B-07BDA68137DE}"/>
              </a:ext>
            </a:extLst>
          </p:cNvPr>
          <p:cNvPicPr>
            <a:picLocks noChangeAspect="1"/>
          </p:cNvPicPr>
          <p:nvPr/>
        </p:nvPicPr>
        <p:blipFill>
          <a:blip r:embed="rId2"/>
          <a:stretch>
            <a:fillRect/>
          </a:stretch>
        </p:blipFill>
        <p:spPr>
          <a:xfrm>
            <a:off x="2619460" y="-266987"/>
            <a:ext cx="7117110" cy="4704717"/>
          </a:xfrm>
          <a:prstGeom prst="rect">
            <a:avLst/>
          </a:prstGeom>
        </p:spPr>
      </p:pic>
      <p:cxnSp>
        <p:nvCxnSpPr>
          <p:cNvPr id="18" name="Straight Connector 17">
            <a:extLst>
              <a:ext uri="{FF2B5EF4-FFF2-40B4-BE49-F238E27FC236}">
                <a16:creationId xmlns:a16="http://schemas.microsoft.com/office/drawing/2014/main" id="{F41136EC-EC34-4D08-B5AB-8CE5870B1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2600" y="5415653"/>
            <a:ext cx="86868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064CBAAB-7956-4763-9F69-A3FDBF1ACB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51651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6" name="Rectangle 10">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A6A46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Box 3">
            <a:extLst>
              <a:ext uri="{FF2B5EF4-FFF2-40B4-BE49-F238E27FC236}">
                <a16:creationId xmlns:a16="http://schemas.microsoft.com/office/drawing/2014/main" id="{EC4D0F7B-C428-113B-E583-D93E1F7C5445}"/>
              </a:ext>
            </a:extLst>
          </p:cNvPr>
          <p:cNvSpPr txBox="1"/>
          <p:nvPr/>
        </p:nvSpPr>
        <p:spPr>
          <a:xfrm>
            <a:off x="404022" y="86140"/>
            <a:ext cx="3084844" cy="1961086"/>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a:lnSpc>
                <a:spcPct val="90000"/>
              </a:lnSpc>
              <a:spcBef>
                <a:spcPct val="0"/>
              </a:spcBef>
              <a:spcAft>
                <a:spcPts val="600"/>
              </a:spcAft>
            </a:pPr>
            <a:r>
              <a:rPr lang="en-US" sz="4800" b="1" spc="-50" dirty="0" err="1">
                <a:solidFill>
                  <a:srgbClr val="FFFFFF"/>
                </a:solidFill>
                <a:latin typeface="+mj-lt"/>
                <a:ea typeface="+mj-ea"/>
                <a:cs typeface="+mj-cs"/>
              </a:rPr>
              <a:t>Обратная</a:t>
            </a:r>
            <a:r>
              <a:rPr lang="en-US" sz="4800" b="1" spc="-50" dirty="0">
                <a:solidFill>
                  <a:srgbClr val="FFFFFF"/>
                </a:solidFill>
                <a:latin typeface="+mj-lt"/>
                <a:ea typeface="+mj-ea"/>
                <a:cs typeface="+mj-cs"/>
              </a:rPr>
              <a:t> </a:t>
            </a:r>
            <a:r>
              <a:rPr lang="en-US" sz="4800" b="1" spc="-50" dirty="0" err="1">
                <a:solidFill>
                  <a:srgbClr val="FFFFFF"/>
                </a:solidFill>
                <a:latin typeface="+mj-lt"/>
                <a:ea typeface="+mj-ea"/>
                <a:cs typeface="+mj-cs"/>
              </a:rPr>
              <a:t>отсылка</a:t>
            </a:r>
            <a:endParaRPr lang="en-US" sz="4800" b="1" spc="-50" dirty="0" err="1">
              <a:solidFill>
                <a:srgbClr val="FFFFFF"/>
              </a:solidFill>
              <a:latin typeface="+mj-lt"/>
              <a:ea typeface="+mj-ea"/>
              <a:cs typeface="Calibri Light"/>
            </a:endParaRPr>
          </a:p>
        </p:txBody>
      </p:sp>
      <p:cxnSp>
        <p:nvCxnSpPr>
          <p:cNvPr id="17" name="Straight Connector 12">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3778AFAA-338C-C54A-67FA-F0C1F47A5F6A}"/>
              </a:ext>
            </a:extLst>
          </p:cNvPr>
          <p:cNvSpPr>
            <a:spLocks noGrp="1"/>
          </p:cNvSpPr>
          <p:nvPr>
            <p:ph idx="1"/>
          </p:nvPr>
        </p:nvSpPr>
        <p:spPr>
          <a:xfrm>
            <a:off x="306709" y="2413132"/>
            <a:ext cx="3380940" cy="4249838"/>
          </a:xfrm>
        </p:spPr>
        <p:txBody>
          <a:bodyPr vert="horz" lIns="0" tIns="45720" rIns="0" bIns="45720" rtlCol="0" anchor="t">
            <a:normAutofit/>
          </a:bodyPr>
          <a:lstStyle/>
          <a:p>
            <a:pPr algn="just">
              <a:lnSpc>
                <a:spcPct val="90000"/>
              </a:lnSpc>
            </a:pPr>
            <a:r>
              <a:rPr lang="en-US" sz="1800" dirty="0">
                <a:solidFill>
                  <a:srgbClr val="FFFFFF"/>
                </a:solidFill>
              </a:rPr>
              <a:t>В </a:t>
            </a:r>
            <a:r>
              <a:rPr lang="en-US" sz="1800" err="1">
                <a:solidFill>
                  <a:srgbClr val="FFFFFF"/>
                </a:solidFill>
              </a:rPr>
              <a:t>ст</a:t>
            </a:r>
            <a:r>
              <a:rPr lang="en-US" sz="1800" dirty="0">
                <a:solidFill>
                  <a:srgbClr val="FFFFFF"/>
                </a:solidFill>
              </a:rPr>
              <a:t>. 1190 ГК РФ </a:t>
            </a:r>
            <a:r>
              <a:rPr lang="en-US" sz="1800" err="1">
                <a:solidFill>
                  <a:srgbClr val="FFFFFF"/>
                </a:solidFill>
              </a:rPr>
              <a:t>установлено</a:t>
            </a:r>
            <a:r>
              <a:rPr lang="en-US" sz="1800" dirty="0">
                <a:solidFill>
                  <a:srgbClr val="FFFFFF"/>
                </a:solidFill>
              </a:rPr>
              <a:t>, </a:t>
            </a:r>
            <a:r>
              <a:rPr lang="en-US" sz="1800" err="1">
                <a:solidFill>
                  <a:srgbClr val="FFFFFF"/>
                </a:solidFill>
              </a:rPr>
              <a:t>что</a:t>
            </a:r>
            <a:r>
              <a:rPr lang="en-US" sz="1800" dirty="0">
                <a:solidFill>
                  <a:srgbClr val="FFFFFF"/>
                </a:solidFill>
              </a:rPr>
              <a:t> </a:t>
            </a:r>
            <a:r>
              <a:rPr lang="en-US" sz="1800" b="1" err="1">
                <a:solidFill>
                  <a:srgbClr val="FFFFFF"/>
                </a:solidFill>
              </a:rPr>
              <a:t>любая</a:t>
            </a:r>
            <a:r>
              <a:rPr lang="en-US" sz="1800" b="1" dirty="0">
                <a:solidFill>
                  <a:srgbClr val="FFFFFF"/>
                </a:solidFill>
              </a:rPr>
              <a:t> </a:t>
            </a:r>
            <a:r>
              <a:rPr lang="en-US" sz="1800" b="1" err="1">
                <a:solidFill>
                  <a:srgbClr val="FFFFFF"/>
                </a:solidFill>
              </a:rPr>
              <a:t>отсылка</a:t>
            </a:r>
            <a:r>
              <a:rPr lang="en-US" sz="1800" b="1" dirty="0">
                <a:solidFill>
                  <a:srgbClr val="FFFFFF"/>
                </a:solidFill>
              </a:rPr>
              <a:t> к </a:t>
            </a:r>
            <a:r>
              <a:rPr lang="en-US" sz="1800" b="1" err="1">
                <a:solidFill>
                  <a:srgbClr val="FFFFFF"/>
                </a:solidFill>
              </a:rPr>
              <a:t>иностранному</a:t>
            </a:r>
            <a:r>
              <a:rPr lang="en-US" sz="1800" b="1" dirty="0">
                <a:solidFill>
                  <a:srgbClr val="FFFFFF"/>
                </a:solidFill>
              </a:rPr>
              <a:t> </a:t>
            </a:r>
            <a:r>
              <a:rPr lang="en-US" sz="1800" b="1" err="1">
                <a:solidFill>
                  <a:srgbClr val="FFFFFF"/>
                </a:solidFill>
              </a:rPr>
              <a:t>праву</a:t>
            </a:r>
            <a:r>
              <a:rPr lang="en-US" sz="1800" b="1" dirty="0">
                <a:solidFill>
                  <a:srgbClr val="FFFFFF"/>
                </a:solidFill>
              </a:rPr>
              <a:t> в </a:t>
            </a:r>
            <a:r>
              <a:rPr lang="en-US" sz="1800" b="1" err="1">
                <a:solidFill>
                  <a:srgbClr val="FFFFFF"/>
                </a:solidFill>
              </a:rPr>
              <a:t>соответствии</a:t>
            </a:r>
            <a:r>
              <a:rPr lang="en-US" sz="1800" b="1" dirty="0">
                <a:solidFill>
                  <a:srgbClr val="FFFFFF"/>
                </a:solidFill>
              </a:rPr>
              <a:t> с </a:t>
            </a:r>
            <a:r>
              <a:rPr lang="en-US" sz="1800" b="1" err="1">
                <a:solidFill>
                  <a:srgbClr val="FFFFFF"/>
                </a:solidFill>
              </a:rPr>
              <a:t>правилами</a:t>
            </a:r>
            <a:r>
              <a:rPr lang="en-US" sz="1800" b="1" dirty="0">
                <a:solidFill>
                  <a:srgbClr val="FFFFFF"/>
                </a:solidFill>
              </a:rPr>
              <a:t> </a:t>
            </a:r>
            <a:r>
              <a:rPr lang="en-US" sz="1800" b="1" err="1">
                <a:solidFill>
                  <a:srgbClr val="FFFFFF"/>
                </a:solidFill>
              </a:rPr>
              <a:t>раздела</a:t>
            </a:r>
            <a:r>
              <a:rPr lang="en-US" sz="1800" b="1" dirty="0">
                <a:solidFill>
                  <a:srgbClr val="FFFFFF"/>
                </a:solidFill>
              </a:rPr>
              <a:t> VI ГК </a:t>
            </a:r>
            <a:r>
              <a:rPr lang="en-US" sz="1800" b="1" err="1">
                <a:solidFill>
                  <a:srgbClr val="FFFFFF"/>
                </a:solidFill>
              </a:rPr>
              <a:t>должна</a:t>
            </a:r>
            <a:r>
              <a:rPr lang="en-US" sz="1800" b="1" dirty="0">
                <a:solidFill>
                  <a:srgbClr val="FFFFFF"/>
                </a:solidFill>
              </a:rPr>
              <a:t> </a:t>
            </a:r>
            <a:r>
              <a:rPr lang="en-US" sz="1800" b="1" err="1">
                <a:solidFill>
                  <a:srgbClr val="FFFFFF"/>
                </a:solidFill>
              </a:rPr>
              <a:t>рассматриваться</a:t>
            </a:r>
            <a:r>
              <a:rPr lang="en-US" sz="1800" b="1" dirty="0">
                <a:solidFill>
                  <a:srgbClr val="FFFFFF"/>
                </a:solidFill>
              </a:rPr>
              <a:t> </a:t>
            </a:r>
            <a:r>
              <a:rPr lang="en-US" sz="1800" b="1" err="1">
                <a:solidFill>
                  <a:srgbClr val="FFFFFF"/>
                </a:solidFill>
              </a:rPr>
              <a:t>как</a:t>
            </a:r>
            <a:r>
              <a:rPr lang="en-US" sz="1800" b="1" dirty="0">
                <a:solidFill>
                  <a:srgbClr val="FFFFFF"/>
                </a:solidFill>
              </a:rPr>
              <a:t> </a:t>
            </a:r>
            <a:r>
              <a:rPr lang="en-US" sz="1800" b="1" err="1">
                <a:solidFill>
                  <a:srgbClr val="FFFFFF"/>
                </a:solidFill>
              </a:rPr>
              <a:t>отсылка</a:t>
            </a:r>
            <a:r>
              <a:rPr lang="en-US" sz="1800" b="1" dirty="0">
                <a:solidFill>
                  <a:srgbClr val="FFFFFF"/>
                </a:solidFill>
              </a:rPr>
              <a:t> к </a:t>
            </a:r>
            <a:r>
              <a:rPr lang="en-US" sz="1800" b="1" err="1">
                <a:solidFill>
                  <a:srgbClr val="FFFFFF"/>
                </a:solidFill>
              </a:rPr>
              <a:t>материальному</a:t>
            </a:r>
            <a:r>
              <a:rPr lang="en-US" sz="1800" b="1" dirty="0">
                <a:solidFill>
                  <a:srgbClr val="FFFFFF"/>
                </a:solidFill>
              </a:rPr>
              <a:t>, а </a:t>
            </a:r>
            <a:r>
              <a:rPr lang="en-US" sz="1800" b="1" err="1">
                <a:solidFill>
                  <a:srgbClr val="FFFFFF"/>
                </a:solidFill>
              </a:rPr>
              <a:t>не</a:t>
            </a:r>
            <a:r>
              <a:rPr lang="en-US" sz="1800" b="1" dirty="0">
                <a:solidFill>
                  <a:srgbClr val="FFFFFF"/>
                </a:solidFill>
              </a:rPr>
              <a:t> к </a:t>
            </a:r>
            <a:r>
              <a:rPr lang="en-US" sz="1800" b="1" err="1">
                <a:solidFill>
                  <a:srgbClr val="FFFFFF"/>
                </a:solidFill>
              </a:rPr>
              <a:t>коллизионному</a:t>
            </a:r>
            <a:r>
              <a:rPr lang="en-US" sz="1800" b="1" dirty="0">
                <a:solidFill>
                  <a:srgbClr val="FFFFFF"/>
                </a:solidFill>
              </a:rPr>
              <a:t> </a:t>
            </a:r>
            <a:r>
              <a:rPr lang="en-US" sz="1800" b="1" err="1">
                <a:solidFill>
                  <a:srgbClr val="FFFFFF"/>
                </a:solidFill>
              </a:rPr>
              <a:t>праву</a:t>
            </a:r>
            <a:r>
              <a:rPr lang="en-US" sz="1800" b="1" dirty="0">
                <a:solidFill>
                  <a:srgbClr val="FFFFFF"/>
                </a:solidFill>
              </a:rPr>
              <a:t> </a:t>
            </a:r>
            <a:r>
              <a:rPr lang="en-US" sz="1800" b="1" err="1">
                <a:solidFill>
                  <a:srgbClr val="FFFFFF"/>
                </a:solidFill>
              </a:rPr>
              <a:t>соответствующей</a:t>
            </a:r>
            <a:r>
              <a:rPr lang="en-US" sz="1800" b="1" dirty="0">
                <a:solidFill>
                  <a:srgbClr val="FFFFFF"/>
                </a:solidFill>
              </a:rPr>
              <a:t> </a:t>
            </a:r>
            <a:r>
              <a:rPr lang="en-US" sz="1800" b="1" err="1">
                <a:solidFill>
                  <a:srgbClr val="FFFFFF"/>
                </a:solidFill>
              </a:rPr>
              <a:t>страны</a:t>
            </a:r>
            <a:r>
              <a:rPr lang="en-US" sz="1800" b="1" dirty="0">
                <a:solidFill>
                  <a:srgbClr val="FFFFFF"/>
                </a:solidFill>
              </a:rPr>
              <a:t>, </a:t>
            </a:r>
            <a:r>
              <a:rPr lang="en-US" sz="1800" b="1" err="1">
                <a:solidFill>
                  <a:srgbClr val="FFFFFF"/>
                </a:solidFill>
              </a:rPr>
              <a:t>за</a:t>
            </a:r>
            <a:r>
              <a:rPr lang="en-US" sz="1800" b="1" dirty="0">
                <a:solidFill>
                  <a:srgbClr val="FFFFFF"/>
                </a:solidFill>
              </a:rPr>
              <a:t> </a:t>
            </a:r>
            <a:r>
              <a:rPr lang="en-US" sz="1800" b="1" err="1">
                <a:solidFill>
                  <a:srgbClr val="FFFFFF"/>
                </a:solidFill>
              </a:rPr>
              <a:t>исключением</a:t>
            </a:r>
            <a:r>
              <a:rPr lang="en-US" sz="1800" b="1" dirty="0">
                <a:solidFill>
                  <a:srgbClr val="FFFFFF"/>
                </a:solidFill>
              </a:rPr>
              <a:t> </a:t>
            </a:r>
            <a:r>
              <a:rPr lang="en-US" sz="1800" b="1" err="1">
                <a:solidFill>
                  <a:srgbClr val="FFFFFF"/>
                </a:solidFill>
              </a:rPr>
              <a:t>случаев</a:t>
            </a:r>
            <a:r>
              <a:rPr lang="en-US" sz="1800" b="1" dirty="0">
                <a:solidFill>
                  <a:srgbClr val="FFFFFF"/>
                </a:solidFill>
              </a:rPr>
              <a:t>, </a:t>
            </a:r>
            <a:r>
              <a:rPr lang="en-US" sz="1800" b="1" err="1">
                <a:solidFill>
                  <a:srgbClr val="FFFFFF"/>
                </a:solidFill>
              </a:rPr>
              <a:t>указанных</a:t>
            </a:r>
            <a:r>
              <a:rPr lang="en-US" sz="1800" b="1" dirty="0">
                <a:solidFill>
                  <a:srgbClr val="FFFFFF"/>
                </a:solidFill>
              </a:rPr>
              <a:t> в </a:t>
            </a:r>
            <a:r>
              <a:rPr lang="en-US" sz="1800" b="1" err="1">
                <a:solidFill>
                  <a:srgbClr val="FFFFFF"/>
                </a:solidFill>
              </a:rPr>
              <a:t>этой</a:t>
            </a:r>
            <a:r>
              <a:rPr lang="en-US" sz="1800" b="1" dirty="0">
                <a:solidFill>
                  <a:srgbClr val="FFFFFF"/>
                </a:solidFill>
              </a:rPr>
              <a:t> </a:t>
            </a:r>
            <a:r>
              <a:rPr lang="en-US" sz="1800" b="1" err="1">
                <a:solidFill>
                  <a:srgbClr val="FFFFFF"/>
                </a:solidFill>
              </a:rPr>
              <a:t>статье</a:t>
            </a:r>
            <a:r>
              <a:rPr lang="en-US" sz="1800" b="1" dirty="0">
                <a:solidFill>
                  <a:srgbClr val="FFFFFF"/>
                </a:solidFill>
              </a:rPr>
              <a:t>,</a:t>
            </a:r>
            <a:r>
              <a:rPr lang="en-US" sz="1800" dirty="0">
                <a:solidFill>
                  <a:srgbClr val="FFFFFF"/>
                </a:solidFill>
              </a:rPr>
              <a:t> </a:t>
            </a:r>
            <a:r>
              <a:rPr lang="en-US" sz="1800" err="1">
                <a:solidFill>
                  <a:srgbClr val="FFFFFF"/>
                </a:solidFill>
              </a:rPr>
              <a:t>когда</a:t>
            </a:r>
            <a:r>
              <a:rPr lang="en-US" sz="1800" dirty="0">
                <a:solidFill>
                  <a:srgbClr val="FFFFFF"/>
                </a:solidFill>
              </a:rPr>
              <a:t> </a:t>
            </a:r>
            <a:r>
              <a:rPr lang="en-US" sz="1800" err="1">
                <a:solidFill>
                  <a:srgbClr val="FFFFFF"/>
                </a:solidFill>
              </a:rPr>
              <a:t>обратная</a:t>
            </a:r>
            <a:r>
              <a:rPr lang="en-US" sz="1800" dirty="0">
                <a:solidFill>
                  <a:srgbClr val="FFFFFF"/>
                </a:solidFill>
              </a:rPr>
              <a:t> </a:t>
            </a:r>
            <a:r>
              <a:rPr lang="en-US" sz="1800" err="1">
                <a:solidFill>
                  <a:srgbClr val="FFFFFF"/>
                </a:solidFill>
              </a:rPr>
              <a:t>отсылка</a:t>
            </a:r>
            <a:r>
              <a:rPr lang="en-US" sz="1800" dirty="0">
                <a:solidFill>
                  <a:srgbClr val="FFFFFF"/>
                </a:solidFill>
              </a:rPr>
              <a:t> </a:t>
            </a:r>
            <a:r>
              <a:rPr lang="en-US" sz="1800" err="1">
                <a:solidFill>
                  <a:srgbClr val="FFFFFF"/>
                </a:solidFill>
              </a:rPr>
              <a:t>иностранного</a:t>
            </a:r>
            <a:r>
              <a:rPr lang="en-US" sz="1800" dirty="0">
                <a:solidFill>
                  <a:srgbClr val="FFFFFF"/>
                </a:solidFill>
              </a:rPr>
              <a:t> </a:t>
            </a:r>
            <a:r>
              <a:rPr lang="en-US" sz="1800" err="1">
                <a:solidFill>
                  <a:srgbClr val="FFFFFF"/>
                </a:solidFill>
              </a:rPr>
              <a:t>права</a:t>
            </a:r>
            <a:r>
              <a:rPr lang="en-US" sz="1800" dirty="0">
                <a:solidFill>
                  <a:srgbClr val="FFFFFF"/>
                </a:solidFill>
              </a:rPr>
              <a:t> </a:t>
            </a:r>
            <a:r>
              <a:rPr lang="en-US" sz="1800" err="1">
                <a:solidFill>
                  <a:srgbClr val="FFFFFF"/>
                </a:solidFill>
              </a:rPr>
              <a:t>может</a:t>
            </a:r>
            <a:r>
              <a:rPr lang="en-US" sz="1800" dirty="0">
                <a:solidFill>
                  <a:srgbClr val="FFFFFF"/>
                </a:solidFill>
              </a:rPr>
              <a:t> </a:t>
            </a:r>
            <a:r>
              <a:rPr lang="en-US" sz="1800" err="1">
                <a:solidFill>
                  <a:srgbClr val="FFFFFF"/>
                </a:solidFill>
              </a:rPr>
              <a:t>приниматься</a:t>
            </a:r>
            <a:r>
              <a:rPr lang="en-US" sz="1800" dirty="0">
                <a:solidFill>
                  <a:srgbClr val="FFFFFF"/>
                </a:solidFill>
              </a:rPr>
              <a:t>: к </a:t>
            </a:r>
            <a:r>
              <a:rPr lang="en-US" sz="1800" err="1">
                <a:solidFill>
                  <a:srgbClr val="FFFFFF"/>
                </a:solidFill>
              </a:rPr>
              <a:t>ним</a:t>
            </a:r>
            <a:r>
              <a:rPr lang="en-US" sz="1800" dirty="0">
                <a:solidFill>
                  <a:srgbClr val="FFFFFF"/>
                </a:solidFill>
              </a:rPr>
              <a:t> </a:t>
            </a:r>
            <a:r>
              <a:rPr lang="en-US" sz="1800" err="1">
                <a:solidFill>
                  <a:srgbClr val="FFFFFF"/>
                </a:solidFill>
              </a:rPr>
              <a:t>отнесены</a:t>
            </a:r>
            <a:r>
              <a:rPr lang="en-US" sz="1800" dirty="0">
                <a:solidFill>
                  <a:srgbClr val="FFFFFF"/>
                </a:solidFill>
              </a:rPr>
              <a:t> </a:t>
            </a:r>
            <a:r>
              <a:rPr lang="en-US" sz="1800" err="1">
                <a:solidFill>
                  <a:srgbClr val="FFFFFF"/>
                </a:solidFill>
              </a:rPr>
              <a:t>случаи</a:t>
            </a:r>
            <a:r>
              <a:rPr lang="en-US" sz="1800" dirty="0">
                <a:solidFill>
                  <a:srgbClr val="FFFFFF"/>
                </a:solidFill>
              </a:rPr>
              <a:t> </a:t>
            </a:r>
            <a:r>
              <a:rPr lang="en-US" sz="1800" err="1">
                <a:solidFill>
                  <a:srgbClr val="FFFFFF"/>
                </a:solidFill>
              </a:rPr>
              <a:t>отсылки</a:t>
            </a:r>
            <a:r>
              <a:rPr lang="en-US" sz="1800" dirty="0">
                <a:solidFill>
                  <a:srgbClr val="FFFFFF"/>
                </a:solidFill>
              </a:rPr>
              <a:t> к </a:t>
            </a:r>
            <a:r>
              <a:rPr lang="en-US" sz="1800" err="1">
                <a:solidFill>
                  <a:srgbClr val="FFFFFF"/>
                </a:solidFill>
              </a:rPr>
              <a:t>российскому</a:t>
            </a:r>
            <a:r>
              <a:rPr lang="en-US" sz="1800" dirty="0">
                <a:solidFill>
                  <a:srgbClr val="FFFFFF"/>
                </a:solidFill>
              </a:rPr>
              <a:t> </a:t>
            </a:r>
            <a:r>
              <a:rPr lang="en-US" sz="1800" err="1">
                <a:solidFill>
                  <a:srgbClr val="FFFFFF"/>
                </a:solidFill>
              </a:rPr>
              <a:t>праву</a:t>
            </a:r>
            <a:r>
              <a:rPr lang="en-US" sz="1800" dirty="0">
                <a:solidFill>
                  <a:srgbClr val="FFFFFF"/>
                </a:solidFill>
              </a:rPr>
              <a:t>, </a:t>
            </a:r>
            <a:r>
              <a:rPr lang="en-US" sz="1800" err="1">
                <a:solidFill>
                  <a:srgbClr val="FFFFFF"/>
                </a:solidFill>
              </a:rPr>
              <a:t>определяющему</a:t>
            </a:r>
            <a:r>
              <a:rPr lang="en-US" sz="1800" dirty="0">
                <a:solidFill>
                  <a:srgbClr val="FFFFFF"/>
                </a:solidFill>
              </a:rPr>
              <a:t> </a:t>
            </a:r>
            <a:r>
              <a:rPr lang="en-US" sz="1800" err="1">
                <a:solidFill>
                  <a:srgbClr val="FFFFFF"/>
                </a:solidFill>
              </a:rPr>
              <a:t>правовое</a:t>
            </a:r>
            <a:r>
              <a:rPr lang="en-US" sz="1800" dirty="0">
                <a:solidFill>
                  <a:srgbClr val="FFFFFF"/>
                </a:solidFill>
              </a:rPr>
              <a:t> </a:t>
            </a:r>
            <a:r>
              <a:rPr lang="en-US" sz="1800" err="1">
                <a:solidFill>
                  <a:srgbClr val="FFFFFF"/>
                </a:solidFill>
              </a:rPr>
              <a:t>положение</a:t>
            </a:r>
            <a:r>
              <a:rPr lang="en-US" sz="1800" dirty="0">
                <a:solidFill>
                  <a:srgbClr val="FFFFFF"/>
                </a:solidFill>
              </a:rPr>
              <a:t> </a:t>
            </a:r>
            <a:r>
              <a:rPr lang="en-US" sz="1800" err="1">
                <a:solidFill>
                  <a:srgbClr val="FFFFFF"/>
                </a:solidFill>
              </a:rPr>
              <a:t>физического</a:t>
            </a:r>
            <a:r>
              <a:rPr lang="en-US" sz="1800" dirty="0">
                <a:solidFill>
                  <a:srgbClr val="FFFFFF"/>
                </a:solidFill>
              </a:rPr>
              <a:t> </a:t>
            </a:r>
            <a:r>
              <a:rPr lang="en-US" sz="1800" err="1">
                <a:solidFill>
                  <a:srgbClr val="FFFFFF"/>
                </a:solidFill>
              </a:rPr>
              <a:t>лица</a:t>
            </a:r>
            <a:r>
              <a:rPr lang="en-US" sz="1800" dirty="0">
                <a:solidFill>
                  <a:srgbClr val="FFFFFF"/>
                </a:solidFill>
              </a:rPr>
              <a:t>. </a:t>
            </a:r>
            <a:endParaRPr lang="en-US" sz="1800">
              <a:solidFill>
                <a:srgbClr val="FFFFFF"/>
              </a:solidFill>
              <a:cs typeface="Calibri"/>
            </a:endParaRPr>
          </a:p>
        </p:txBody>
      </p:sp>
      <p:pic>
        <p:nvPicPr>
          <p:cNvPr id="2" name="Рисунок 3" descr="Изображение выглядит как текст&#10;&#10;Автоматически созданное описание">
            <a:extLst>
              <a:ext uri="{FF2B5EF4-FFF2-40B4-BE49-F238E27FC236}">
                <a16:creationId xmlns:a16="http://schemas.microsoft.com/office/drawing/2014/main" id="{FBF5E941-C2A1-B168-D899-BB29FB474D8A}"/>
              </a:ext>
            </a:extLst>
          </p:cNvPr>
          <p:cNvPicPr>
            <a:picLocks noChangeAspect="1"/>
          </p:cNvPicPr>
          <p:nvPr/>
        </p:nvPicPr>
        <p:blipFill>
          <a:blip r:embed="rId2"/>
          <a:stretch>
            <a:fillRect/>
          </a:stretch>
        </p:blipFill>
        <p:spPr>
          <a:xfrm>
            <a:off x="4742017" y="786246"/>
            <a:ext cx="6798082" cy="5285508"/>
          </a:xfrm>
          <a:prstGeom prst="rect">
            <a:avLst/>
          </a:prstGeom>
        </p:spPr>
      </p:pic>
    </p:spTree>
    <p:extLst>
      <p:ext uri="{BB962C8B-B14F-4D97-AF65-F5344CB8AC3E}">
        <p14:creationId xmlns:p14="http://schemas.microsoft.com/office/powerpoint/2010/main" val="1074591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CB54FC-0B2A-4107-9A70-958B90B765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Рисунок 4" descr="Изображение выглядит как текст, доска&#10;&#10;Автоматически созданное описание">
            <a:extLst>
              <a:ext uri="{FF2B5EF4-FFF2-40B4-BE49-F238E27FC236}">
                <a16:creationId xmlns:a16="http://schemas.microsoft.com/office/drawing/2014/main" id="{84A74721-CD6A-A3B1-F060-8847AC88BDE0}"/>
              </a:ext>
            </a:extLst>
          </p:cNvPr>
          <p:cNvPicPr>
            <a:picLocks noChangeAspect="1"/>
          </p:cNvPicPr>
          <p:nvPr/>
        </p:nvPicPr>
        <p:blipFill>
          <a:blip r:embed="rId2"/>
          <a:stretch>
            <a:fillRect/>
          </a:stretch>
        </p:blipFill>
        <p:spPr>
          <a:xfrm>
            <a:off x="245627" y="1008376"/>
            <a:ext cx="6098216" cy="4576422"/>
          </a:xfrm>
          <a:prstGeom prst="rect">
            <a:avLst/>
          </a:prstGeom>
        </p:spPr>
      </p:pic>
      <p:cxnSp>
        <p:nvCxnSpPr>
          <p:cNvPr id="11" name="Straight Connector 10">
            <a:extLst>
              <a:ext uri="{FF2B5EF4-FFF2-40B4-BE49-F238E27FC236}">
                <a16:creationId xmlns:a16="http://schemas.microsoft.com/office/drawing/2014/main" id="{7855A9B5-1710-4B19-B0F1-CDFDD4ED5B7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14044" y="2246569"/>
            <a:ext cx="4572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987E8FA7-DDFC-470A-EB9A-91FAA79B22E7}"/>
              </a:ext>
            </a:extLst>
          </p:cNvPr>
          <p:cNvSpPr>
            <a:spLocks noGrp="1"/>
          </p:cNvSpPr>
          <p:nvPr>
            <p:ph idx="1"/>
          </p:nvPr>
        </p:nvSpPr>
        <p:spPr>
          <a:xfrm>
            <a:off x="6411684" y="2407436"/>
            <a:ext cx="5127172" cy="3461658"/>
          </a:xfrm>
        </p:spPr>
        <p:txBody>
          <a:bodyPr vert="horz" lIns="0" tIns="45720" rIns="0" bIns="45720" rtlCol="0" anchor="t">
            <a:normAutofit/>
          </a:bodyPr>
          <a:lstStyle/>
          <a:p>
            <a:pPr algn="just">
              <a:lnSpc>
                <a:spcPct val="90000"/>
              </a:lnSpc>
            </a:pPr>
            <a:r>
              <a:rPr lang="ru-RU" sz="1900" dirty="0">
                <a:ea typeface="+mn-lt"/>
                <a:cs typeface="+mn-lt"/>
              </a:rPr>
              <a:t>Законе РФ "О международном коммерческом арбитраже", подготовленном на основе соответствующего Типового закона ЮНСИТРАЛ. Исходя из того что третейский суд разрешает спор в соответствии с такими нормами права, которые стороны избрали в качестве применимых к существу спора, российский Закон далее уточняет: любое указание на право или систему права какого-либо государства должно толковаться как непосредственно отсылающее к материальному праву этого государства, а не к его коллизионных нормам. </a:t>
            </a:r>
            <a:endParaRPr lang="ru-RU"/>
          </a:p>
        </p:txBody>
      </p:sp>
      <p:sp>
        <p:nvSpPr>
          <p:cNvPr id="13" name="Rectangle 12">
            <a:extLst>
              <a:ext uri="{FF2B5EF4-FFF2-40B4-BE49-F238E27FC236}">
                <a16:creationId xmlns:a16="http://schemas.microsoft.com/office/drawing/2014/main" id="{9AA76026-5689-4584-8D93-D71D739E6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TextBox 1">
            <a:extLst>
              <a:ext uri="{FF2B5EF4-FFF2-40B4-BE49-F238E27FC236}">
                <a16:creationId xmlns:a16="http://schemas.microsoft.com/office/drawing/2014/main" id="{F67B0DA8-4C74-3671-A4F2-9A6680D0CCBF}"/>
              </a:ext>
            </a:extLst>
          </p:cNvPr>
          <p:cNvSpPr txBox="1"/>
          <p:nvPr/>
        </p:nvSpPr>
        <p:spPr>
          <a:xfrm>
            <a:off x="6341718" y="1421849"/>
            <a:ext cx="5380932" cy="830997"/>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ru-RU" sz="4800" b="1" dirty="0">
                <a:cs typeface="Calibri"/>
              </a:rPr>
              <a:t>Обратная отсылка</a:t>
            </a:r>
          </a:p>
        </p:txBody>
      </p:sp>
    </p:spTree>
    <p:extLst>
      <p:ext uri="{BB962C8B-B14F-4D97-AF65-F5344CB8AC3E}">
        <p14:creationId xmlns:p14="http://schemas.microsoft.com/office/powerpoint/2010/main" val="2131785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tint val="90000"/>
            <a:shade val="97000"/>
            <a:satMod val="130000"/>
          </a:schemeClr>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F5FE1B2C-7BC1-4AE2-9A50-2A4A70A9D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9">
            <a:extLst>
              <a:ext uri="{FF2B5EF4-FFF2-40B4-BE49-F238E27FC236}">
                <a16:creationId xmlns:a16="http://schemas.microsoft.com/office/drawing/2014/main" id="{97E8244A-2C81-4C0E-A929-3EC8EFF355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58724" y="457200"/>
            <a:ext cx="11274552" cy="59436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D6D6E813-7CD5-58CC-C869-C19B8E2C5106}"/>
              </a:ext>
            </a:extLst>
          </p:cNvPr>
          <p:cNvSpPr>
            <a:spLocks noGrp="1"/>
          </p:cNvSpPr>
          <p:nvPr>
            <p:ph type="title"/>
          </p:nvPr>
        </p:nvSpPr>
        <p:spPr>
          <a:xfrm>
            <a:off x="858749" y="963997"/>
            <a:ext cx="3787457" cy="4938361"/>
          </a:xfrm>
        </p:spPr>
        <p:txBody>
          <a:bodyPr anchor="ctr">
            <a:normAutofit/>
          </a:bodyPr>
          <a:lstStyle/>
          <a:p>
            <a:pPr algn="r"/>
            <a:r>
              <a:rPr lang="ru-RU" b="1" dirty="0">
                <a:cs typeface="Calibri Light"/>
              </a:rPr>
              <a:t>Источники</a:t>
            </a:r>
            <a:endParaRPr lang="ru-RU"/>
          </a:p>
        </p:txBody>
      </p:sp>
      <p:cxnSp>
        <p:nvCxnSpPr>
          <p:cNvPr id="16" name="Straight Connector 1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1974"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73C7BB3F-0136-3808-0C16-E42F7E0B0C43}"/>
              </a:ext>
            </a:extLst>
          </p:cNvPr>
          <p:cNvSpPr>
            <a:spLocks noGrp="1"/>
          </p:cNvSpPr>
          <p:nvPr>
            <p:ph idx="1"/>
          </p:nvPr>
        </p:nvSpPr>
        <p:spPr>
          <a:xfrm>
            <a:off x="5301798" y="963507"/>
            <a:ext cx="5968181" cy="4938851"/>
          </a:xfrm>
        </p:spPr>
        <p:txBody>
          <a:bodyPr vert="horz" lIns="0" tIns="45720" rIns="0" bIns="45720" rtlCol="0" anchor="ctr">
            <a:normAutofit fontScale="92500" lnSpcReduction="20000"/>
          </a:bodyPr>
          <a:lstStyle/>
          <a:p>
            <a:pPr marL="457200" indent="-457200">
              <a:buAutoNum type="arabicPeriod"/>
            </a:pPr>
            <a:r>
              <a:rPr lang="ru-RU" dirty="0">
                <a:cs typeface="Calibri"/>
              </a:rPr>
              <a:t>Эссе:-сайт. -2022. -</a:t>
            </a:r>
            <a:r>
              <a:rPr lang="ru-RU" dirty="0" err="1">
                <a:cs typeface="Calibri"/>
              </a:rPr>
              <a:t>URL:</a:t>
            </a:r>
            <a:r>
              <a:rPr lang="ru-RU" dirty="0" err="1">
                <a:ea typeface="+mn-lt"/>
                <a:cs typeface="+mn-lt"/>
              </a:rPr>
              <a:t>https</a:t>
            </a:r>
            <a:r>
              <a:rPr lang="ru-RU" dirty="0">
                <a:ea typeface="+mn-lt"/>
                <a:cs typeface="+mn-lt"/>
              </a:rPr>
              <a:t>://www.evkova.org/esse/obratnaya-otsyilka-i-otsyilka-k-pravu-tretego-gosudarstva-----?ysclid=l7m57ywvjw276765165</a:t>
            </a:r>
            <a:r>
              <a:rPr lang="ru-RU" dirty="0">
                <a:cs typeface="Calibri"/>
              </a:rPr>
              <a:t> Текст: электронный дата обращения (03.09.2022)</a:t>
            </a:r>
            <a:endParaRPr lang="ru-RU"/>
          </a:p>
          <a:p>
            <a:pPr marL="457200" indent="-457200">
              <a:buAutoNum type="arabicPeriod"/>
            </a:pPr>
            <a:r>
              <a:rPr lang="ru-RU" dirty="0">
                <a:ea typeface="+mn-lt"/>
                <a:cs typeface="+mn-lt"/>
              </a:rPr>
              <a:t>superinf.ru:-сайт. -2022. -</a:t>
            </a:r>
            <a:r>
              <a:rPr lang="ru-RU" dirty="0" err="1">
                <a:ea typeface="+mn-lt"/>
                <a:cs typeface="+mn-lt"/>
              </a:rPr>
              <a:t>URL:https</a:t>
            </a:r>
            <a:r>
              <a:rPr lang="ru-RU" dirty="0">
                <a:ea typeface="+mn-lt"/>
                <a:cs typeface="+mn-lt"/>
              </a:rPr>
              <a:t>://superinf.ru/</a:t>
            </a:r>
            <a:r>
              <a:rPr lang="ru-RU" dirty="0" err="1">
                <a:ea typeface="+mn-lt"/>
                <a:cs typeface="+mn-lt"/>
              </a:rPr>
              <a:t>view_helpstud.php?id</a:t>
            </a:r>
            <a:r>
              <a:rPr lang="ru-RU" dirty="0">
                <a:ea typeface="+mn-lt"/>
                <a:cs typeface="+mn-lt"/>
              </a:rPr>
              <a:t>=1582&amp;ysclid=l7m57upif717704445 Текст: электронный дата обращения (03.09.2022)</a:t>
            </a:r>
          </a:p>
          <a:p>
            <a:pPr marL="457200" indent="-457200">
              <a:buAutoNum type="arabicPeriod"/>
            </a:pPr>
            <a:r>
              <a:rPr lang="ru-RU" dirty="0">
                <a:ea typeface="+mn-lt"/>
                <a:cs typeface="+mn-lt"/>
              </a:rPr>
              <a:t>isfic.info:-сайт. -2022. -</a:t>
            </a:r>
            <a:r>
              <a:rPr lang="ru-RU" dirty="0" err="1">
                <a:ea typeface="+mn-lt"/>
                <a:cs typeface="+mn-lt"/>
              </a:rPr>
              <a:t>URL:https</a:t>
            </a:r>
            <a:r>
              <a:rPr lang="ru-RU" dirty="0">
                <a:ea typeface="+mn-lt"/>
                <a:cs typeface="+mn-lt"/>
              </a:rPr>
              <a:t>://isfic.info/</a:t>
            </a:r>
            <a:r>
              <a:rPr lang="ru-RU" dirty="0" err="1">
                <a:ea typeface="+mn-lt"/>
                <a:cs typeface="+mn-lt"/>
              </a:rPr>
              <a:t>mpast</a:t>
            </a:r>
            <a:r>
              <a:rPr lang="ru-RU" dirty="0">
                <a:ea typeface="+mn-lt"/>
                <a:cs typeface="+mn-lt"/>
              </a:rPr>
              <a:t>/lobod33.htm?ysclid=l7m4q06yqz624968933 Текст: электронный дата обращения (03.09.2022)</a:t>
            </a:r>
          </a:p>
          <a:p>
            <a:pPr marL="457200" indent="-457200">
              <a:buAutoNum type="arabicPeriod"/>
            </a:pPr>
            <a:r>
              <a:rPr lang="ru-RU" dirty="0">
                <a:ea typeface="+mn-lt"/>
                <a:cs typeface="+mn-lt"/>
              </a:rPr>
              <a:t>studme.org:-сайт. -2022. -</a:t>
            </a:r>
            <a:r>
              <a:rPr lang="ru-RU" dirty="0" err="1">
                <a:ea typeface="+mn-lt"/>
                <a:cs typeface="+mn-lt"/>
              </a:rPr>
              <a:t>URL:https</a:t>
            </a:r>
            <a:r>
              <a:rPr lang="ru-RU" dirty="0">
                <a:ea typeface="+mn-lt"/>
                <a:cs typeface="+mn-lt"/>
              </a:rPr>
              <a:t>://studme.org/56498/</a:t>
            </a:r>
            <a:r>
              <a:rPr lang="ru-RU" dirty="0" err="1">
                <a:ea typeface="+mn-lt"/>
                <a:cs typeface="+mn-lt"/>
              </a:rPr>
              <a:t>pravo</a:t>
            </a:r>
            <a:r>
              <a:rPr lang="ru-RU" dirty="0">
                <a:ea typeface="+mn-lt"/>
                <a:cs typeface="+mn-lt"/>
              </a:rPr>
              <a:t>/</a:t>
            </a:r>
            <a:r>
              <a:rPr lang="ru-RU" dirty="0" err="1">
                <a:ea typeface="+mn-lt"/>
                <a:cs typeface="+mn-lt"/>
              </a:rPr>
              <a:t>obratnaya_otsylka_otsylka_zakonu_tretey_strany?ysclid</a:t>
            </a:r>
            <a:r>
              <a:rPr lang="ru-RU" dirty="0">
                <a:ea typeface="+mn-lt"/>
                <a:cs typeface="+mn-lt"/>
              </a:rPr>
              <a:t>=l7m4nbitzo956322134 Текст: электронный дата обращения (03.09.2022)</a:t>
            </a:r>
          </a:p>
        </p:txBody>
      </p:sp>
    </p:spTree>
    <p:extLst>
      <p:ext uri="{BB962C8B-B14F-4D97-AF65-F5344CB8AC3E}">
        <p14:creationId xmlns:p14="http://schemas.microsoft.com/office/powerpoint/2010/main" val="2030581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B3B6C5-748F-437C-AE76-DB11FEA99E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197CEB5D-9BB2-475C-BA8D-AC88BB8C97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58724" y="457200"/>
            <a:ext cx="11274552" cy="59436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2571D862-6386-0339-069A-54EE33604596}"/>
              </a:ext>
            </a:extLst>
          </p:cNvPr>
          <p:cNvSpPr>
            <a:spLocks noGrp="1"/>
          </p:cNvSpPr>
          <p:nvPr>
            <p:ph type="ctrTitle"/>
          </p:nvPr>
        </p:nvSpPr>
        <p:spPr>
          <a:xfrm>
            <a:off x="4380588" y="965199"/>
            <a:ext cx="6766078" cy="4927601"/>
          </a:xfrm>
        </p:spPr>
        <p:txBody>
          <a:bodyPr anchor="ctr">
            <a:normAutofit/>
          </a:bodyPr>
          <a:lstStyle/>
          <a:p>
            <a:r>
              <a:rPr lang="ru-RU" sz="6000" b="1" dirty="0">
                <a:cs typeface="Calibri Light"/>
              </a:rPr>
              <a:t>Спасибо за внимание!</a:t>
            </a:r>
            <a:endParaRPr lang="ru-RU" sz="6000">
              <a:cs typeface="Calibri Light"/>
            </a:endParaRPr>
          </a:p>
        </p:txBody>
      </p:sp>
      <p:sp>
        <p:nvSpPr>
          <p:cNvPr id="3" name="Объект 2">
            <a:extLst>
              <a:ext uri="{FF2B5EF4-FFF2-40B4-BE49-F238E27FC236}">
                <a16:creationId xmlns:a16="http://schemas.microsoft.com/office/drawing/2014/main" id="{8AF6C4B8-8723-74E2-36A7-BACE59CA6669}"/>
              </a:ext>
            </a:extLst>
          </p:cNvPr>
          <p:cNvSpPr>
            <a:spLocks noGrp="1"/>
          </p:cNvSpPr>
          <p:nvPr>
            <p:ph type="subTitle" idx="1"/>
          </p:nvPr>
        </p:nvSpPr>
        <p:spPr>
          <a:xfrm>
            <a:off x="1023257" y="965198"/>
            <a:ext cx="2707937" cy="4927602"/>
          </a:xfrm>
        </p:spPr>
        <p:txBody>
          <a:bodyPr anchor="ctr">
            <a:normAutofit/>
          </a:bodyPr>
          <a:lstStyle/>
          <a:p>
            <a:pPr algn="r"/>
            <a:endParaRPr lang="ru-RU" sz="2000"/>
          </a:p>
        </p:txBody>
      </p:sp>
      <p:cxnSp>
        <p:nvCxnSpPr>
          <p:cNvPr id="12" name="Straight Connector 11">
            <a:extLst>
              <a:ext uri="{FF2B5EF4-FFF2-40B4-BE49-F238E27FC236}">
                <a16:creationId xmlns:a16="http://schemas.microsoft.com/office/drawing/2014/main" id="{BB14AD1F-ADD5-46E7-966F-4C0290232FF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057399"/>
            <a:ext cx="0" cy="2743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2118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08CB54FC-0B2A-4107-9A70-958B90B765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Рисунок 4" descr="Изображение выглядит как темный, освещенный, силуэт, ночное небо&#10;&#10;Автоматически созданное описание">
            <a:extLst>
              <a:ext uri="{FF2B5EF4-FFF2-40B4-BE49-F238E27FC236}">
                <a16:creationId xmlns:a16="http://schemas.microsoft.com/office/drawing/2014/main" id="{F1A6E033-59B0-94EE-C3AD-E7057054B952}"/>
              </a:ext>
            </a:extLst>
          </p:cNvPr>
          <p:cNvPicPr>
            <a:picLocks noChangeAspect="1"/>
          </p:cNvPicPr>
          <p:nvPr/>
        </p:nvPicPr>
        <p:blipFill>
          <a:blip r:embed="rId2"/>
          <a:stretch>
            <a:fillRect/>
          </a:stretch>
        </p:blipFill>
        <p:spPr>
          <a:xfrm>
            <a:off x="281242" y="1972949"/>
            <a:ext cx="5810672" cy="2306311"/>
          </a:xfrm>
          <a:prstGeom prst="rect">
            <a:avLst/>
          </a:prstGeom>
        </p:spPr>
      </p:pic>
      <p:cxnSp>
        <p:nvCxnSpPr>
          <p:cNvPr id="16" name="Straight Connector 10">
            <a:extLst>
              <a:ext uri="{FF2B5EF4-FFF2-40B4-BE49-F238E27FC236}">
                <a16:creationId xmlns:a16="http://schemas.microsoft.com/office/drawing/2014/main" id="{7855A9B5-1710-4B19-B0F1-CDFDD4ED5B7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14044" y="2246569"/>
            <a:ext cx="4572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E097AB7F-C521-DB25-1850-968467B05139}"/>
              </a:ext>
            </a:extLst>
          </p:cNvPr>
          <p:cNvSpPr>
            <a:spLocks noGrp="1"/>
          </p:cNvSpPr>
          <p:nvPr>
            <p:ph idx="1"/>
          </p:nvPr>
        </p:nvSpPr>
        <p:spPr>
          <a:xfrm>
            <a:off x="6411684" y="2407436"/>
            <a:ext cx="5517697" cy="3461658"/>
          </a:xfrm>
        </p:spPr>
        <p:txBody>
          <a:bodyPr vert="horz" lIns="0" tIns="45720" rIns="0" bIns="45720" rtlCol="0" anchor="t">
            <a:normAutofit lnSpcReduction="10000"/>
          </a:bodyPr>
          <a:lstStyle/>
          <a:p>
            <a:pPr algn="just">
              <a:lnSpc>
                <a:spcPct val="90000"/>
              </a:lnSpc>
            </a:pPr>
            <a:r>
              <a:rPr lang="ru-RU" sz="1800" b="1" dirty="0">
                <a:ea typeface="+mn-lt"/>
                <a:cs typeface="+mn-lt"/>
              </a:rPr>
              <a:t>Обратная отсылка</a:t>
            </a:r>
            <a:r>
              <a:rPr lang="ru-RU" sz="1800" dirty="0">
                <a:ea typeface="+mn-lt"/>
                <a:cs typeface="+mn-lt"/>
              </a:rPr>
              <a:t> (</a:t>
            </a:r>
            <a:r>
              <a:rPr lang="ru-RU" sz="1800" dirty="0" err="1">
                <a:ea typeface="+mn-lt"/>
                <a:cs typeface="+mn-lt"/>
              </a:rPr>
              <a:t>renvoi</a:t>
            </a:r>
            <a:r>
              <a:rPr lang="ru-RU" sz="1800" dirty="0">
                <a:ea typeface="+mn-lt"/>
                <a:cs typeface="+mn-lt"/>
              </a:rPr>
              <a:t> первой степени) и </a:t>
            </a:r>
            <a:r>
              <a:rPr lang="ru-RU" sz="1800" b="1" dirty="0">
                <a:ea typeface="+mn-lt"/>
                <a:cs typeface="+mn-lt"/>
              </a:rPr>
              <a:t>отсылка к закону третьей страны</a:t>
            </a:r>
            <a:r>
              <a:rPr lang="ru-RU" sz="1800" dirty="0">
                <a:ea typeface="+mn-lt"/>
                <a:cs typeface="+mn-lt"/>
              </a:rPr>
              <a:t> (</a:t>
            </a:r>
            <a:r>
              <a:rPr lang="ru-RU" sz="1800" dirty="0" err="1">
                <a:ea typeface="+mn-lt"/>
                <a:cs typeface="+mn-lt"/>
              </a:rPr>
              <a:t>renvoi</a:t>
            </a:r>
            <a:r>
              <a:rPr lang="ru-RU" sz="1800" dirty="0">
                <a:ea typeface="+mn-lt"/>
                <a:cs typeface="+mn-lt"/>
              </a:rPr>
              <a:t> второй степени) – одно из наиболее сложных явлений в международном частном праве. Впрочем, вопрос, который должен быть предпослан изучению этого явления, звучит довольно просто и ясно: является ли отсылка коллизионной нормы к иностранному праву отсылкой не только к его материальному праву, но и к его коллизионным нормам. В последнем случае поиск применимого права должен быть продолжен, но уже в направлении, указываемом иностранной коллизионной нормой, т.е. либо к материальному праву страны, которой принадлежит эта норма, либо обратно к закону страны суда (обратная отсылка), либо, наконец, к закону третьей страны. </a:t>
            </a:r>
            <a:endParaRPr lang="ru-RU" sz="1800">
              <a:cs typeface="Calibri"/>
            </a:endParaRPr>
          </a:p>
        </p:txBody>
      </p:sp>
      <p:sp>
        <p:nvSpPr>
          <p:cNvPr id="17" name="Rectangle 12">
            <a:extLst>
              <a:ext uri="{FF2B5EF4-FFF2-40B4-BE49-F238E27FC236}">
                <a16:creationId xmlns:a16="http://schemas.microsoft.com/office/drawing/2014/main" id="{9AA76026-5689-4584-8D93-D71D739E6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Box 3">
            <a:extLst>
              <a:ext uri="{FF2B5EF4-FFF2-40B4-BE49-F238E27FC236}">
                <a16:creationId xmlns:a16="http://schemas.microsoft.com/office/drawing/2014/main" id="{ED2F8C45-A294-EE05-1F5B-CD557DDE821A}"/>
              </a:ext>
            </a:extLst>
          </p:cNvPr>
          <p:cNvSpPr txBox="1"/>
          <p:nvPr/>
        </p:nvSpPr>
        <p:spPr>
          <a:xfrm>
            <a:off x="6413224" y="1373532"/>
            <a:ext cx="6095585"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ru-RU" sz="4800" b="1" dirty="0">
                <a:cs typeface="Calibri"/>
              </a:rPr>
              <a:t>Обратная отсылка</a:t>
            </a:r>
            <a:endParaRPr lang="ru-RU" sz="4800" b="1">
              <a:cs typeface="Calibri" panose="020F0502020204030204"/>
            </a:endParaRPr>
          </a:p>
        </p:txBody>
      </p:sp>
    </p:spTree>
    <p:extLst>
      <p:ext uri="{BB962C8B-B14F-4D97-AF65-F5344CB8AC3E}">
        <p14:creationId xmlns:p14="http://schemas.microsoft.com/office/powerpoint/2010/main" val="4027209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CB54FC-0B2A-4107-9A70-958B90B765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Рисунок 4" descr="Изображение выглядит как внутренний, человек, загроможденный, несколько&#10;&#10;Автоматически созданное описание">
            <a:extLst>
              <a:ext uri="{FF2B5EF4-FFF2-40B4-BE49-F238E27FC236}">
                <a16:creationId xmlns:a16="http://schemas.microsoft.com/office/drawing/2014/main" id="{B0F59AB8-8FA1-09E1-F573-EB563BC3210C}"/>
              </a:ext>
            </a:extLst>
          </p:cNvPr>
          <p:cNvPicPr>
            <a:picLocks noChangeAspect="1"/>
          </p:cNvPicPr>
          <p:nvPr/>
        </p:nvPicPr>
        <p:blipFill>
          <a:blip r:embed="rId2"/>
          <a:stretch>
            <a:fillRect/>
          </a:stretch>
        </p:blipFill>
        <p:spPr>
          <a:xfrm>
            <a:off x="157279" y="1331565"/>
            <a:ext cx="6131346" cy="4073612"/>
          </a:xfrm>
          <a:prstGeom prst="rect">
            <a:avLst/>
          </a:prstGeom>
        </p:spPr>
      </p:pic>
      <p:cxnSp>
        <p:nvCxnSpPr>
          <p:cNvPr id="11" name="Straight Connector 10">
            <a:extLst>
              <a:ext uri="{FF2B5EF4-FFF2-40B4-BE49-F238E27FC236}">
                <a16:creationId xmlns:a16="http://schemas.microsoft.com/office/drawing/2014/main" id="{7855A9B5-1710-4B19-B0F1-CDFDD4ED5B7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14044" y="2246569"/>
            <a:ext cx="4572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0ABB2233-3FD9-ECEA-A0AC-9ECAC80B6966}"/>
              </a:ext>
            </a:extLst>
          </p:cNvPr>
          <p:cNvSpPr>
            <a:spLocks noGrp="1"/>
          </p:cNvSpPr>
          <p:nvPr>
            <p:ph idx="1"/>
          </p:nvPr>
        </p:nvSpPr>
        <p:spPr>
          <a:xfrm>
            <a:off x="6400641" y="2297001"/>
            <a:ext cx="5546824" cy="3848179"/>
          </a:xfrm>
        </p:spPr>
        <p:txBody>
          <a:bodyPr vert="horz" lIns="0" tIns="45720" rIns="0" bIns="45720" rtlCol="0" anchor="t">
            <a:noAutofit/>
          </a:bodyPr>
          <a:lstStyle/>
          <a:p>
            <a:pPr algn="just">
              <a:lnSpc>
                <a:spcPct val="90000"/>
              </a:lnSpc>
            </a:pPr>
            <a:r>
              <a:rPr lang="ru-RU" sz="1600" dirty="0">
                <a:ea typeface="+mn-lt"/>
                <a:cs typeface="+mn-lt"/>
              </a:rPr>
              <a:t>В XIX в. первыми судебными решениями о применении отсылки были решения английских судов 1841 и 1847 гг., но как таковой термин «отсылка» в этих решениях еще не фигурировал. В 1841 г. Кентерберийский суд рассматривал дело </a:t>
            </a:r>
            <a:r>
              <a:rPr lang="ru-RU" sz="1600" dirty="0" err="1">
                <a:ea typeface="+mn-lt"/>
                <a:cs typeface="+mn-lt"/>
              </a:rPr>
              <a:t>Collier</a:t>
            </a:r>
            <a:r>
              <a:rPr lang="ru-RU" sz="1600" dirty="0">
                <a:ea typeface="+mn-lt"/>
                <a:cs typeface="+mn-lt"/>
              </a:rPr>
              <a:t> v. </a:t>
            </a:r>
            <a:r>
              <a:rPr lang="ru-RU" sz="1600" dirty="0" err="1">
                <a:ea typeface="+mn-lt"/>
                <a:cs typeface="+mn-lt"/>
              </a:rPr>
              <a:t>Rivaz</a:t>
            </a:r>
            <a:r>
              <a:rPr lang="ru-RU" sz="1600" dirty="0">
                <a:ea typeface="+mn-lt"/>
                <a:cs typeface="+mn-lt"/>
              </a:rPr>
              <a:t> относительно английского подданного, домицилированного в Бельгии, но составившего завещание в соответствии с английским правом. По английскому закону завещание являлось недействительным, так как к документу должен был применяться закон домицилия наследодателя, т.е. бельгийский закон. Тем не менее завещание было признано действительным, так как бельгийское коллизионное право содержало правило, согласно которому домицилированный на территории Бельгии англичанин должен совершать завещание в соответствии со своим национальным законом, следовательно, с точки зрения бельгийского права, которое должен применять английский суд, в отношении данного завещания действовал английский закон. </a:t>
            </a:r>
            <a:endParaRPr lang="ru-RU" sz="1600">
              <a:cs typeface="Calibri"/>
            </a:endParaRPr>
          </a:p>
        </p:txBody>
      </p:sp>
      <p:sp>
        <p:nvSpPr>
          <p:cNvPr id="13" name="Rectangle 12">
            <a:extLst>
              <a:ext uri="{FF2B5EF4-FFF2-40B4-BE49-F238E27FC236}">
                <a16:creationId xmlns:a16="http://schemas.microsoft.com/office/drawing/2014/main" id="{9AA76026-5689-4584-8D93-D71D739E6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TextBox 4">
            <a:extLst>
              <a:ext uri="{FF2B5EF4-FFF2-40B4-BE49-F238E27FC236}">
                <a16:creationId xmlns:a16="http://schemas.microsoft.com/office/drawing/2014/main" id="{7AD6C2D0-0CAD-4D93-7B36-3C469B87FB0A}"/>
              </a:ext>
            </a:extLst>
          </p:cNvPr>
          <p:cNvSpPr txBox="1"/>
          <p:nvPr/>
        </p:nvSpPr>
        <p:spPr>
          <a:xfrm>
            <a:off x="6344477" y="1327979"/>
            <a:ext cx="5543825"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ru-RU" sz="5400" dirty="0">
                <a:cs typeface="Calibri"/>
              </a:rPr>
              <a:t>Обратная отсылка</a:t>
            </a:r>
          </a:p>
        </p:txBody>
      </p:sp>
    </p:spTree>
    <p:extLst>
      <p:ext uri="{BB962C8B-B14F-4D97-AF65-F5344CB8AC3E}">
        <p14:creationId xmlns:p14="http://schemas.microsoft.com/office/powerpoint/2010/main" val="1687232602"/>
      </p:ext>
    </p:extLst>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chemeClr val="accent1">
            <a:lumMod val="20000"/>
            <a:lumOff val="80000"/>
          </a:schemeClr>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90D0034-F768-41E7-85D4-F38C4DE85770}"/>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anchor="ctr" rtlCol="0"/>
          <a:lstStyle/>
          <a:p>
            <a:pPr algn="ctr"/>
            <a:endParaRPr lang="en-US"/>
          </a:p>
        </p:txBody>
      </p:sp>
      <p:cxnSp>
        <p:nvCxnSpPr>
          <p:cNvPr id="11" name="Straight Connector 10">
            <a:extLst>
              <a:ext uri="{FF2B5EF4-FFF2-40B4-BE49-F238E27FC236}">
                <a16:creationId xmlns:a16="http://schemas.microsoft.com/office/drawing/2014/main" id="{5A0A5CF6-407C-4691-8122-49DF69D0020D}"/>
              </a:ext>
              <a:ext uri="{C183D7F6-B498-43B3-948B-1728B52AA6E4}">
                <adec:decorative xmlns:adec="http://schemas.microsoft.com/office/drawing/2017/decorative" val="1"/>
              </a:ext>
            </a:extLst>
          </p:cNvPr>
          <p:cNvCxnSpPr>
            <a:cxnSpLocks noAdjustHandles="1" noChangeArrowheads="1" noChangeAspect="1" noChangeShapeType="1" noEditPoints="1" noGrp="1" noMove="1" noResize="1" noRot="1"/>
          </p:cNvCxnSpPr>
          <p:nvPr>
            <p:extLst>
              <p:ext uri="{386F3935-93C4-4BCD-93E2-E3B085C9AB24}">
                <p16:designElem xmlns:p16="http://schemas.microsoft.com/office/powerpoint/2015/main" val="1"/>
              </p:ext>
            </p:extLst>
          </p:nvPr>
        </p:nvCxnSpPr>
        <p:spPr>
          <a:xfrm>
            <a:off x="590927" y="2633962"/>
            <a:ext cx="283464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853D4C4A-636C-457C-502F-285C6642353A}"/>
              </a:ext>
            </a:extLst>
          </p:cNvPr>
          <p:cNvSpPr>
            <a:spLocks noGrp="1"/>
          </p:cNvSpPr>
          <p:nvPr>
            <p:ph idx="1"/>
          </p:nvPr>
        </p:nvSpPr>
        <p:spPr>
          <a:xfrm>
            <a:off x="492371" y="2790855"/>
            <a:ext cx="3140061" cy="3974374"/>
          </a:xfrm>
        </p:spPr>
        <p:txBody>
          <a:bodyPr anchor="t" bIns="45720" lIns="0" rIns="0" rtlCol="0" tIns="45720" vert="horz">
            <a:noAutofit/>
          </a:bodyPr>
          <a:lstStyle/>
          <a:p>
            <a:pPr algn="just"/>
            <a:r>
              <a:rPr dirty="0" lang="ru-RU">
                <a:ea typeface="+mn-lt"/>
                <a:cs typeface="+mn-lt"/>
              </a:rPr>
              <a:t>Анализ, в частности, двух приведенных решений английского суда заставил </a:t>
            </a:r>
            <a:r>
              <a:rPr dirty="0" err="1" lang="ru-RU">
                <a:ea typeface="+mn-lt"/>
                <a:cs typeface="+mn-lt"/>
              </a:rPr>
              <a:t>Чешира</a:t>
            </a:r>
            <a:r>
              <a:rPr dirty="0" lang="ru-RU">
                <a:ea typeface="+mn-lt"/>
                <a:cs typeface="+mn-lt"/>
              </a:rPr>
              <a:t> заметить, что доктрина </a:t>
            </a:r>
            <a:r>
              <a:rPr dirty="0" err="1" lang="ru-RU">
                <a:ea typeface="+mn-lt"/>
                <a:cs typeface="+mn-lt"/>
              </a:rPr>
              <a:t>renvoi</a:t>
            </a:r>
            <a:r>
              <a:rPr dirty="0" lang="ru-RU">
                <a:ea typeface="+mn-lt"/>
                <a:cs typeface="+mn-lt"/>
              </a:rPr>
              <a:t> основывается на неубедительных прецедентах и не может считаться общей нормой английского права, поскольку практика не выработала достаточной прецедентной базы. </a:t>
            </a:r>
            <a:endParaRPr lang="ru-RU">
              <a:cs typeface="Calibri"/>
            </a:endParaRPr>
          </a:p>
        </p:txBody>
      </p:sp>
      <p:pic>
        <p:nvPicPr>
          <p:cNvPr descr="Изображение выглядит как текст, человек, внутренний, люди&#10;&#10;Автоматически созданное описание" id="4" name="Рисунок 4">
            <a:extLst>
              <a:ext uri="{FF2B5EF4-FFF2-40B4-BE49-F238E27FC236}">
                <a16:creationId xmlns:a16="http://schemas.microsoft.com/office/drawing/2014/main" id="{DBE8D936-D673-0D56-851F-70C811761297}"/>
              </a:ext>
            </a:extLst>
          </p:cNvPr>
          <p:cNvPicPr>
            <a:picLocks noChangeAspect="1"/>
          </p:cNvPicPr>
          <p:nvPr/>
        </p:nvPicPr>
        <p:blipFill rotWithShape="1">
          <a:blip r:embed="rId2"/>
          <a:srcRect b="2" l="42" r="2"/>
          <a:stretch/>
        </p:blipFill>
        <p:spPr>
          <a:xfrm>
            <a:off x="4080728" y="10"/>
            <a:ext cx="8111272" cy="6857990"/>
          </a:xfrm>
          <a:prstGeom prst="rect">
            <a:avLst/>
          </a:prstGeom>
        </p:spPr>
      </p:pic>
      <p:sp>
        <p:nvSpPr>
          <p:cNvPr id="5" name="TextBox 4">
            <a:extLst>
              <a:ext uri="{FF2B5EF4-FFF2-40B4-BE49-F238E27FC236}">
                <a16:creationId xmlns:a16="http://schemas.microsoft.com/office/drawing/2014/main" id="{DD316664-A674-D359-4A9B-31E202B1B057}"/>
              </a:ext>
            </a:extLst>
          </p:cNvPr>
          <p:cNvSpPr txBox="1"/>
          <p:nvPr/>
        </p:nvSpPr>
        <p:spPr>
          <a:xfrm>
            <a:off x="590826" y="1159564"/>
            <a:ext cx="3039716" cy="1569660"/>
          </a:xfrm>
          <a:prstGeom prst="rect">
            <a:avLst/>
          </a:prstGeom>
          <a:noFill/>
        </p:spPr>
        <p:txBody>
          <a:bodyPr anchor="t" anchorCtr="0" bIns="45720" compatLnSpc="1" forceAA="0" fromWordArt="0" horzOverflow="overflow" lIns="91440" numCol="1" rIns="91440" rot="0" rtlCol="0" spcCol="0" spcFirstLastPara="0" tIns="45720" vert="horz" vertOverflow="overflow" wrap="square">
            <a:prstTxWarp prst="textNoShape">
              <a:avLst/>
            </a:prstTxWarp>
            <a:spAutoFit/>
          </a:bodyPr>
          <a:lstStyle/>
          <a:p>
            <a:pPr algn="ctr"/>
            <a:r>
              <a:rPr dirty="0" lang="ru-RU" sz="4800">
                <a:cs typeface="Calibri"/>
              </a:rPr>
              <a:t>Обратная</a:t>
            </a:r>
            <a:endParaRPr lang="ru-RU"/>
          </a:p>
          <a:p>
            <a:pPr algn="ctr"/>
            <a:r>
              <a:rPr dirty="0" lang="ru-RU" sz="4800">
                <a:cs typeface="Calibri"/>
              </a:rPr>
              <a:t>отсылка</a:t>
            </a:r>
          </a:p>
        </p:txBody>
      </p:sp>
    </p:spTree>
    <p:extLst>
      <p:ext uri="{BB962C8B-B14F-4D97-AF65-F5344CB8AC3E}">
        <p14:creationId xmlns:p14="http://schemas.microsoft.com/office/powerpoint/2010/main" val="216425403"/>
      </p:ext>
    </p:extLst>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chemeClr val="accent1">
            <a:lumMod val="20000"/>
            <a:lumOff val="80000"/>
          </a:schemeClr>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7B74F2B-9534-4540-96B0-5C8E958B940F}"/>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pic>
        <p:nvPicPr>
          <p:cNvPr descr="Изображение выглядит как небо, внешний, город, флаг&#10;&#10;Автоматически созданное описание" id="5" name="Рисунок 5">
            <a:extLst>
              <a:ext uri="{FF2B5EF4-FFF2-40B4-BE49-F238E27FC236}">
                <a16:creationId xmlns:a16="http://schemas.microsoft.com/office/drawing/2014/main" id="{CBAF9E69-35CE-C7D9-10AF-059681EEF67B}"/>
              </a:ext>
            </a:extLst>
          </p:cNvPr>
          <p:cNvPicPr>
            <a:picLocks noChangeAspect="1"/>
          </p:cNvPicPr>
          <p:nvPr/>
        </p:nvPicPr>
        <p:blipFill rotWithShape="1">
          <a:blip r:embed="rId2"/>
          <a:srcRect b="1" l="39" r="17"/>
          <a:stretch/>
        </p:blipFill>
        <p:spPr>
          <a:xfrm>
            <a:off x="20" y="10"/>
            <a:ext cx="4580077" cy="3383266"/>
          </a:xfrm>
          <a:prstGeom prst="rect">
            <a:avLst/>
          </a:prstGeom>
        </p:spPr>
      </p:pic>
      <p:cxnSp>
        <p:nvCxnSpPr>
          <p:cNvPr id="12" name="Straight Connector 11">
            <a:extLst>
              <a:ext uri="{FF2B5EF4-FFF2-40B4-BE49-F238E27FC236}">
                <a16:creationId xmlns:a16="http://schemas.microsoft.com/office/drawing/2014/main" id="{33BECB2B-2CFA-412C-880F-C4B60974936F}"/>
              </a:ext>
              <a:ext uri="{C183D7F6-B498-43B3-948B-1728B52AA6E4}">
                <adec:decorative xmlns:adec="http://schemas.microsoft.com/office/drawing/2017/decorative" val="1"/>
              </a:ext>
            </a:extLst>
          </p:cNvPr>
          <p:cNvCxnSpPr>
            <a:cxnSpLocks noAdjustHandles="1" noChangeArrowheads="1" noChangeAspect="1" noChangeShapeType="1" noEditPoints="1" noGrp="1" noMove="1" noResize="1" noRot="1"/>
          </p:cNvCxnSpPr>
          <p:nvPr>
            <p:extLst>
              <p:ext uri="{386F3935-93C4-4BCD-93E2-E3B085C9AB24}">
                <p16:designElem xmlns:p16="http://schemas.microsoft.com/office/powerpoint/2015/main" val="1"/>
              </p:ext>
            </p:extLst>
          </p:nvPr>
        </p:nvCxnSpPr>
        <p:spPr>
          <a:xfrm>
            <a:off x="5242903" y="1917852"/>
            <a:ext cx="59436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descr="Изображение выглядит как небо, внешний&#10;&#10;Автоматически созданное описание" id="4" name="Рисунок 4">
            <a:extLst>
              <a:ext uri="{FF2B5EF4-FFF2-40B4-BE49-F238E27FC236}">
                <a16:creationId xmlns:a16="http://schemas.microsoft.com/office/drawing/2014/main" id="{0B1979E5-763D-5620-7E81-F0859A2FE505}"/>
              </a:ext>
            </a:extLst>
          </p:cNvPr>
          <p:cNvPicPr>
            <a:picLocks noChangeAspect="1"/>
          </p:cNvPicPr>
          <p:nvPr/>
        </p:nvPicPr>
        <p:blipFill rotWithShape="1">
          <a:blip r:embed="rId3"/>
          <a:srcRect b="-4" l="17" r="-4"/>
          <a:stretch/>
        </p:blipFill>
        <p:spPr>
          <a:xfrm>
            <a:off x="20" y="3474720"/>
            <a:ext cx="4580077" cy="3383280"/>
          </a:xfrm>
          <a:prstGeom prst="rect">
            <a:avLst/>
          </a:prstGeom>
        </p:spPr>
      </p:pic>
      <p:sp>
        <p:nvSpPr>
          <p:cNvPr id="3" name="Объект 2">
            <a:extLst>
              <a:ext uri="{FF2B5EF4-FFF2-40B4-BE49-F238E27FC236}">
                <a16:creationId xmlns:a16="http://schemas.microsoft.com/office/drawing/2014/main" id="{E5F1F4ED-550C-CADE-6823-2EBB65AAD8D1}"/>
              </a:ext>
            </a:extLst>
          </p:cNvPr>
          <p:cNvSpPr>
            <a:spLocks noGrp="1"/>
          </p:cNvSpPr>
          <p:nvPr>
            <p:ph idx="1"/>
          </p:nvPr>
        </p:nvSpPr>
        <p:spPr>
          <a:xfrm>
            <a:off x="5172074" y="2108201"/>
            <a:ext cx="5983606" cy="3760891"/>
          </a:xfrm>
        </p:spPr>
        <p:txBody>
          <a:bodyPr anchor="t" bIns="45720" lIns="0" rIns="0" rtlCol="0" tIns="45720" vert="horz">
            <a:noAutofit/>
          </a:bodyPr>
          <a:lstStyle/>
          <a:p>
            <a:pPr algn="just"/>
            <a:r>
              <a:rPr dirty="0" lang="ru-RU" sz="2400">
                <a:ea typeface="+mn-lt"/>
                <a:cs typeface="+mn-lt"/>
              </a:rPr>
              <a:t>За решением по делу </a:t>
            </a:r>
            <a:r>
              <a:rPr dirty="0" err="1" lang="ru-RU" sz="2400">
                <a:ea typeface="+mn-lt"/>
                <a:cs typeface="+mn-lt"/>
              </a:rPr>
              <a:t>Форго</a:t>
            </a:r>
            <a:r>
              <a:rPr dirty="0" lang="ru-RU" sz="2400">
                <a:ea typeface="+mn-lt"/>
                <a:cs typeface="+mn-lt"/>
              </a:rPr>
              <a:t> последовал целый ряд решений, также принявших концепцию отсылки. Однако уже в конце XIX в. и позднее имели место решения, отвергавшие применение обратной отсылки. Мнения в доктрине той эпохи разделились. В целом можно было говорить о том, что как в Германии, так и во Франции наблюдалось расхождение между наукой, в основном отвергавшей концепцию </a:t>
            </a:r>
            <a:r>
              <a:rPr dirty="0" err="1" lang="ru-RU" sz="2400">
                <a:ea typeface="+mn-lt"/>
                <a:cs typeface="+mn-lt"/>
              </a:rPr>
              <a:t>renvoi</a:t>
            </a:r>
            <a:r>
              <a:rPr dirty="0" lang="ru-RU" sz="2400">
                <a:ea typeface="+mn-lt"/>
                <a:cs typeface="+mn-lt"/>
              </a:rPr>
              <a:t>, и судебной практикой. </a:t>
            </a:r>
            <a:endParaRPr dirty="0" lang="ru-RU" sz="2400">
              <a:cs panose="020F0502020204030204" typeface="Calibri"/>
            </a:endParaRPr>
          </a:p>
        </p:txBody>
      </p:sp>
      <p:sp>
        <p:nvSpPr>
          <p:cNvPr id="6" name="TextBox 5">
            <a:extLst>
              <a:ext uri="{FF2B5EF4-FFF2-40B4-BE49-F238E27FC236}">
                <a16:creationId xmlns:a16="http://schemas.microsoft.com/office/drawing/2014/main" id="{322525A7-F187-35FD-0926-AD1A81A31C7D}"/>
              </a:ext>
            </a:extLst>
          </p:cNvPr>
          <p:cNvSpPr txBox="1"/>
          <p:nvPr/>
        </p:nvSpPr>
        <p:spPr>
          <a:xfrm>
            <a:off x="5322956" y="1057412"/>
            <a:ext cx="6253368" cy="923330"/>
          </a:xfrm>
          <a:prstGeom prst="rect">
            <a:avLst/>
          </a:prstGeom>
          <a:noFill/>
        </p:spPr>
        <p:txBody>
          <a:bodyPr anchor="t" anchorCtr="0" bIns="45720" compatLnSpc="1" forceAA="0" fromWordArt="0" horzOverflow="overflow" lIns="91440" numCol="1" rIns="91440" rot="0" rtlCol="0" spcCol="0" spcFirstLastPara="0" tIns="45720" vert="horz" vertOverflow="overflow" wrap="square">
            <a:prstTxWarp prst="textNoShape">
              <a:avLst/>
            </a:prstTxWarp>
            <a:spAutoFit/>
          </a:bodyPr>
          <a:lstStyle/>
          <a:p>
            <a:r>
              <a:rPr b="1" dirty="0" lang="ru-RU" sz="5400">
                <a:cs typeface="Calibri"/>
              </a:rPr>
              <a:t>Обратная отсылка</a:t>
            </a:r>
            <a:endParaRPr b="1" dirty="0" lang="ru-RU" sz="2000">
              <a:cs typeface="Calibri"/>
            </a:endParaRPr>
          </a:p>
        </p:txBody>
      </p:sp>
    </p:spTree>
    <p:extLst>
      <p:ext uri="{BB962C8B-B14F-4D97-AF65-F5344CB8AC3E}">
        <p14:creationId xmlns:p14="http://schemas.microsoft.com/office/powerpoint/2010/main" val="3669873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64BBAA4-C62B-4146-B49F-FE4CC4655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EEB57AA8-F021-480C-A9E2-F899133136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62164" y="2478513"/>
            <a:ext cx="292608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4F002C55-4911-868D-61D4-854A4140CAC4}"/>
              </a:ext>
            </a:extLst>
          </p:cNvPr>
          <p:cNvSpPr>
            <a:spLocks noGrp="1"/>
          </p:cNvSpPr>
          <p:nvPr>
            <p:ph idx="1"/>
          </p:nvPr>
        </p:nvSpPr>
        <p:spPr>
          <a:xfrm>
            <a:off x="858064" y="2639380"/>
            <a:ext cx="3205049" cy="3229714"/>
          </a:xfrm>
        </p:spPr>
        <p:txBody>
          <a:bodyPr vert="horz" lIns="0" tIns="45720" rIns="0" bIns="45720" rtlCol="0" anchor="t">
            <a:noAutofit/>
          </a:bodyPr>
          <a:lstStyle/>
          <a:p>
            <a:pPr algn="just"/>
            <a:r>
              <a:rPr lang="ru-RU" sz="2400" dirty="0">
                <a:ea typeface="+mn-lt"/>
                <a:cs typeface="+mn-lt"/>
              </a:rPr>
              <a:t>Практика США, в принципе враждебная доктрине </a:t>
            </a:r>
            <a:r>
              <a:rPr lang="ru-RU" sz="2400" dirty="0" err="1">
                <a:ea typeface="+mn-lt"/>
                <a:cs typeface="+mn-lt"/>
              </a:rPr>
              <a:t>renvoi</a:t>
            </a:r>
            <a:r>
              <a:rPr lang="ru-RU" sz="2400" dirty="0">
                <a:ea typeface="+mn-lt"/>
                <a:cs typeface="+mn-lt"/>
              </a:rPr>
              <a:t>, тем не менее допускала обратную отсылку при решении вопросов титула на землю и вопросов действительности разводов.</a:t>
            </a:r>
            <a:endParaRPr lang="ru-RU"/>
          </a:p>
        </p:txBody>
      </p:sp>
      <p:pic>
        <p:nvPicPr>
          <p:cNvPr id="5" name="Рисунок 5">
            <a:extLst>
              <a:ext uri="{FF2B5EF4-FFF2-40B4-BE49-F238E27FC236}">
                <a16:creationId xmlns:a16="http://schemas.microsoft.com/office/drawing/2014/main" id="{58059C83-5A8D-F3CD-F4A5-583794428777}"/>
              </a:ext>
            </a:extLst>
          </p:cNvPr>
          <p:cNvPicPr>
            <a:picLocks noChangeAspect="1"/>
          </p:cNvPicPr>
          <p:nvPr/>
        </p:nvPicPr>
        <p:blipFill>
          <a:blip r:embed="rId2"/>
          <a:stretch>
            <a:fillRect/>
          </a:stretch>
        </p:blipFill>
        <p:spPr>
          <a:xfrm>
            <a:off x="5486916" y="643466"/>
            <a:ext cx="5225621" cy="5225621"/>
          </a:xfrm>
          <a:prstGeom prst="rect">
            <a:avLst/>
          </a:prstGeom>
        </p:spPr>
      </p:pic>
      <p:sp>
        <p:nvSpPr>
          <p:cNvPr id="14" name="Rectangle 13">
            <a:extLst>
              <a:ext uri="{FF2B5EF4-FFF2-40B4-BE49-F238E27FC236}">
                <a16:creationId xmlns:a16="http://schemas.microsoft.com/office/drawing/2014/main" id="{6BF36B24-6632-4516-9692-731462896C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extBox 5">
            <a:extLst>
              <a:ext uri="{FF2B5EF4-FFF2-40B4-BE49-F238E27FC236}">
                <a16:creationId xmlns:a16="http://schemas.microsoft.com/office/drawing/2014/main" id="{5216DCD1-B6E3-ADD0-383A-AEB3ED81E051}"/>
              </a:ext>
            </a:extLst>
          </p:cNvPr>
          <p:cNvSpPr txBox="1"/>
          <p:nvPr/>
        </p:nvSpPr>
        <p:spPr>
          <a:xfrm>
            <a:off x="104913" y="1027042"/>
            <a:ext cx="4834281"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ru-RU" sz="4400" b="1" dirty="0">
                <a:cs typeface="Calibri"/>
              </a:rPr>
              <a:t>Обратная </a:t>
            </a:r>
            <a:endParaRPr lang="ru-RU" sz="2000" b="1" dirty="0">
              <a:cs typeface="Calibri"/>
            </a:endParaRPr>
          </a:p>
          <a:p>
            <a:pPr algn="ctr"/>
            <a:r>
              <a:rPr lang="ru-RU" sz="4400" b="1" dirty="0">
                <a:cs typeface="Calibri"/>
              </a:rPr>
              <a:t>отсылка</a:t>
            </a:r>
            <a:endParaRPr lang="ru-RU" sz="2000" b="1" dirty="0">
              <a:cs typeface="Calibri"/>
            </a:endParaRPr>
          </a:p>
        </p:txBody>
      </p:sp>
    </p:spTree>
    <p:extLst>
      <p:ext uri="{BB962C8B-B14F-4D97-AF65-F5344CB8AC3E}">
        <p14:creationId xmlns:p14="http://schemas.microsoft.com/office/powerpoint/2010/main" val="507434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8F0A37D-2337-4AAF-98B0-7E4E9B98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F15CCCF0-E573-463A-9760-1FDC0B2CFB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F7234D70-FB65-4E99-985E-64D219674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Объект 2">
            <a:extLst>
              <a:ext uri="{FF2B5EF4-FFF2-40B4-BE49-F238E27FC236}">
                <a16:creationId xmlns:a16="http://schemas.microsoft.com/office/drawing/2014/main" id="{60549E08-62CD-99A4-E9C6-98EE5F24CDA7}"/>
              </a:ext>
            </a:extLst>
          </p:cNvPr>
          <p:cNvGraphicFramePr>
            <a:graphicFrameLocks noGrp="1"/>
          </p:cNvGraphicFramePr>
          <p:nvPr>
            <p:ph idx="1"/>
            <p:extLst>
              <p:ext uri="{D42A27DB-BD31-4B8C-83A1-F6EECF244321}">
                <p14:modId xmlns:p14="http://schemas.microsoft.com/office/powerpoint/2010/main" val="1868672989"/>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a:extLst>
              <a:ext uri="{FF2B5EF4-FFF2-40B4-BE49-F238E27FC236}">
                <a16:creationId xmlns:a16="http://schemas.microsoft.com/office/drawing/2014/main" id="{0D010EB6-2358-2691-84FE-1E7DB79394AF}"/>
              </a:ext>
            </a:extLst>
          </p:cNvPr>
          <p:cNvSpPr txBox="1"/>
          <p:nvPr/>
        </p:nvSpPr>
        <p:spPr>
          <a:xfrm>
            <a:off x="2777434" y="886238"/>
            <a:ext cx="8329542"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ru-RU" sz="6000" b="1" dirty="0">
                <a:cs typeface="Calibri"/>
              </a:rPr>
              <a:t>Обратная отсылка</a:t>
            </a:r>
          </a:p>
        </p:txBody>
      </p:sp>
    </p:spTree>
    <p:extLst>
      <p:ext uri="{BB962C8B-B14F-4D97-AF65-F5344CB8AC3E}">
        <p14:creationId xmlns:p14="http://schemas.microsoft.com/office/powerpoint/2010/main" val="1161190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A6A46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TextBox 4">
            <a:extLst>
              <a:ext uri="{FF2B5EF4-FFF2-40B4-BE49-F238E27FC236}">
                <a16:creationId xmlns:a16="http://schemas.microsoft.com/office/drawing/2014/main" id="{E2BA3E1E-F735-FB7B-0E2F-0F2B266916FD}"/>
              </a:ext>
            </a:extLst>
          </p:cNvPr>
          <p:cNvSpPr txBox="1"/>
          <p:nvPr/>
        </p:nvSpPr>
        <p:spPr>
          <a:xfrm>
            <a:off x="492370" y="516836"/>
            <a:ext cx="3084844" cy="1961086"/>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a:lnSpc>
                <a:spcPct val="90000"/>
              </a:lnSpc>
              <a:spcBef>
                <a:spcPct val="0"/>
              </a:spcBef>
              <a:spcAft>
                <a:spcPts val="600"/>
              </a:spcAft>
            </a:pPr>
            <a:r>
              <a:rPr lang="en-US" sz="5400" b="1" spc="-50" err="1">
                <a:solidFill>
                  <a:srgbClr val="FFFFFF"/>
                </a:solidFill>
                <a:latin typeface="+mj-lt"/>
                <a:ea typeface="+mj-ea"/>
                <a:cs typeface="+mj-cs"/>
              </a:rPr>
              <a:t>Обратная</a:t>
            </a:r>
            <a:r>
              <a:rPr lang="en-US" sz="5400" b="1" spc="-50" dirty="0">
                <a:solidFill>
                  <a:srgbClr val="FFFFFF"/>
                </a:solidFill>
                <a:latin typeface="+mj-lt"/>
                <a:ea typeface="+mj-ea"/>
                <a:cs typeface="+mj-cs"/>
              </a:rPr>
              <a:t> </a:t>
            </a:r>
            <a:r>
              <a:rPr lang="en-US" sz="5400" b="1" spc="-50" err="1">
                <a:solidFill>
                  <a:srgbClr val="FFFFFF"/>
                </a:solidFill>
                <a:latin typeface="+mj-lt"/>
                <a:ea typeface="+mj-ea"/>
                <a:cs typeface="+mj-cs"/>
              </a:rPr>
              <a:t>отсылка</a:t>
            </a:r>
            <a:endParaRPr lang="en-US" sz="4400" b="1" spc="-50" err="1">
              <a:solidFill>
                <a:srgbClr val="FFFFFF"/>
              </a:solidFill>
              <a:latin typeface="+mj-lt"/>
              <a:ea typeface="+mj-ea"/>
              <a:cs typeface="Calibri Light"/>
            </a:endParaRPr>
          </a:p>
        </p:txBody>
      </p:sp>
      <p:cxnSp>
        <p:nvCxnSpPr>
          <p:cNvPr id="14" name="Straight Connector 13">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50066D3F-5D50-39C3-C622-36D549695464}"/>
              </a:ext>
            </a:extLst>
          </p:cNvPr>
          <p:cNvSpPr>
            <a:spLocks noGrp="1"/>
          </p:cNvSpPr>
          <p:nvPr>
            <p:ph idx="1"/>
          </p:nvPr>
        </p:nvSpPr>
        <p:spPr>
          <a:xfrm>
            <a:off x="306709" y="2634002"/>
            <a:ext cx="3347809" cy="4051056"/>
          </a:xfrm>
        </p:spPr>
        <p:txBody>
          <a:bodyPr vert="horz" lIns="0" tIns="45720" rIns="0" bIns="45720" rtlCol="0" anchor="t">
            <a:normAutofit fontScale="92500"/>
          </a:bodyPr>
          <a:lstStyle/>
          <a:p>
            <a:pPr algn="just">
              <a:lnSpc>
                <a:spcPct val="90000"/>
              </a:lnSpc>
            </a:pPr>
            <a:r>
              <a:rPr lang="en-US" sz="1700" dirty="0" err="1">
                <a:solidFill>
                  <a:srgbClr val="FFFFFF"/>
                </a:solidFill>
              </a:rPr>
              <a:t>Федеральным</a:t>
            </a:r>
            <a:r>
              <a:rPr lang="en-US" sz="1700" dirty="0">
                <a:solidFill>
                  <a:srgbClr val="FFFFFF"/>
                </a:solidFill>
              </a:rPr>
              <a:t> </a:t>
            </a:r>
            <a:r>
              <a:rPr lang="en-US" sz="1700" dirty="0" err="1">
                <a:solidFill>
                  <a:srgbClr val="FFFFFF"/>
                </a:solidFill>
              </a:rPr>
              <a:t>законом</a:t>
            </a:r>
            <a:r>
              <a:rPr lang="en-US" sz="1700" dirty="0">
                <a:solidFill>
                  <a:srgbClr val="FFFFFF"/>
                </a:solidFill>
              </a:rPr>
              <a:t> </a:t>
            </a:r>
            <a:r>
              <a:rPr lang="en-US" sz="1700" dirty="0" err="1">
                <a:solidFill>
                  <a:srgbClr val="FFFFFF"/>
                </a:solidFill>
              </a:rPr>
              <a:t>Австрии</a:t>
            </a:r>
            <a:r>
              <a:rPr lang="en-US" sz="1700" dirty="0">
                <a:solidFill>
                  <a:srgbClr val="FFFFFF"/>
                </a:solidFill>
              </a:rPr>
              <a:t> 1978 г. о </a:t>
            </a:r>
            <a:r>
              <a:rPr lang="en-US" sz="1700" dirty="0" err="1">
                <a:solidFill>
                  <a:srgbClr val="FFFFFF"/>
                </a:solidFill>
              </a:rPr>
              <a:t>международном</a:t>
            </a:r>
            <a:r>
              <a:rPr lang="en-US" sz="1700" dirty="0">
                <a:solidFill>
                  <a:srgbClr val="FFFFFF"/>
                </a:solidFill>
              </a:rPr>
              <a:t> </a:t>
            </a:r>
            <a:r>
              <a:rPr lang="en-US" sz="1700" dirty="0" err="1">
                <a:solidFill>
                  <a:srgbClr val="FFFFFF"/>
                </a:solidFill>
              </a:rPr>
              <a:t>частном</a:t>
            </a:r>
            <a:r>
              <a:rPr lang="en-US" sz="1700" dirty="0">
                <a:solidFill>
                  <a:srgbClr val="FFFFFF"/>
                </a:solidFill>
              </a:rPr>
              <a:t> </a:t>
            </a:r>
            <a:r>
              <a:rPr lang="en-US" sz="1700" dirty="0" err="1">
                <a:solidFill>
                  <a:srgbClr val="FFFFFF"/>
                </a:solidFill>
              </a:rPr>
              <a:t>праве</a:t>
            </a:r>
            <a:r>
              <a:rPr lang="en-US" sz="1700" dirty="0">
                <a:solidFill>
                  <a:srgbClr val="FFFFFF"/>
                </a:solidFill>
              </a:rPr>
              <a:t> (§ 5 «</a:t>
            </a:r>
            <a:r>
              <a:rPr lang="en-US" sz="1700" dirty="0" err="1">
                <a:solidFill>
                  <a:srgbClr val="FFFFFF"/>
                </a:solidFill>
              </a:rPr>
              <a:t>Обратная</a:t>
            </a:r>
            <a:r>
              <a:rPr lang="en-US" sz="1700" dirty="0">
                <a:solidFill>
                  <a:srgbClr val="FFFFFF"/>
                </a:solidFill>
              </a:rPr>
              <a:t> и </a:t>
            </a:r>
            <a:r>
              <a:rPr lang="en-US" sz="1700" dirty="0" err="1">
                <a:solidFill>
                  <a:srgbClr val="FFFFFF"/>
                </a:solidFill>
              </a:rPr>
              <a:t>последующая</a:t>
            </a:r>
            <a:r>
              <a:rPr lang="en-US" sz="1700" dirty="0">
                <a:solidFill>
                  <a:srgbClr val="FFFFFF"/>
                </a:solidFill>
              </a:rPr>
              <a:t> </a:t>
            </a:r>
            <a:r>
              <a:rPr lang="en-US" sz="1700" dirty="0" err="1">
                <a:solidFill>
                  <a:srgbClr val="FFFFFF"/>
                </a:solidFill>
              </a:rPr>
              <a:t>отсылка</a:t>
            </a:r>
            <a:r>
              <a:rPr lang="en-US" sz="1700" dirty="0">
                <a:solidFill>
                  <a:srgbClr val="FFFFFF"/>
                </a:solidFill>
              </a:rPr>
              <a:t>») </a:t>
            </a:r>
            <a:r>
              <a:rPr lang="en-US" sz="1700" dirty="0" err="1">
                <a:solidFill>
                  <a:srgbClr val="FFFFFF"/>
                </a:solidFill>
              </a:rPr>
              <a:t>допускается</a:t>
            </a:r>
            <a:r>
              <a:rPr lang="en-US" sz="1700" dirty="0">
                <a:solidFill>
                  <a:srgbClr val="FFFFFF"/>
                </a:solidFill>
              </a:rPr>
              <a:t> </a:t>
            </a:r>
            <a:r>
              <a:rPr lang="en-US" sz="1700" dirty="0" err="1">
                <a:solidFill>
                  <a:srgbClr val="FFFFFF"/>
                </a:solidFill>
              </a:rPr>
              <a:t>отсылка</a:t>
            </a:r>
            <a:r>
              <a:rPr lang="en-US" sz="1700" dirty="0">
                <a:solidFill>
                  <a:srgbClr val="FFFFFF"/>
                </a:solidFill>
              </a:rPr>
              <a:t> к </a:t>
            </a:r>
            <a:r>
              <a:rPr lang="en-US" sz="1700" dirty="0" err="1">
                <a:solidFill>
                  <a:srgbClr val="FFFFFF"/>
                </a:solidFill>
              </a:rPr>
              <a:t>праву</a:t>
            </a:r>
            <a:r>
              <a:rPr lang="en-US" sz="1700" dirty="0">
                <a:solidFill>
                  <a:srgbClr val="FFFFFF"/>
                </a:solidFill>
              </a:rPr>
              <a:t> </a:t>
            </a:r>
            <a:r>
              <a:rPr lang="en-US" sz="1700" dirty="0" err="1">
                <a:solidFill>
                  <a:srgbClr val="FFFFFF"/>
                </a:solidFill>
              </a:rPr>
              <a:t>третьего</a:t>
            </a:r>
            <a:r>
              <a:rPr lang="en-US" sz="1700" dirty="0">
                <a:solidFill>
                  <a:srgbClr val="FFFFFF"/>
                </a:solidFill>
              </a:rPr>
              <a:t> </a:t>
            </a:r>
            <a:r>
              <a:rPr lang="en-US" sz="1700" dirty="0" err="1">
                <a:solidFill>
                  <a:srgbClr val="FFFFFF"/>
                </a:solidFill>
              </a:rPr>
              <a:t>государства</a:t>
            </a:r>
            <a:r>
              <a:rPr lang="en-US" sz="1700" dirty="0">
                <a:solidFill>
                  <a:srgbClr val="FFFFFF"/>
                </a:solidFill>
              </a:rPr>
              <a:t>, </a:t>
            </a:r>
            <a:r>
              <a:rPr lang="en-US" sz="1700" dirty="0" err="1">
                <a:solidFill>
                  <a:srgbClr val="FFFFFF"/>
                </a:solidFill>
              </a:rPr>
              <a:t>отсылка</a:t>
            </a:r>
            <a:r>
              <a:rPr lang="en-US" sz="1700" dirty="0">
                <a:solidFill>
                  <a:srgbClr val="FFFFFF"/>
                </a:solidFill>
              </a:rPr>
              <a:t> к </a:t>
            </a:r>
            <a:r>
              <a:rPr lang="en-US" sz="1700" dirty="0" err="1">
                <a:solidFill>
                  <a:srgbClr val="FFFFFF"/>
                </a:solidFill>
              </a:rPr>
              <a:t>иностранному</a:t>
            </a:r>
            <a:r>
              <a:rPr lang="en-US" sz="1700" dirty="0">
                <a:solidFill>
                  <a:srgbClr val="FFFFFF"/>
                </a:solidFill>
              </a:rPr>
              <a:t> </a:t>
            </a:r>
            <a:r>
              <a:rPr lang="en-US" sz="1700" dirty="0" err="1">
                <a:solidFill>
                  <a:srgbClr val="FFFFFF"/>
                </a:solidFill>
              </a:rPr>
              <a:t>правопорядку</a:t>
            </a:r>
            <a:r>
              <a:rPr lang="en-US" sz="1700" dirty="0">
                <a:solidFill>
                  <a:srgbClr val="FFFFFF"/>
                </a:solidFill>
              </a:rPr>
              <a:t> </a:t>
            </a:r>
            <a:r>
              <a:rPr lang="en-US" sz="1700" dirty="0" err="1">
                <a:solidFill>
                  <a:srgbClr val="FFFFFF"/>
                </a:solidFill>
              </a:rPr>
              <a:t>охватывает</a:t>
            </a:r>
            <a:r>
              <a:rPr lang="en-US" sz="1700" dirty="0">
                <a:solidFill>
                  <a:srgbClr val="FFFFFF"/>
                </a:solidFill>
              </a:rPr>
              <a:t> </a:t>
            </a:r>
            <a:r>
              <a:rPr lang="en-US" sz="1700" dirty="0" err="1">
                <a:solidFill>
                  <a:srgbClr val="FFFFFF"/>
                </a:solidFill>
              </a:rPr>
              <a:t>также</a:t>
            </a:r>
            <a:r>
              <a:rPr lang="en-US" sz="1700" dirty="0">
                <a:solidFill>
                  <a:srgbClr val="FFFFFF"/>
                </a:solidFill>
              </a:rPr>
              <a:t> </a:t>
            </a:r>
            <a:r>
              <a:rPr lang="en-US" sz="1700" dirty="0" err="1">
                <a:solidFill>
                  <a:srgbClr val="FFFFFF"/>
                </a:solidFill>
              </a:rPr>
              <a:t>его</a:t>
            </a:r>
            <a:r>
              <a:rPr lang="en-US" sz="1700" dirty="0">
                <a:solidFill>
                  <a:srgbClr val="FFFFFF"/>
                </a:solidFill>
              </a:rPr>
              <a:t> </a:t>
            </a:r>
            <a:r>
              <a:rPr lang="en-US" sz="1700" dirty="0" err="1">
                <a:solidFill>
                  <a:srgbClr val="FFFFFF"/>
                </a:solidFill>
              </a:rPr>
              <a:t>коллизионные</a:t>
            </a:r>
            <a:r>
              <a:rPr lang="en-US" sz="1700" dirty="0">
                <a:solidFill>
                  <a:srgbClr val="FFFFFF"/>
                </a:solidFill>
              </a:rPr>
              <a:t> </a:t>
            </a:r>
            <a:r>
              <a:rPr lang="en-US" sz="1700" dirty="0" err="1">
                <a:solidFill>
                  <a:srgbClr val="FFFFFF"/>
                </a:solidFill>
              </a:rPr>
              <a:t>нормы</a:t>
            </a:r>
            <a:r>
              <a:rPr lang="en-US" sz="1700" dirty="0">
                <a:solidFill>
                  <a:srgbClr val="FFFFFF"/>
                </a:solidFill>
              </a:rPr>
              <a:t>. </a:t>
            </a:r>
            <a:r>
              <a:rPr lang="en-US" sz="1700" dirty="0" err="1">
                <a:solidFill>
                  <a:srgbClr val="FFFFFF"/>
                </a:solidFill>
              </a:rPr>
              <a:t>Если</a:t>
            </a:r>
            <a:r>
              <a:rPr lang="en-US" sz="1700" dirty="0">
                <a:solidFill>
                  <a:srgbClr val="FFFFFF"/>
                </a:solidFill>
              </a:rPr>
              <a:t> </a:t>
            </a:r>
            <a:r>
              <a:rPr lang="en-US" sz="1700" dirty="0" err="1">
                <a:solidFill>
                  <a:srgbClr val="FFFFFF"/>
                </a:solidFill>
              </a:rPr>
              <a:t>иностранная</a:t>
            </a:r>
            <a:r>
              <a:rPr lang="en-US" sz="1700" dirty="0">
                <a:solidFill>
                  <a:srgbClr val="FFFFFF"/>
                </a:solidFill>
              </a:rPr>
              <a:t> </a:t>
            </a:r>
            <a:r>
              <a:rPr lang="en-US" sz="1700" dirty="0" err="1">
                <a:solidFill>
                  <a:srgbClr val="FFFFFF"/>
                </a:solidFill>
              </a:rPr>
              <a:t>коллизионная</a:t>
            </a:r>
            <a:r>
              <a:rPr lang="en-US" sz="1700" dirty="0">
                <a:solidFill>
                  <a:srgbClr val="FFFFFF"/>
                </a:solidFill>
              </a:rPr>
              <a:t> </a:t>
            </a:r>
            <a:r>
              <a:rPr lang="en-US" sz="1700" dirty="0" err="1">
                <a:solidFill>
                  <a:srgbClr val="FFFFFF"/>
                </a:solidFill>
              </a:rPr>
              <a:t>норма</a:t>
            </a:r>
            <a:r>
              <a:rPr lang="en-US" sz="1700" dirty="0">
                <a:solidFill>
                  <a:srgbClr val="FFFFFF"/>
                </a:solidFill>
              </a:rPr>
              <a:t> </a:t>
            </a:r>
            <a:r>
              <a:rPr lang="en-US" sz="1700" dirty="0" err="1">
                <a:solidFill>
                  <a:srgbClr val="FFFFFF"/>
                </a:solidFill>
              </a:rPr>
              <a:t>отсылает</a:t>
            </a:r>
            <a:r>
              <a:rPr lang="en-US" sz="1700" dirty="0">
                <a:solidFill>
                  <a:srgbClr val="FFFFFF"/>
                </a:solidFill>
              </a:rPr>
              <a:t> к </a:t>
            </a:r>
            <a:r>
              <a:rPr lang="en-US" sz="1700" dirty="0" err="1">
                <a:solidFill>
                  <a:srgbClr val="FFFFFF"/>
                </a:solidFill>
              </a:rPr>
              <a:t>австрийскому</a:t>
            </a:r>
            <a:r>
              <a:rPr lang="en-US" sz="1700" dirty="0">
                <a:solidFill>
                  <a:srgbClr val="FFFFFF"/>
                </a:solidFill>
              </a:rPr>
              <a:t> </a:t>
            </a:r>
            <a:r>
              <a:rPr lang="en-US" sz="1700" dirty="0" err="1">
                <a:solidFill>
                  <a:srgbClr val="FFFFFF"/>
                </a:solidFill>
              </a:rPr>
              <a:t>праву</a:t>
            </a:r>
            <a:r>
              <a:rPr lang="en-US" sz="1700" dirty="0">
                <a:solidFill>
                  <a:srgbClr val="FFFFFF"/>
                </a:solidFill>
              </a:rPr>
              <a:t>, </a:t>
            </a:r>
            <a:r>
              <a:rPr lang="en-US" sz="1700" dirty="0" err="1">
                <a:solidFill>
                  <a:srgbClr val="FFFFFF"/>
                </a:solidFill>
              </a:rPr>
              <a:t>применяются</a:t>
            </a:r>
            <a:r>
              <a:rPr lang="en-US" sz="1700" dirty="0">
                <a:solidFill>
                  <a:srgbClr val="FFFFFF"/>
                </a:solidFill>
              </a:rPr>
              <a:t> </a:t>
            </a:r>
            <a:r>
              <a:rPr lang="en-US" sz="1700" dirty="0" err="1">
                <a:solidFill>
                  <a:srgbClr val="FFFFFF"/>
                </a:solidFill>
              </a:rPr>
              <a:t>материальные</a:t>
            </a:r>
            <a:r>
              <a:rPr lang="en-US" sz="1700" dirty="0">
                <a:solidFill>
                  <a:srgbClr val="FFFFFF"/>
                </a:solidFill>
              </a:rPr>
              <a:t> </a:t>
            </a:r>
            <a:r>
              <a:rPr lang="en-US" sz="1700" dirty="0" err="1">
                <a:solidFill>
                  <a:srgbClr val="FFFFFF"/>
                </a:solidFill>
              </a:rPr>
              <a:t>нормы</a:t>
            </a:r>
            <a:r>
              <a:rPr lang="en-US" sz="1700" dirty="0">
                <a:solidFill>
                  <a:srgbClr val="FFFFFF"/>
                </a:solidFill>
              </a:rPr>
              <a:t> </a:t>
            </a:r>
            <a:r>
              <a:rPr lang="en-US" sz="1700" dirty="0" err="1">
                <a:solidFill>
                  <a:srgbClr val="FFFFFF"/>
                </a:solidFill>
              </a:rPr>
              <a:t>австрийского</a:t>
            </a:r>
            <a:r>
              <a:rPr lang="en-US" sz="1700" dirty="0">
                <a:solidFill>
                  <a:srgbClr val="FFFFFF"/>
                </a:solidFill>
              </a:rPr>
              <a:t> </a:t>
            </a:r>
            <a:r>
              <a:rPr lang="en-US" sz="1700" dirty="0" err="1">
                <a:solidFill>
                  <a:srgbClr val="FFFFFF"/>
                </a:solidFill>
              </a:rPr>
              <a:t>права</a:t>
            </a:r>
            <a:r>
              <a:rPr lang="en-US" sz="1700" dirty="0">
                <a:solidFill>
                  <a:srgbClr val="FFFFFF"/>
                </a:solidFill>
              </a:rPr>
              <a:t>. В </a:t>
            </a:r>
            <a:r>
              <a:rPr lang="en-US" sz="1700" dirty="0" err="1">
                <a:solidFill>
                  <a:srgbClr val="FFFFFF"/>
                </a:solidFill>
              </a:rPr>
              <a:t>случае</a:t>
            </a:r>
            <a:r>
              <a:rPr lang="en-US" sz="1700" dirty="0">
                <a:solidFill>
                  <a:srgbClr val="FFFFFF"/>
                </a:solidFill>
              </a:rPr>
              <a:t> </a:t>
            </a:r>
            <a:r>
              <a:rPr lang="en-US" sz="1700" dirty="0" err="1">
                <a:solidFill>
                  <a:srgbClr val="FFFFFF"/>
                </a:solidFill>
              </a:rPr>
              <a:t>последующей</a:t>
            </a:r>
            <a:r>
              <a:rPr lang="en-US" sz="1700" dirty="0">
                <a:solidFill>
                  <a:srgbClr val="FFFFFF"/>
                </a:solidFill>
              </a:rPr>
              <a:t> </a:t>
            </a:r>
            <a:r>
              <a:rPr lang="en-US" sz="1700" dirty="0" err="1">
                <a:solidFill>
                  <a:srgbClr val="FFFFFF"/>
                </a:solidFill>
              </a:rPr>
              <a:t>отсылки</a:t>
            </a:r>
            <a:r>
              <a:rPr lang="en-US" sz="1700" dirty="0">
                <a:solidFill>
                  <a:srgbClr val="FFFFFF"/>
                </a:solidFill>
              </a:rPr>
              <a:t> </a:t>
            </a:r>
            <a:r>
              <a:rPr lang="en-US" sz="1700" dirty="0" err="1">
                <a:solidFill>
                  <a:srgbClr val="FFFFFF"/>
                </a:solidFill>
              </a:rPr>
              <a:t>определяющими</a:t>
            </a:r>
            <a:r>
              <a:rPr lang="en-US" sz="1700" dirty="0">
                <a:solidFill>
                  <a:srgbClr val="FFFFFF"/>
                </a:solidFill>
              </a:rPr>
              <a:t> </a:t>
            </a:r>
            <a:r>
              <a:rPr lang="en-US" sz="1700" dirty="0" err="1">
                <a:solidFill>
                  <a:srgbClr val="FFFFFF"/>
                </a:solidFill>
              </a:rPr>
              <a:t>будут</a:t>
            </a:r>
            <a:r>
              <a:rPr lang="en-US" sz="1700" dirty="0">
                <a:solidFill>
                  <a:srgbClr val="FFFFFF"/>
                </a:solidFill>
              </a:rPr>
              <a:t> </a:t>
            </a:r>
            <a:r>
              <a:rPr lang="en-US" sz="1700" dirty="0" err="1">
                <a:solidFill>
                  <a:srgbClr val="FFFFFF"/>
                </a:solidFill>
              </a:rPr>
              <a:t>являться</a:t>
            </a:r>
            <a:r>
              <a:rPr lang="en-US" sz="1700" dirty="0">
                <a:solidFill>
                  <a:srgbClr val="FFFFFF"/>
                </a:solidFill>
              </a:rPr>
              <a:t> </a:t>
            </a:r>
            <a:r>
              <a:rPr lang="en-US" sz="1700" dirty="0" err="1">
                <a:solidFill>
                  <a:srgbClr val="FFFFFF"/>
                </a:solidFill>
              </a:rPr>
              <a:t>материальные</a:t>
            </a:r>
            <a:r>
              <a:rPr lang="en-US" sz="1700" dirty="0">
                <a:solidFill>
                  <a:srgbClr val="FFFFFF"/>
                </a:solidFill>
              </a:rPr>
              <a:t> </a:t>
            </a:r>
            <a:r>
              <a:rPr lang="en-US" sz="1700" dirty="0" err="1">
                <a:solidFill>
                  <a:srgbClr val="FFFFFF"/>
                </a:solidFill>
              </a:rPr>
              <a:t>нормы</a:t>
            </a:r>
            <a:r>
              <a:rPr lang="en-US" sz="1700" dirty="0">
                <a:solidFill>
                  <a:srgbClr val="FFFFFF"/>
                </a:solidFill>
              </a:rPr>
              <a:t> </a:t>
            </a:r>
            <a:r>
              <a:rPr lang="en-US" sz="1700" dirty="0" err="1">
                <a:solidFill>
                  <a:srgbClr val="FFFFFF"/>
                </a:solidFill>
              </a:rPr>
              <a:t>того</a:t>
            </a:r>
            <a:r>
              <a:rPr lang="en-US" sz="1700" dirty="0">
                <a:solidFill>
                  <a:srgbClr val="FFFFFF"/>
                </a:solidFill>
              </a:rPr>
              <a:t> </a:t>
            </a:r>
            <a:r>
              <a:rPr lang="en-US" sz="1700" dirty="0" err="1">
                <a:solidFill>
                  <a:srgbClr val="FFFFFF"/>
                </a:solidFill>
              </a:rPr>
              <a:t>правопорядка</a:t>
            </a:r>
            <a:r>
              <a:rPr lang="en-US" sz="1700" dirty="0">
                <a:solidFill>
                  <a:srgbClr val="FFFFFF"/>
                </a:solidFill>
              </a:rPr>
              <a:t>, </a:t>
            </a:r>
            <a:r>
              <a:rPr lang="en-US" sz="1700" dirty="0" err="1">
                <a:solidFill>
                  <a:srgbClr val="FFFFFF"/>
                </a:solidFill>
              </a:rPr>
              <a:t>который</a:t>
            </a:r>
            <a:r>
              <a:rPr lang="en-US" sz="1700" dirty="0">
                <a:solidFill>
                  <a:srgbClr val="FFFFFF"/>
                </a:solidFill>
              </a:rPr>
              <a:t> </a:t>
            </a:r>
            <a:r>
              <a:rPr lang="en-US" sz="1700" dirty="0" err="1">
                <a:solidFill>
                  <a:srgbClr val="FFFFFF"/>
                </a:solidFill>
              </a:rPr>
              <a:t>далее</a:t>
            </a:r>
            <a:r>
              <a:rPr lang="en-US" sz="1700" dirty="0">
                <a:solidFill>
                  <a:srgbClr val="FFFFFF"/>
                </a:solidFill>
              </a:rPr>
              <a:t> </a:t>
            </a:r>
            <a:r>
              <a:rPr lang="en-US" sz="1700" dirty="0" err="1">
                <a:solidFill>
                  <a:srgbClr val="FFFFFF"/>
                </a:solidFill>
              </a:rPr>
              <a:t>не</a:t>
            </a:r>
            <a:r>
              <a:rPr lang="en-US" sz="1700" dirty="0">
                <a:solidFill>
                  <a:srgbClr val="FFFFFF"/>
                </a:solidFill>
              </a:rPr>
              <a:t> </a:t>
            </a:r>
            <a:r>
              <a:rPr lang="en-US" sz="1700" dirty="0" err="1">
                <a:solidFill>
                  <a:srgbClr val="FFFFFF"/>
                </a:solidFill>
              </a:rPr>
              <a:t>отсылает</a:t>
            </a:r>
            <a:r>
              <a:rPr lang="en-US" sz="1700" dirty="0">
                <a:solidFill>
                  <a:srgbClr val="FFFFFF"/>
                </a:solidFill>
              </a:rPr>
              <a:t> </a:t>
            </a:r>
            <a:r>
              <a:rPr lang="en-US" sz="1700" dirty="0" err="1">
                <a:solidFill>
                  <a:srgbClr val="FFFFFF"/>
                </a:solidFill>
              </a:rPr>
              <a:t>или</a:t>
            </a:r>
            <a:r>
              <a:rPr lang="en-US" sz="1700" dirty="0">
                <a:solidFill>
                  <a:srgbClr val="FFFFFF"/>
                </a:solidFill>
              </a:rPr>
              <a:t> к </a:t>
            </a:r>
            <a:r>
              <a:rPr lang="en-US" sz="1700" dirty="0" err="1">
                <a:solidFill>
                  <a:srgbClr val="FFFFFF"/>
                </a:solidFill>
              </a:rPr>
              <a:t>которому</a:t>
            </a:r>
            <a:r>
              <a:rPr lang="en-US" sz="1700" dirty="0">
                <a:solidFill>
                  <a:srgbClr val="FFFFFF"/>
                </a:solidFill>
              </a:rPr>
              <a:t> </a:t>
            </a:r>
            <a:r>
              <a:rPr lang="en-US" sz="1700" dirty="0" err="1">
                <a:solidFill>
                  <a:srgbClr val="FFFFFF"/>
                </a:solidFill>
              </a:rPr>
              <a:t>отсылка</a:t>
            </a:r>
            <a:r>
              <a:rPr lang="en-US" sz="1700" dirty="0">
                <a:solidFill>
                  <a:srgbClr val="FFFFFF"/>
                </a:solidFill>
              </a:rPr>
              <a:t> </a:t>
            </a:r>
            <a:r>
              <a:rPr lang="en-US" sz="1700" dirty="0" err="1">
                <a:solidFill>
                  <a:srgbClr val="FFFFFF"/>
                </a:solidFill>
              </a:rPr>
              <a:t>производится</a:t>
            </a:r>
            <a:r>
              <a:rPr lang="en-US" sz="1700" dirty="0">
                <a:solidFill>
                  <a:srgbClr val="FFFFFF"/>
                </a:solidFill>
              </a:rPr>
              <a:t> в </a:t>
            </a:r>
            <a:r>
              <a:rPr lang="en-US" sz="1700" dirty="0" err="1">
                <a:solidFill>
                  <a:srgbClr val="FFFFFF"/>
                </a:solidFill>
              </a:rPr>
              <a:t>первый</a:t>
            </a:r>
            <a:r>
              <a:rPr lang="en-US" sz="1700" dirty="0">
                <a:solidFill>
                  <a:srgbClr val="FFFFFF"/>
                </a:solidFill>
              </a:rPr>
              <a:t> </a:t>
            </a:r>
            <a:r>
              <a:rPr lang="en-US" sz="1700" dirty="0" err="1">
                <a:solidFill>
                  <a:srgbClr val="FFFFFF"/>
                </a:solidFill>
              </a:rPr>
              <a:t>раз</a:t>
            </a:r>
            <a:r>
              <a:rPr lang="en-US" sz="1700" dirty="0">
                <a:solidFill>
                  <a:srgbClr val="FFFFFF"/>
                </a:solidFill>
              </a:rPr>
              <a:t> </a:t>
            </a:r>
            <a:r>
              <a:rPr lang="en-US" sz="1700" dirty="0" err="1">
                <a:solidFill>
                  <a:srgbClr val="FFFFFF"/>
                </a:solidFill>
              </a:rPr>
              <a:t>обратно</a:t>
            </a:r>
            <a:r>
              <a:rPr lang="en-US" sz="1700" dirty="0">
                <a:solidFill>
                  <a:srgbClr val="FFFFFF"/>
                </a:solidFill>
              </a:rPr>
              <a:t>.</a:t>
            </a:r>
            <a:r>
              <a:rPr lang="en-US" sz="1300" dirty="0">
                <a:solidFill>
                  <a:srgbClr val="FFFFFF"/>
                </a:solidFill>
              </a:rPr>
              <a:t> </a:t>
            </a:r>
            <a:endParaRPr lang="ru-RU" dirty="0"/>
          </a:p>
        </p:txBody>
      </p:sp>
      <p:pic>
        <p:nvPicPr>
          <p:cNvPr id="2" name="Рисунок 3">
            <a:extLst>
              <a:ext uri="{FF2B5EF4-FFF2-40B4-BE49-F238E27FC236}">
                <a16:creationId xmlns:a16="http://schemas.microsoft.com/office/drawing/2014/main" id="{E746AB56-B9F0-BF2B-3B9A-09351652C070}"/>
              </a:ext>
            </a:extLst>
          </p:cNvPr>
          <p:cNvPicPr>
            <a:picLocks noChangeAspect="1"/>
          </p:cNvPicPr>
          <p:nvPr/>
        </p:nvPicPr>
        <p:blipFill>
          <a:blip r:embed="rId2"/>
          <a:stretch>
            <a:fillRect/>
          </a:stretch>
        </p:blipFill>
        <p:spPr>
          <a:xfrm>
            <a:off x="4742017" y="1160140"/>
            <a:ext cx="6798082" cy="4537719"/>
          </a:xfrm>
          <a:prstGeom prst="rect">
            <a:avLst/>
          </a:prstGeom>
        </p:spPr>
      </p:pic>
    </p:spTree>
    <p:extLst>
      <p:ext uri="{BB962C8B-B14F-4D97-AF65-F5344CB8AC3E}">
        <p14:creationId xmlns:p14="http://schemas.microsoft.com/office/powerpoint/2010/main" val="2986059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useBgFill="1">
        <p:nvSpPr>
          <p:cNvPr id="20" name="Rectangle 8">
            <a:extLst>
              <a:ext uri="{FF2B5EF4-FFF2-40B4-BE49-F238E27FC236}">
                <a16:creationId xmlns:a16="http://schemas.microsoft.com/office/drawing/2014/main" id="{F64BBAA4-C62B-4146-B49F-FE4CC4655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6302C819-294F-BD54-CD49-05E797453CAF}"/>
              </a:ext>
            </a:extLst>
          </p:cNvPr>
          <p:cNvSpPr txBox="1"/>
          <p:nvPr/>
        </p:nvSpPr>
        <p:spPr>
          <a:xfrm>
            <a:off x="878911" y="643468"/>
            <a:ext cx="3177847" cy="1674180"/>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a:lnSpc>
                <a:spcPct val="90000"/>
              </a:lnSpc>
              <a:spcBef>
                <a:spcPct val="0"/>
              </a:spcBef>
              <a:spcAft>
                <a:spcPts val="600"/>
              </a:spcAft>
            </a:pPr>
            <a:r>
              <a:rPr lang="en-US" sz="4800" b="1" spc="-50" dirty="0" err="1">
                <a:solidFill>
                  <a:schemeClr val="tx1">
                    <a:lumMod val="75000"/>
                    <a:lumOff val="25000"/>
                  </a:schemeClr>
                </a:solidFill>
                <a:latin typeface="+mj-lt"/>
                <a:ea typeface="+mj-ea"/>
                <a:cs typeface="+mj-cs"/>
              </a:rPr>
              <a:t>Обратная</a:t>
            </a:r>
            <a:r>
              <a:rPr lang="en-US" sz="4800" b="1" spc="-50" dirty="0">
                <a:solidFill>
                  <a:schemeClr val="tx1">
                    <a:lumMod val="75000"/>
                    <a:lumOff val="25000"/>
                  </a:schemeClr>
                </a:solidFill>
                <a:latin typeface="+mj-lt"/>
                <a:ea typeface="+mj-ea"/>
                <a:cs typeface="+mj-cs"/>
              </a:rPr>
              <a:t> </a:t>
            </a:r>
            <a:r>
              <a:rPr lang="en-US" sz="4800" b="1" spc="-50" dirty="0" err="1">
                <a:solidFill>
                  <a:schemeClr val="tx1">
                    <a:lumMod val="75000"/>
                    <a:lumOff val="25000"/>
                  </a:schemeClr>
                </a:solidFill>
                <a:latin typeface="+mj-lt"/>
                <a:ea typeface="+mj-ea"/>
                <a:cs typeface="+mj-cs"/>
              </a:rPr>
              <a:t>отсылка</a:t>
            </a:r>
            <a:endParaRPr lang="en-US" sz="4800" spc="-50" dirty="0" err="1">
              <a:solidFill>
                <a:schemeClr val="tx1">
                  <a:lumMod val="75000"/>
                  <a:lumOff val="25000"/>
                </a:schemeClr>
              </a:solidFill>
              <a:latin typeface="+mj-lt"/>
              <a:ea typeface="+mj-ea"/>
              <a:cs typeface="Calibri Light"/>
            </a:endParaRPr>
          </a:p>
        </p:txBody>
      </p:sp>
      <p:cxnSp>
        <p:nvCxnSpPr>
          <p:cNvPr id="21" name="Straight Connector 10">
            <a:extLst>
              <a:ext uri="{FF2B5EF4-FFF2-40B4-BE49-F238E27FC236}">
                <a16:creationId xmlns:a16="http://schemas.microsoft.com/office/drawing/2014/main" id="{EEB57AA8-F021-480C-A9E2-F899133136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62164" y="2478513"/>
            <a:ext cx="292608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21C7EB06-8AA9-A14C-E9AA-C303361F760C}"/>
              </a:ext>
            </a:extLst>
          </p:cNvPr>
          <p:cNvSpPr>
            <a:spLocks noGrp="1"/>
          </p:cNvSpPr>
          <p:nvPr>
            <p:ph idx="1"/>
          </p:nvPr>
        </p:nvSpPr>
        <p:spPr>
          <a:xfrm>
            <a:off x="449455" y="2539989"/>
            <a:ext cx="3845570" cy="3770844"/>
          </a:xfrm>
        </p:spPr>
        <p:txBody>
          <a:bodyPr vert="horz" lIns="0" tIns="45720" rIns="0" bIns="45720" rtlCol="0" anchor="t">
            <a:normAutofit lnSpcReduction="10000"/>
          </a:bodyPr>
          <a:lstStyle/>
          <a:p>
            <a:pPr algn="just">
              <a:lnSpc>
                <a:spcPct val="90000"/>
              </a:lnSpc>
            </a:pPr>
            <a:r>
              <a:rPr lang="en-US" sz="1600" dirty="0" err="1"/>
              <a:t>Один</a:t>
            </a:r>
            <a:r>
              <a:rPr lang="en-US" sz="1600" dirty="0"/>
              <a:t> </a:t>
            </a:r>
            <a:r>
              <a:rPr lang="en-US" sz="1600" dirty="0" err="1"/>
              <a:t>из</a:t>
            </a:r>
            <a:r>
              <a:rPr lang="en-US" sz="1600" dirty="0"/>
              <a:t> </a:t>
            </a:r>
            <a:r>
              <a:rPr lang="en-US" sz="1600" dirty="0" err="1"/>
              <a:t>старейших</a:t>
            </a:r>
            <a:r>
              <a:rPr lang="en-US" sz="1600" dirty="0"/>
              <a:t> </a:t>
            </a:r>
            <a:r>
              <a:rPr lang="en-US" sz="1600" dirty="0" err="1"/>
              <a:t>законов</a:t>
            </a:r>
            <a:r>
              <a:rPr lang="en-US" sz="1600" dirty="0"/>
              <a:t> в </a:t>
            </a:r>
            <a:r>
              <a:rPr lang="en-US" sz="1600" dirty="0" err="1"/>
              <a:t>области</a:t>
            </a:r>
            <a:r>
              <a:rPr lang="en-US" sz="1600" dirty="0"/>
              <a:t> </a:t>
            </a:r>
            <a:r>
              <a:rPr lang="en-US" sz="1600" dirty="0" err="1"/>
              <a:t>международного</a:t>
            </a:r>
            <a:r>
              <a:rPr lang="en-US" sz="1600" dirty="0"/>
              <a:t> </a:t>
            </a:r>
            <a:r>
              <a:rPr lang="en-US" sz="1600" dirty="0" err="1"/>
              <a:t>частного</a:t>
            </a:r>
            <a:r>
              <a:rPr lang="en-US" sz="1600" dirty="0"/>
              <a:t> </a:t>
            </a:r>
            <a:r>
              <a:rPr lang="en-US" sz="1600" dirty="0" err="1"/>
              <a:t>права</a:t>
            </a:r>
            <a:r>
              <a:rPr lang="en-US" sz="1600" dirty="0"/>
              <a:t> – </a:t>
            </a:r>
            <a:r>
              <a:rPr lang="en-US" sz="1600" dirty="0" err="1"/>
              <a:t>закон</a:t>
            </a:r>
            <a:r>
              <a:rPr lang="en-US" sz="1600" dirty="0"/>
              <a:t> о </a:t>
            </a:r>
            <a:r>
              <a:rPr lang="en-US" sz="1600" dirty="0" err="1"/>
              <a:t>международном</a:t>
            </a:r>
            <a:r>
              <a:rPr lang="en-US" sz="1600" dirty="0"/>
              <a:t> </a:t>
            </a:r>
            <a:r>
              <a:rPr lang="en-US" sz="1600" dirty="0" err="1"/>
              <a:t>частном</a:t>
            </a:r>
            <a:r>
              <a:rPr lang="en-US" sz="1600" dirty="0"/>
              <a:t> </a:t>
            </a:r>
            <a:r>
              <a:rPr lang="en-US" sz="1600" dirty="0" err="1"/>
              <a:t>праве</a:t>
            </a:r>
            <a:r>
              <a:rPr lang="en-US" sz="1600" dirty="0"/>
              <a:t> </a:t>
            </a:r>
            <a:r>
              <a:rPr lang="en-US" sz="1600" dirty="0" err="1"/>
              <a:t>Польши</a:t>
            </a:r>
            <a:r>
              <a:rPr lang="en-US" sz="1600" dirty="0"/>
              <a:t> </a:t>
            </a:r>
            <a:r>
              <a:rPr lang="en-US" sz="1600" dirty="0" err="1"/>
              <a:t>исходил</a:t>
            </a:r>
            <a:r>
              <a:rPr lang="en-US" sz="1600" dirty="0"/>
              <a:t> </a:t>
            </a:r>
            <a:r>
              <a:rPr lang="en-US" sz="1600" dirty="0" err="1"/>
              <a:t>из</a:t>
            </a:r>
            <a:r>
              <a:rPr lang="en-US" sz="1600" dirty="0"/>
              <a:t> </a:t>
            </a:r>
            <a:r>
              <a:rPr lang="en-US" sz="1600" dirty="0" err="1"/>
              <a:t>принятия</a:t>
            </a:r>
            <a:r>
              <a:rPr lang="en-US" sz="1600" dirty="0"/>
              <a:t> </a:t>
            </a:r>
            <a:r>
              <a:rPr lang="en-US" sz="1600" dirty="0" err="1"/>
              <a:t>как</a:t>
            </a:r>
            <a:r>
              <a:rPr lang="en-US" sz="1600" dirty="0"/>
              <a:t> </a:t>
            </a:r>
            <a:r>
              <a:rPr lang="en-US" sz="1600" dirty="0" err="1"/>
              <a:t>обратной</a:t>
            </a:r>
            <a:r>
              <a:rPr lang="en-US" sz="1600" dirty="0"/>
              <a:t> </a:t>
            </a:r>
            <a:r>
              <a:rPr lang="en-US" sz="1600" dirty="0" err="1"/>
              <a:t>отсылки</a:t>
            </a:r>
            <a:r>
              <a:rPr lang="en-US" sz="1600" dirty="0"/>
              <a:t>, </a:t>
            </a:r>
            <a:r>
              <a:rPr lang="en-US" sz="1600" dirty="0" err="1"/>
              <a:t>так</a:t>
            </a:r>
            <a:r>
              <a:rPr lang="en-US" sz="1600" dirty="0"/>
              <a:t> и </a:t>
            </a:r>
            <a:r>
              <a:rPr lang="en-US" sz="1600" dirty="0" err="1"/>
              <a:t>отсылки</a:t>
            </a:r>
            <a:r>
              <a:rPr lang="en-US" sz="1600" dirty="0"/>
              <a:t> к </a:t>
            </a:r>
            <a:r>
              <a:rPr lang="en-US" sz="1600" dirty="0" err="1"/>
              <a:t>праву</a:t>
            </a:r>
            <a:r>
              <a:rPr lang="en-US" sz="1600" dirty="0"/>
              <a:t> </a:t>
            </a:r>
            <a:r>
              <a:rPr lang="en-US" sz="1600" dirty="0" err="1"/>
              <a:t>третьей</a:t>
            </a:r>
            <a:r>
              <a:rPr lang="en-US" sz="1600" dirty="0"/>
              <a:t> </a:t>
            </a:r>
            <a:r>
              <a:rPr lang="en-US" sz="1600" dirty="0" err="1"/>
              <a:t>страны</a:t>
            </a:r>
            <a:r>
              <a:rPr lang="en-US" sz="1600" dirty="0"/>
              <a:t>. </a:t>
            </a:r>
            <a:r>
              <a:rPr lang="en-US" sz="1600" dirty="0" err="1"/>
              <a:t>Принимается</a:t>
            </a:r>
            <a:r>
              <a:rPr lang="en-US" sz="1600" dirty="0"/>
              <a:t> </a:t>
            </a:r>
            <a:r>
              <a:rPr lang="en-US" sz="1600" dirty="0" err="1"/>
              <a:t>обратная</a:t>
            </a:r>
            <a:r>
              <a:rPr lang="en-US" sz="1600" dirty="0"/>
              <a:t> </a:t>
            </a:r>
            <a:r>
              <a:rPr lang="en-US" sz="1600" dirty="0" err="1"/>
              <a:t>отсылка</a:t>
            </a:r>
            <a:r>
              <a:rPr lang="en-US" sz="1600" dirty="0"/>
              <a:t> и в </a:t>
            </a:r>
            <a:r>
              <a:rPr lang="en-US" sz="1600" dirty="0" err="1"/>
              <a:t>новом</a:t>
            </a:r>
            <a:r>
              <a:rPr lang="en-US" sz="1600" dirty="0"/>
              <a:t> </a:t>
            </a:r>
            <a:r>
              <a:rPr lang="en-US" sz="1600" dirty="0" err="1"/>
              <a:t>польском</a:t>
            </a:r>
            <a:r>
              <a:rPr lang="en-US" sz="1600" dirty="0"/>
              <a:t> </a:t>
            </a:r>
            <a:r>
              <a:rPr lang="en-US" sz="1600" dirty="0" err="1"/>
              <a:t>законе</a:t>
            </a:r>
            <a:r>
              <a:rPr lang="en-US" sz="1600" dirty="0"/>
              <a:t> о </a:t>
            </a:r>
            <a:r>
              <a:rPr lang="en-US" sz="1600" dirty="0" err="1"/>
              <a:t>международном</a:t>
            </a:r>
            <a:r>
              <a:rPr lang="en-US" sz="1600" dirty="0"/>
              <a:t> </a:t>
            </a:r>
            <a:r>
              <a:rPr lang="en-US" sz="1600" dirty="0" err="1"/>
              <a:t>частном</a:t>
            </a:r>
            <a:r>
              <a:rPr lang="en-US" sz="1600" dirty="0"/>
              <a:t> </a:t>
            </a:r>
            <a:r>
              <a:rPr lang="en-US" sz="1600" dirty="0" err="1"/>
              <a:t>праве</a:t>
            </a:r>
            <a:r>
              <a:rPr lang="en-US" sz="1600" dirty="0"/>
              <a:t> 2011 г. (</a:t>
            </a:r>
            <a:r>
              <a:rPr lang="en-US" sz="1600" dirty="0" err="1"/>
              <a:t>ст</a:t>
            </a:r>
            <a:r>
              <a:rPr lang="en-US" sz="1600" dirty="0"/>
              <a:t>. 5). </a:t>
            </a:r>
            <a:r>
              <a:rPr lang="en-US" sz="1600" dirty="0" err="1"/>
              <a:t>Обратная</a:t>
            </a:r>
            <a:r>
              <a:rPr lang="en-US" sz="1600" dirty="0"/>
              <a:t> </a:t>
            </a:r>
            <a:r>
              <a:rPr lang="en-US" sz="1600" dirty="0" err="1"/>
              <a:t>отсылка</a:t>
            </a:r>
            <a:r>
              <a:rPr lang="en-US" sz="1600" dirty="0"/>
              <a:t> </a:t>
            </a:r>
            <a:r>
              <a:rPr lang="en-US" sz="1600" dirty="0" err="1"/>
              <a:t>подлежит</a:t>
            </a:r>
            <a:r>
              <a:rPr lang="en-US" sz="1600" dirty="0"/>
              <a:t> </a:t>
            </a:r>
            <a:r>
              <a:rPr lang="en-US" sz="1600" dirty="0" err="1"/>
              <a:t>принятию</a:t>
            </a:r>
            <a:r>
              <a:rPr lang="en-US" sz="1600" dirty="0"/>
              <a:t> </a:t>
            </a:r>
            <a:r>
              <a:rPr lang="en-US" sz="1600" dirty="0" err="1"/>
              <a:t>согласно</a:t>
            </a:r>
            <a:r>
              <a:rPr lang="en-US" sz="1600" dirty="0"/>
              <a:t> </a:t>
            </a:r>
            <a:r>
              <a:rPr lang="en-US" sz="1600" dirty="0" err="1"/>
              <a:t>законодательству</a:t>
            </a:r>
            <a:r>
              <a:rPr lang="en-US" sz="1600" dirty="0"/>
              <a:t> </a:t>
            </a:r>
            <a:r>
              <a:rPr lang="en-US" sz="1600" dirty="0" err="1"/>
              <a:t>Венгрии</a:t>
            </a:r>
            <a:r>
              <a:rPr lang="en-US" sz="1600" dirty="0"/>
              <a:t>, </a:t>
            </a:r>
            <a:r>
              <a:rPr lang="en-US" sz="1600" dirty="0" err="1"/>
              <a:t>Вьетнама</a:t>
            </a:r>
            <a:r>
              <a:rPr lang="en-US" sz="1600" dirty="0"/>
              <a:t>, </a:t>
            </a:r>
            <a:r>
              <a:rPr lang="en-US" sz="1600" dirty="0" err="1"/>
              <a:t>Испании</a:t>
            </a:r>
            <a:r>
              <a:rPr lang="en-US" sz="1600" dirty="0"/>
              <a:t>, </a:t>
            </a:r>
            <a:r>
              <a:rPr lang="en-US" sz="1600" dirty="0" err="1"/>
              <a:t>Лихтенштейна</a:t>
            </a:r>
            <a:r>
              <a:rPr lang="en-US" sz="1600" dirty="0"/>
              <a:t>, </a:t>
            </a:r>
            <a:r>
              <a:rPr lang="en-US" sz="1600" dirty="0" err="1"/>
              <a:t>Румынии</a:t>
            </a:r>
            <a:r>
              <a:rPr lang="en-US" sz="1600" dirty="0"/>
              <a:t> и </a:t>
            </a:r>
            <a:r>
              <a:rPr lang="en-US" sz="1600" dirty="0" err="1"/>
              <a:t>др</a:t>
            </a:r>
            <a:r>
              <a:rPr lang="en-US" sz="1600" dirty="0"/>
              <a:t>. </a:t>
            </a:r>
            <a:r>
              <a:rPr lang="en-US" sz="1600" dirty="0" err="1"/>
              <a:t>Из</a:t>
            </a:r>
            <a:r>
              <a:rPr lang="en-US" sz="1600" dirty="0"/>
              <a:t> </a:t>
            </a:r>
            <a:r>
              <a:rPr lang="en-US" sz="1600" dirty="0" err="1"/>
              <a:t>Вводного</a:t>
            </a:r>
            <a:r>
              <a:rPr lang="en-US" sz="1600" dirty="0"/>
              <a:t> </a:t>
            </a:r>
            <a:r>
              <a:rPr lang="en-US" sz="1600" dirty="0" err="1"/>
              <a:t>закона</a:t>
            </a:r>
            <a:r>
              <a:rPr lang="en-US" sz="1600" dirty="0"/>
              <a:t> к ГГУ </a:t>
            </a:r>
            <a:r>
              <a:rPr lang="en-US" sz="1600" dirty="0" err="1"/>
              <a:t>следует</a:t>
            </a:r>
            <a:r>
              <a:rPr lang="en-US" sz="1600" dirty="0"/>
              <a:t>: </a:t>
            </a:r>
            <a:r>
              <a:rPr lang="en-US" sz="1600" dirty="0" err="1"/>
              <a:t>если</a:t>
            </a:r>
            <a:r>
              <a:rPr lang="en-US" sz="1600" dirty="0"/>
              <a:t> </a:t>
            </a:r>
            <a:r>
              <a:rPr lang="en-US" sz="1600" dirty="0" err="1"/>
              <a:t>имеет</a:t>
            </a:r>
            <a:r>
              <a:rPr lang="en-US" sz="1600" dirty="0"/>
              <a:t> </a:t>
            </a:r>
            <a:r>
              <a:rPr lang="en-US" sz="1600" dirty="0" err="1"/>
              <a:t>место</a:t>
            </a:r>
            <a:r>
              <a:rPr lang="en-US" sz="1600" dirty="0"/>
              <a:t> </a:t>
            </a:r>
            <a:r>
              <a:rPr lang="en-US" sz="1600" dirty="0" err="1"/>
              <a:t>отсылка</a:t>
            </a:r>
            <a:r>
              <a:rPr lang="en-US" sz="1600" dirty="0"/>
              <a:t> к </a:t>
            </a:r>
            <a:r>
              <a:rPr lang="en-US" sz="1600" dirty="0" err="1"/>
              <a:t>праву</a:t>
            </a:r>
            <a:r>
              <a:rPr lang="en-US" sz="1600" dirty="0"/>
              <a:t> </a:t>
            </a:r>
            <a:r>
              <a:rPr lang="en-US" sz="1600" dirty="0" err="1"/>
              <a:t>какого</a:t>
            </a:r>
            <a:r>
              <a:rPr lang="en-US" sz="1600" dirty="0"/>
              <a:t>- </a:t>
            </a:r>
            <a:r>
              <a:rPr lang="en-US" sz="1600" dirty="0" err="1"/>
              <a:t>либо</a:t>
            </a:r>
            <a:r>
              <a:rPr lang="en-US" sz="1600" dirty="0"/>
              <a:t> </a:t>
            </a:r>
            <a:r>
              <a:rPr lang="en-US" sz="1600" dirty="0" err="1"/>
              <a:t>другого</a:t>
            </a:r>
            <a:r>
              <a:rPr lang="en-US" sz="1600" dirty="0"/>
              <a:t> </a:t>
            </a:r>
            <a:r>
              <a:rPr lang="en-US" sz="1600" dirty="0" err="1"/>
              <a:t>государства</a:t>
            </a:r>
            <a:r>
              <a:rPr lang="en-US" sz="1600" dirty="0"/>
              <a:t>, </a:t>
            </a:r>
            <a:r>
              <a:rPr lang="en-US" sz="1600" dirty="0" err="1"/>
              <a:t>то</a:t>
            </a:r>
            <a:r>
              <a:rPr lang="en-US" sz="1600" dirty="0"/>
              <a:t> </a:t>
            </a:r>
            <a:r>
              <a:rPr lang="en-US" sz="1600" dirty="0" err="1"/>
              <a:t>применяется</a:t>
            </a:r>
            <a:r>
              <a:rPr lang="en-US" sz="1600" dirty="0"/>
              <a:t> </a:t>
            </a:r>
            <a:r>
              <a:rPr lang="en-US" sz="1600" dirty="0" err="1"/>
              <a:t>такое</a:t>
            </a:r>
            <a:r>
              <a:rPr lang="en-US" sz="1600" dirty="0"/>
              <a:t> </a:t>
            </a:r>
            <a:r>
              <a:rPr lang="en-US" sz="1600" dirty="0" err="1"/>
              <a:t>его</a:t>
            </a:r>
            <a:r>
              <a:rPr lang="en-US" sz="1600" dirty="0"/>
              <a:t> </a:t>
            </a:r>
            <a:r>
              <a:rPr lang="en-US" sz="1600" dirty="0" err="1"/>
              <a:t>международное</a:t>
            </a:r>
            <a:r>
              <a:rPr lang="en-US" sz="1600" dirty="0"/>
              <a:t> </a:t>
            </a:r>
            <a:r>
              <a:rPr lang="en-US" sz="1600" dirty="0" err="1"/>
              <a:t>частное</a:t>
            </a:r>
            <a:r>
              <a:rPr lang="en-US" sz="1600" dirty="0"/>
              <a:t> </a:t>
            </a:r>
            <a:r>
              <a:rPr lang="en-US" sz="1600" dirty="0" err="1"/>
              <a:t>право</a:t>
            </a:r>
            <a:r>
              <a:rPr lang="en-US" sz="1600" dirty="0"/>
              <a:t>, </a:t>
            </a:r>
            <a:r>
              <a:rPr lang="en-US" sz="1600" dirty="0" err="1"/>
              <a:t>насколько</a:t>
            </a:r>
            <a:r>
              <a:rPr lang="en-US" sz="1600" dirty="0"/>
              <a:t> </a:t>
            </a:r>
            <a:r>
              <a:rPr lang="en-US" sz="1600" dirty="0" err="1"/>
              <a:t>это</a:t>
            </a:r>
            <a:r>
              <a:rPr lang="en-US" sz="1600" dirty="0"/>
              <a:t> </a:t>
            </a:r>
            <a:r>
              <a:rPr lang="en-US" sz="1600" dirty="0" err="1"/>
              <a:t>не</a:t>
            </a:r>
            <a:r>
              <a:rPr lang="en-US" sz="1600" dirty="0"/>
              <a:t> </a:t>
            </a:r>
            <a:r>
              <a:rPr lang="en-US" sz="1600" dirty="0" err="1"/>
              <a:t>противоречит</a:t>
            </a:r>
            <a:r>
              <a:rPr lang="en-US" sz="1600" dirty="0"/>
              <a:t> </a:t>
            </a:r>
            <a:r>
              <a:rPr lang="en-US" sz="1600" dirty="0" err="1"/>
              <a:t>смыслу</a:t>
            </a:r>
            <a:r>
              <a:rPr lang="en-US" sz="1600" dirty="0"/>
              <a:t> </a:t>
            </a:r>
            <a:r>
              <a:rPr lang="en-US" sz="1600" dirty="0" err="1"/>
              <a:t>отсылки</a:t>
            </a:r>
            <a:r>
              <a:rPr lang="en-US" sz="1600" dirty="0"/>
              <a:t>. </a:t>
            </a:r>
            <a:endParaRPr lang="en-US" sz="1600" dirty="0">
              <a:cs typeface="Calibri"/>
            </a:endParaRPr>
          </a:p>
        </p:txBody>
      </p:sp>
      <p:pic>
        <p:nvPicPr>
          <p:cNvPr id="2" name="Рисунок 3">
            <a:extLst>
              <a:ext uri="{FF2B5EF4-FFF2-40B4-BE49-F238E27FC236}">
                <a16:creationId xmlns:a16="http://schemas.microsoft.com/office/drawing/2014/main" id="{866DF138-5121-F6D7-7D23-A3C1556576F5}"/>
              </a:ext>
            </a:extLst>
          </p:cNvPr>
          <p:cNvPicPr>
            <a:picLocks noChangeAspect="1"/>
          </p:cNvPicPr>
          <p:nvPr/>
        </p:nvPicPr>
        <p:blipFill>
          <a:blip r:embed="rId2"/>
          <a:stretch>
            <a:fillRect/>
          </a:stretch>
        </p:blipFill>
        <p:spPr>
          <a:xfrm>
            <a:off x="4653447" y="1102352"/>
            <a:ext cx="6892560" cy="4307849"/>
          </a:xfrm>
          <a:prstGeom prst="rect">
            <a:avLst/>
          </a:prstGeom>
        </p:spPr>
      </p:pic>
      <p:sp>
        <p:nvSpPr>
          <p:cNvPr id="22" name="Rectangle 12">
            <a:extLst>
              <a:ext uri="{FF2B5EF4-FFF2-40B4-BE49-F238E27FC236}">
                <a16:creationId xmlns:a16="http://schemas.microsoft.com/office/drawing/2014/main" id="{6BF36B24-6632-4516-9692-731462896C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57791410"/>
      </p:ext>
    </p:extLst>
  </p:cSld>
  <p:clrMapOvr>
    <a:masterClrMapping/>
  </p:clrMapOvr>
</p:sld>
</file>

<file path=ppt/theme/theme1.xml><?xml version="1.0" encoding="utf-8"?>
<a:theme xmlns:a="http://schemas.openxmlformats.org/drawingml/2006/main" name="RetrospectVTI">
  <a:themeElements>
    <a:clrScheme name="AnalogousFromLightSeedLeftStep">
      <a:dk1>
        <a:srgbClr val="000000"/>
      </a:dk1>
      <a:lt1>
        <a:srgbClr val="FFFFFF"/>
      </a:lt1>
      <a:dk2>
        <a:srgbClr val="392027"/>
      </a:dk2>
      <a:lt2>
        <a:srgbClr val="E2E2E8"/>
      </a:lt2>
      <a:accent1>
        <a:srgbClr val="A6A469"/>
      </a:accent1>
      <a:accent2>
        <a:srgbClr val="C7985E"/>
      </a:accent2>
      <a:accent3>
        <a:srgbClr val="D59085"/>
      </a:accent3>
      <a:accent4>
        <a:srgbClr val="CC6D88"/>
      </a:accent4>
      <a:accent5>
        <a:srgbClr val="D587BE"/>
      </a:accent5>
      <a:accent6>
        <a:srgbClr val="C16DCC"/>
      </a:accent6>
      <a:hlink>
        <a:srgbClr val="696CAE"/>
      </a:hlink>
      <a:folHlink>
        <a:srgbClr val="7F7F7F"/>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Широкоэкранный</PresentationFormat>
  <Paragraphs>0</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RetrospectVTI</vt:lpstr>
      <vt:lpstr>Обратная отсылка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Источники</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
  <cp:lastModifiedBy/>
  <cp:revision>179</cp:revision>
  <dcterms:created xsi:type="dcterms:W3CDTF">2022-09-05T08:54:48Z</dcterms:created>
  <dcterms:modified xsi:type="dcterms:W3CDTF">2022-09-05T10:13:32Z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487969</vt:lpwstr>
  </property>
  <property fmtid="{D5CDD505-2E9C-101B-9397-08002B2CF9AE}" name="NXPowerLiteSettings" pid="3">
    <vt:lpwstr>F7000400038000</vt:lpwstr>
  </property>
  <property fmtid="{D5CDD505-2E9C-101B-9397-08002B2CF9AE}" name="NXPowerLiteVersion" pid="4">
    <vt:lpwstr>S9.2.0</vt:lpwstr>
  </property>
</Properties>
</file>