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98A37F-450A-2FCC-72D7-0AD661678E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D32DAAE-6DF1-297B-645D-D12B96A33F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EDFC37-B72C-712C-2C3C-4320AF364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C7D47-8F71-4D8A-BAE2-A13FE30F10CD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A91231-541A-C416-623E-F2E5847D1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BC072D-252E-CB69-7957-1DD00E454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96BAF-E85A-485D-AED3-9AF367D363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42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B247C9-A201-D1B6-1CFB-74315545A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2BD2084-00C3-203A-AB6B-10B4D93D15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737992-9161-88DE-0F79-05799FC5E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C7D47-8F71-4D8A-BAE2-A13FE30F10CD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E6176F-60E3-B69C-2AE4-0750AEEDB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D8635B-4412-44CB-FE68-F8507DB37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96BAF-E85A-485D-AED3-9AF367D363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24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EF9714A-3DF6-231F-B6B0-639FA8B23A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EC34AFB-E818-EA16-E6FA-0379F42FC9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504550-848D-65F7-8282-95DE0BAD8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C7D47-8F71-4D8A-BAE2-A13FE30F10CD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13BCCB-B3E2-2635-4F2F-48040C11A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DC8939-7CBC-B47E-7962-868ACD3E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96BAF-E85A-485D-AED3-9AF367D363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26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573156-5755-DC81-DDD7-A692C6BFD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B7C43D-22B0-FE69-8D9E-CEE4044E15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BD13FA-2D4F-2089-43B6-6850431A8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C7D47-8F71-4D8A-BAE2-A13FE30F10CD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A920A5-3C09-CDEF-6E77-1BB06EC78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5185DA-B44E-0686-0E54-07EB9E301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96BAF-E85A-485D-AED3-9AF367D363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17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FAA079-B47F-DB3B-2E0B-3DEE8CA5A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3822D-A4A6-8BE0-0FE5-D287F12B00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2B6FFA-8C37-68D7-9AB7-50058B3EF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C7D47-8F71-4D8A-BAE2-A13FE30F10CD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680856-CA98-6B94-B906-3D7F007F6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2018A5-F2F5-7C61-ACD7-DEF3F8B5A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96BAF-E85A-485D-AED3-9AF367D363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11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9CB96E-FB93-E1CB-ECE3-FA9D44CB9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88C583-6C24-5578-A9F4-4EB6B08692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8CECB38-FAFD-A291-6583-D9BC00B847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3DCDECC-D279-8ACA-428B-BD2287132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C7D47-8F71-4D8A-BAE2-A13FE30F10CD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E551C9-8B72-CE6A-A011-742CA72FF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42F5D9-6B0A-A7A0-06EE-BD9621286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96BAF-E85A-485D-AED3-9AF367D363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25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103DF5-D23C-8279-6570-4ED9A0535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D084E18-C1AF-4920-B786-06F35442F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357DD0F-5671-E591-2366-E75FFCDDEC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D749349-AF7F-FC13-343D-024C43DB44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A0F8DC9-32FB-634E-0D2E-C7BAC944DF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21A3C12-F066-249A-5448-F8358F9F8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C7D47-8F71-4D8A-BAE2-A13FE30F10CD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F798810-9DD1-9394-ABC7-08EFEE95D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23C0651-EC6B-6E2C-CC80-E4774B187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96BAF-E85A-485D-AED3-9AF367D363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15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C069FF-658E-757D-E812-23A5C1E55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512A5D0-7AA0-C091-1E27-B17C1F5A2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C7D47-8F71-4D8A-BAE2-A13FE30F10CD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D3D9001-9139-4483-76EC-DC8690739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8FD018C-6BDD-9F3C-9DAB-A485477DB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96BAF-E85A-485D-AED3-9AF367D363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00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E0906B4-9693-07F6-ED61-CDE5CF15D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C7D47-8F71-4D8A-BAE2-A13FE30F10CD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2AE5478-B17D-FEA2-89CB-E7935AACA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76F24B8-C83C-8084-B883-37E44BFEC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96BAF-E85A-485D-AED3-9AF367D363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35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F6AFEE-ECA6-3F50-A8D4-9403F9D7F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133161-AAEA-1FAD-7B24-A89A3AA23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CF4F2DC-C1FE-11DC-A7BA-36EF2C157F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0C7AC22-0D4B-EB84-187F-D9476BCCB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C7D47-8F71-4D8A-BAE2-A13FE30F10CD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83E822-3151-F2C4-6DD7-E4D165B22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72FE34-30B4-6190-B2FB-441992FF7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96BAF-E85A-485D-AED3-9AF367D363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277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ABDE3B-B8FF-5DC1-2C53-85087457F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8B6C9B5-925D-79DC-5528-E85EB9683B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9B7A34-B1D6-6F37-3C31-BC19188DC7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ACE174B-C50D-E555-2EA3-34BFB575B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C7D47-8F71-4D8A-BAE2-A13FE30F10CD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B9F6C13-7751-12A2-67FC-6DDFC3EF9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758CB84-8052-9950-7F0F-CF90EF4BF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96BAF-E85A-485D-AED3-9AF367D363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94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9EF17D-5D79-3C8A-1B72-5549E9975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819447F-CED5-6CFC-11CD-D0B51ED022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674DEB-4AB3-2B80-D4FA-E18280F0B6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C7D47-8F71-4D8A-BAE2-A13FE30F10CD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B850F6-ACB4-1234-F453-B6681831A1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CA040F-0AA1-10FC-EE79-DE8FEFD96A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96BAF-E85A-485D-AED3-9AF367D363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757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knowledge.allbest.ru/law/3c0a65635a3bc79a4c53b89521306c26_0.html" TargetMode="External"/><Relationship Id="rId2" Type="http://schemas.openxmlformats.org/officeDocument/2006/relationships/hyperlink" Target="https://spravochnick.ru/pravo_i_yurisprudenciya/grazhdanskiy_kodeks/grazhdanskiy_kodeks_italii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94CCF6-5EAA-993A-8DFF-FA88E394A1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532" y="2377232"/>
            <a:ext cx="6861112" cy="2103536"/>
          </a:xfrm>
        </p:spPr>
        <p:txBody>
          <a:bodyPr>
            <a:normAutofit/>
          </a:bodyPr>
          <a:lstStyle/>
          <a:p>
            <a:r>
              <a:rPr lang="ru-RU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Право собственности в праве Италии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3EA452C-06B6-7E5C-BC5D-403E725605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" y="6484776"/>
            <a:ext cx="10571585" cy="373224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Презентацию подготовил студент группы ЮЮГ-312 Наплеков Иван Алексеевич</a:t>
            </a:r>
          </a:p>
        </p:txBody>
      </p:sp>
    </p:spTree>
    <p:extLst>
      <p:ext uri="{BB962C8B-B14F-4D97-AF65-F5344CB8AC3E}">
        <p14:creationId xmlns:p14="http://schemas.microsoft.com/office/powerpoint/2010/main" val="199874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27584DC-97AD-A49B-D2D2-77E5F8044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032" y="942392"/>
            <a:ext cx="11653935" cy="4973216"/>
          </a:xfr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10000"/>
          </a:bodyPr>
          <a:lstStyle/>
          <a:p>
            <a:pPr marL="0" indent="0" algn="l">
              <a:buNone/>
            </a:pPr>
            <a:r>
              <a:rPr lang="ru-RU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1) Совладельцы объектов общей собственности имеют равные права на их пользование, они не вправе отчуждать данное право, отказываться от расходов на их обслуживание.</a:t>
            </a:r>
          </a:p>
          <a:p>
            <a:pPr marL="0" indent="0" algn="l">
              <a:buNone/>
            </a:pPr>
            <a:r>
              <a:rPr lang="ru-RU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2) При наличии более четырех собственников, сроком на один год выбирают управляющего (есть право продления этого срока). На управляющего возлагают определенные обязанности: следить, что все имеют равные возможности пользования общей собственностью; заботиться о соблюдении правил совладения и исполнять решения собрания собственников; получать взносы, распределять расходы, необходимые для оказания общих услуг и технического обслуживания общих частей здания. Управляющий по истечении года предоставляет отчет об исполнении.</a:t>
            </a:r>
          </a:p>
          <a:p>
            <a:pPr marL="0" indent="0" algn="l">
              <a:buNone/>
            </a:pPr>
            <a:r>
              <a:rPr lang="ru-RU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3) При превышении числа собственников более десяти, проводится общее собрание и утверждаются правила о порядке использования общей собственности, порядок внесения средств на содержание общей собственности.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654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CEEBDD3-4AF9-1713-9ADC-B26F779BB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716" y="1525555"/>
            <a:ext cx="11008567" cy="3806890"/>
          </a:xfr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Суперфиций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эмфитевзис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наследственные и отчуждаемые права на вещь, которыми устанавливались долгосрочное пользование чужого земельного участка под здание (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суперфиций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и под обработку (эмфитевзис). </a:t>
            </a:r>
          </a:p>
          <a:p>
            <a:pPr marL="0" indent="0" algn="ctr">
              <a:buNone/>
            </a:pP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Суперфиций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может быть учрежден на определенный срок и по его истечении право собственности на сооружения переходит к собственнику земельного участка.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Суперфиций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прекращается истечением его срока, отказом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суперфициария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от этого права, соединением права собственности и права на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суперфиций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одного лица, погасительной давностью.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47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BE16FE-0C01-5D3C-590E-6B9AD724D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207"/>
            <a:ext cx="10515600" cy="819863"/>
          </a:xfrm>
        </p:spPr>
        <p:txBody>
          <a:bodyPr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использованных источников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3FE6E4-2887-8FC2-59D3-78F662D93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596" y="1296955"/>
            <a:ext cx="11111204" cy="4777273"/>
          </a:xfrm>
        </p:spPr>
        <p:txBody>
          <a:bodyPr/>
          <a:lstStyle/>
          <a:p>
            <a:pPr marL="0" indent="0">
              <a:buNone/>
            </a:pP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«Владение и владельческая защита в гражданском праве государств континентальной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вропы»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.А. Синицын</a:t>
            </a:r>
          </a:p>
          <a:p>
            <a:pPr marL="0" indent="0">
              <a:buNone/>
            </a:pP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Конституции государств Европейского Союза / под общ. ред. Л. А.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Окунькова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М.: Норма, ИНФРА-М, 1997. С. 423-450.</a:t>
            </a:r>
            <a:endParaRPr lang="ru-RU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r>
              <a:rPr lang="ru-RU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Судакова К.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Недвижимость по итальянскому праву // Юрист и бухгалтер. 2004. № 3 (16). С. 75-78.</a:t>
            </a:r>
            <a:endParaRPr lang="ru-RU" b="0" i="0" dirty="0">
              <a:solidFill>
                <a:srgbClr val="0563C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https://spravochnick.ru/pravo_i_yurisprudenciya/grazhdanskiy_kodeks/grazhdanskiy_kodeks_italii/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https://knowledge.allbest.ru/law/3c0a65635a3bc79a4c53b89521306c26_0.html</a:t>
            </a:r>
            <a:endParaRPr lang="ru-RU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760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C67DEF-7EA4-E771-704E-75DEA72CC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63879"/>
          </a:xfrm>
        </p:spPr>
        <p:txBody>
          <a:bodyPr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Правовая система Италии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DD4488-BBDF-343F-9208-BB4011DB23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967" y="830424"/>
            <a:ext cx="7959013" cy="5859625"/>
          </a:xfr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i="1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Правовая  система Италии входит в романо-германскую правовую семью, причем именно Италия является "прародиной" романо-германского  права, сложившегося на основе переработанного  римского права</a:t>
            </a:r>
            <a:r>
              <a:rPr lang="ru-RU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Основы  правовой системы современной Италии сложились в 60-х гг. XIX в., когда  в результате мощного объединительного движения вместо отдельных королевств, герцогств, самоуправляющихся областей и городов было создано единое независимое итальянское государство. На формирование общенациональной системы  законодательства существенно повлияли законы, ранее действовавшие в  отдельных итальянских государствах, которые в свою очередь нередко  воспроизводили кодексы некогда  захватившей их наполеоновской Франции. Вместе с тем на новом общенациональном законодательстве, в особенности  гражданском, сказалось и то, что  в Италии на протяжении многих веков  сохраняли свою силу и авторитет  положения римского права, кодифицированные в VI в. в Своде законов Юстиниана  и развитые в трудах многочисленных школ итальянских юристов, известных  во всей Европе.</a:t>
            </a:r>
          </a:p>
          <a:p>
            <a:pPr marL="0" indent="0">
              <a:buNone/>
            </a:pP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1865 г. в Италии были приняты </a:t>
            </a:r>
            <a:r>
              <a:rPr lang="ru-RU" b="1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Гражданский</a:t>
            </a:r>
            <a:r>
              <a:rPr lang="ru-RU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Торговый</a:t>
            </a:r>
            <a:r>
              <a:rPr lang="ru-RU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Гражданский процессуальный</a:t>
            </a:r>
            <a:r>
              <a:rPr lang="ru-RU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 </a:t>
            </a:r>
            <a:r>
              <a:rPr lang="ru-RU" b="1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Уголовно-процессуальный кодексы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введение в силу которых не вызвало  серьезных осложнений, поскольку  содействовало прогрессивному процессу унификации права на всей территории страны и отвечало интересам правящих классов</a:t>
            </a:r>
            <a:r>
              <a:rPr lang="ru-RU" dirty="0">
                <a:effectLst/>
                <a:latin typeface="arial narrow" panose="020B0606020202030204" pitchFamily="34" charset="0"/>
              </a:rPr>
              <a:t>.</a:t>
            </a: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590E5B3-57DE-9A85-3282-318F24A870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5217" y="928395"/>
            <a:ext cx="3954314" cy="3638939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C7ECCAE-5797-1F25-71A6-419E2AD2CE6F}"/>
              </a:ext>
            </a:extLst>
          </p:cNvPr>
          <p:cNvSpPr txBox="1"/>
          <p:nvPr/>
        </p:nvSpPr>
        <p:spPr>
          <a:xfrm>
            <a:off x="8165217" y="4731850"/>
            <a:ext cx="3954314" cy="17543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Гражданский кодекс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1942 года регламентировал новые гражданско-правовые отношения. В ГК были включены нормы торгового права, которые охватывали широкую область частно-правовых отношений.</a:t>
            </a:r>
          </a:p>
        </p:txBody>
      </p:sp>
    </p:spTree>
    <p:extLst>
      <p:ext uri="{BB962C8B-B14F-4D97-AF65-F5344CB8AC3E}">
        <p14:creationId xmlns:p14="http://schemas.microsoft.com/office/powerpoint/2010/main" val="94094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6279A2-944A-980D-3E6C-E31D6BDFD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207"/>
            <a:ext cx="10515600" cy="735887"/>
          </a:xfrm>
        </p:spPr>
        <p:txBody>
          <a:bodyPr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Структура Гражданского кодекса Италии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AFCA7A-10A0-429A-8BFE-683BAC0FB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392" y="1828800"/>
            <a:ext cx="11831216" cy="3769567"/>
          </a:xfr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 algn="ctr">
              <a:buNone/>
            </a:pP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Кодификация Гражданского учитывает национальную правовую традицию и опирается в большей степени на французский опыт. Гражданский кодекс страны точно регламентирует существующие товарно-денежные отношения. ГК содержит только общие нормы, позволяющие сделать его стабильным.</a:t>
            </a:r>
          </a:p>
          <a:p>
            <a:pPr marL="0" indent="0" algn="ctr">
              <a:buNone/>
            </a:pP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Существующие в сфере частного права пробелы законодательство восполняет за счет издания новых законов (законы о страховых компаниях, о чеках и векселях, о банкротстве, о банках и др.). Эти законы конкретизируют положения ГК.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14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C5F14CF0-7D46-5DA6-0FB0-3A8CF1CD95AF}"/>
              </a:ext>
            </a:extLst>
          </p:cNvPr>
          <p:cNvSpPr txBox="1"/>
          <p:nvPr/>
        </p:nvSpPr>
        <p:spPr>
          <a:xfrm>
            <a:off x="2177142" y="335902"/>
            <a:ext cx="7837715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Структура Гражданского Кодекса Италии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6E8432E-53C4-BE41-BBA2-27240B4C43A2}"/>
              </a:ext>
            </a:extLst>
          </p:cNvPr>
          <p:cNvSpPr txBox="1"/>
          <p:nvPr/>
        </p:nvSpPr>
        <p:spPr>
          <a:xfrm>
            <a:off x="401216" y="1436914"/>
            <a:ext cx="5162939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Книга 1. «О лицах и семье»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B832617-AF1B-B56D-D78F-91C8838D51FF}"/>
              </a:ext>
            </a:extLst>
          </p:cNvPr>
          <p:cNvSpPr txBox="1"/>
          <p:nvPr/>
        </p:nvSpPr>
        <p:spPr>
          <a:xfrm>
            <a:off x="6839339" y="1436913"/>
            <a:ext cx="4951445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Книга 2. «О наследовании»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0829FC0-8363-74CE-2D54-F09957FC4315}"/>
              </a:ext>
            </a:extLst>
          </p:cNvPr>
          <p:cNvSpPr txBox="1"/>
          <p:nvPr/>
        </p:nvSpPr>
        <p:spPr>
          <a:xfrm>
            <a:off x="401216" y="3136611"/>
            <a:ext cx="5391540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Книга 3. «О собственности»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32725DD-A557-2603-4304-9E6AE9460206}"/>
              </a:ext>
            </a:extLst>
          </p:cNvPr>
          <p:cNvSpPr txBox="1"/>
          <p:nvPr/>
        </p:nvSpPr>
        <p:spPr>
          <a:xfrm>
            <a:off x="6399244" y="3136611"/>
            <a:ext cx="5391540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Книга 4. «Об обязательствах»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F636E53-E091-FCE8-EDEB-7618B5AE68CD}"/>
              </a:ext>
            </a:extLst>
          </p:cNvPr>
          <p:cNvSpPr txBox="1"/>
          <p:nvPr/>
        </p:nvSpPr>
        <p:spPr>
          <a:xfrm>
            <a:off x="401216" y="4836308"/>
            <a:ext cx="5391540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3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Книга 5. «О труде»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797C35F-108D-0C70-7EDF-88DC82E12CB2}"/>
              </a:ext>
            </a:extLst>
          </p:cNvPr>
          <p:cNvSpPr txBox="1"/>
          <p:nvPr/>
        </p:nvSpPr>
        <p:spPr>
          <a:xfrm>
            <a:off x="6839338" y="4836307"/>
            <a:ext cx="4951445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Книга 6. О защите прав.</a:t>
            </a:r>
          </a:p>
        </p:txBody>
      </p:sp>
    </p:spTree>
    <p:extLst>
      <p:ext uri="{BB962C8B-B14F-4D97-AF65-F5344CB8AC3E}">
        <p14:creationId xmlns:p14="http://schemas.microsoft.com/office/powerpoint/2010/main" val="92258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6BFBA14-7977-91FB-DB5D-EB8FF34AC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065" y="741783"/>
            <a:ext cx="11877870" cy="5374433"/>
          </a:xfr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Гражданский кодекс (совместно с законом о браке, 1970 г.) регламентирует семейно-брачные отношения (кн. 1). Семейное право обладает определенными специфическими качествами, обусловленными значительным влиянием католической церкви. В соответствии с семейным правом существовал до недавнего времени запрет на развод, возможно было раздельное, юридически оформленное проживание супругов. Закон 1970 года разрешал развод после 5-7 лет раздельного проживания, законодательные акты 1987 года сократили этот срок до трех лет, была предусмотрена возможность исполнения родительских обязанностей супругами поочередно.</a:t>
            </a:r>
          </a:p>
          <a:p>
            <a:pPr marL="0" indent="0" algn="ctr">
              <a:buNone/>
            </a:pP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Книга 5 ГК регламентирует трудовые отношения (совместно с нормами конституционного права), закрепляет правовое положение предпринимателей.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213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110942-F867-1AB0-B1C6-CC3FE4C66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730" y="94539"/>
            <a:ext cx="11868539" cy="67990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Право собственности в Гражданском Кодексе Италии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2A04B4-4D5A-7D61-8012-F17A0A356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730" y="1073020"/>
            <a:ext cx="7405397" cy="5271894"/>
          </a:xfr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Книга 3 Гражданского кодекса регулирует положения, связанные с правом собственности. В ст. 812 ГК устанавливается определение недвижимости. </a:t>
            </a:r>
          </a:p>
          <a:p>
            <a:pPr marL="0" indent="0">
              <a:buNone/>
            </a:pPr>
            <a:r>
              <a:rPr lang="ru-RU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 недвижимости относятся</a:t>
            </a:r>
            <a:r>
              <a:rPr lang="ru-RU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дания и строения, земля, деревья, участки рек, объекты, искусственно или естественно связанные с землей. </a:t>
            </a:r>
          </a:p>
          <a:p>
            <a:pPr marL="0" indent="0">
              <a:buNone/>
            </a:pP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Собственники земельных участков владеют строениями, которые находятся на данном участке, полезные ископаемые, присутствующие на земельном участке.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9BD3690-A9DB-7E24-E8D9-47D68A9D2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8491" y="2053512"/>
            <a:ext cx="4126464" cy="2750976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91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524269E-D9E6-C78E-96D7-18C523033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396" y="1758820"/>
            <a:ext cx="11859208" cy="3340359"/>
          </a:xfr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 algn="ctr">
              <a:buNone/>
            </a:pP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ГК собственник имеет право собственности, включающее право владеть, распоряжаться и пользоваться принадлежащей недвижимостью. Никто не может быть лишен собственности, за исключением случаев, установленных законом, в публичных целях, при выплате компенсации.</a:t>
            </a:r>
          </a:p>
          <a:p>
            <a:pPr marL="0" indent="0" algn="ctr">
              <a:buNone/>
            </a:pP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Гражданский кодекс устанавливает собственнику </a:t>
            </a:r>
            <a:r>
              <a:rPr lang="ru-RU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безусловное право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защищать свои права, что он может реализовать любыми способами, не противоречащими закону.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266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7758613-9CD2-0F5C-F8F3-47E8F167D42F}"/>
              </a:ext>
            </a:extLst>
          </p:cNvPr>
          <p:cNvSpPr txBox="1"/>
          <p:nvPr/>
        </p:nvSpPr>
        <p:spPr>
          <a:xfrm>
            <a:off x="897293" y="233265"/>
            <a:ext cx="10397413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200" b="0" i="0" dirty="0">
                <a:effectLst/>
                <a:latin typeface="Arial Narrow" panose="020B0606020202030204" pitchFamily="34" charset="0"/>
              </a:rPr>
              <a:t>Гражданский кодекс</a:t>
            </a:r>
            <a:r>
              <a:rPr lang="en-US" sz="3200" b="0" i="0" dirty="0">
                <a:effectLst/>
                <a:latin typeface="Arial Narrow" panose="020B0606020202030204" pitchFamily="34" charset="0"/>
              </a:rPr>
              <a:t> </a:t>
            </a:r>
            <a:r>
              <a:rPr lang="ru-RU" sz="3200" i="0" dirty="0">
                <a:effectLst/>
                <a:latin typeface="Arial Narrow" panose="020B0606020202030204" pitchFamily="34" charset="0"/>
              </a:rPr>
              <a:t>Италии</a:t>
            </a:r>
            <a:r>
              <a:rPr lang="ru-RU" sz="3200" b="0" i="0" dirty="0">
                <a:effectLst/>
                <a:latin typeface="Arial Narrow" panose="020B0606020202030204" pitchFamily="34" charset="0"/>
              </a:rPr>
              <a:t> устанавливает </a:t>
            </a:r>
            <a:r>
              <a:rPr lang="ru-RU" sz="3200" b="0" i="0" u="sng" dirty="0">
                <a:effectLst/>
                <a:latin typeface="Arial Narrow" panose="020B0606020202030204" pitchFamily="34" charset="0"/>
              </a:rPr>
              <a:t>права обременения</a:t>
            </a:r>
            <a:r>
              <a:rPr lang="ru-RU" sz="3200" b="0" i="0" dirty="0">
                <a:effectLst/>
                <a:latin typeface="Arial Narrow" panose="020B0606020202030204" pitchFamily="34" charset="0"/>
              </a:rPr>
              <a:t>:</a:t>
            </a:r>
            <a:endParaRPr lang="ru-RU" sz="3200" dirty="0"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6DD11A-921C-B70B-E3AC-2A25DDC442DC}"/>
              </a:ext>
            </a:extLst>
          </p:cNvPr>
          <p:cNvSpPr txBox="1"/>
          <p:nvPr/>
        </p:nvSpPr>
        <p:spPr>
          <a:xfrm>
            <a:off x="494524" y="1143961"/>
            <a:ext cx="4671526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Узуфрукт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290CB1-DAFA-1E0F-EFD5-AE1D3B874F66}"/>
              </a:ext>
            </a:extLst>
          </p:cNvPr>
          <p:cNvSpPr txBox="1"/>
          <p:nvPr/>
        </p:nvSpPr>
        <p:spPr>
          <a:xfrm>
            <a:off x="7025952" y="1143961"/>
            <a:ext cx="4671526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Сервитут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260FF8-BBC0-032F-579C-8133A7604F29}"/>
              </a:ext>
            </a:extLst>
          </p:cNvPr>
          <p:cNvSpPr txBox="1"/>
          <p:nvPr/>
        </p:nvSpPr>
        <p:spPr>
          <a:xfrm>
            <a:off x="137626" y="2079923"/>
            <a:ext cx="5712667" cy="452431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Вещное право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предоставляющее возможность пользования чужим имуществом с условием сохранения его ценности, целостности и хозяйственного значения с правом присвоения всех доходов от этого имущества. Предметом узуфрукта могут быть животные, земельные участки и т.д., все те вещи, которые можно использовать без их уничтожения. Узуфрукт может устанавливаться на определенный срок или пожизненно.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0943EA-EF3A-0801-4555-77BDEAE0C1CA}"/>
              </a:ext>
            </a:extLst>
          </p:cNvPr>
          <p:cNvSpPr txBox="1"/>
          <p:nvPr/>
        </p:nvSpPr>
        <p:spPr>
          <a:xfrm>
            <a:off x="6434237" y="2264588"/>
            <a:ext cx="5620137" cy="41549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Вещные права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чужое имущество, которые обеспечивают частичное или полное пользование вещью и/ или запрещающее данное пользование другим лицом, в том числе собственником. Сервитут устанавливает ограничение в осуществление прав собственника. Выделяют сельские (дорожные, водные, пастбищные) и городские (право постройки, стока и отвода воды, света и вида) сервитуты.</a:t>
            </a:r>
          </a:p>
        </p:txBody>
      </p:sp>
    </p:spTree>
    <p:extLst>
      <p:ext uri="{BB962C8B-B14F-4D97-AF65-F5344CB8AC3E}">
        <p14:creationId xmlns:p14="http://schemas.microsoft.com/office/powerpoint/2010/main" val="249767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2D0F502-254E-993D-CB42-CB56A3EF3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383" y="606441"/>
            <a:ext cx="11775233" cy="5645118"/>
          </a:xfr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Ст. 1022 ГК Италии определяет </a:t>
            </a:r>
            <a:r>
              <a:rPr lang="ru-RU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право на жилище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Любой, владеющий жилищем, может проживать в нём вместе с семьёй. В соответствии с ГК существует право совместной собственности.</a:t>
            </a:r>
          </a:p>
          <a:p>
            <a:pPr marL="0" indent="0" algn="ctr">
              <a:buNone/>
            </a:pPr>
            <a:r>
              <a:rPr lang="ru-RU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Ст. 1117 устанавливает объекты общей собственности</a:t>
            </a:r>
            <a:r>
              <a:rPr lang="ru-RU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З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емельные участки с находящимися на них зданиями, стены, крыши, фундамент, тротуары, подъезды, лестницы, вестибюли, портики, внутренние дворики, проходы и части здания, предусмотренные для общего использования;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П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омещения для консьержа, прачечной, охраны, другие помещений для общего обслуживания;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Р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азличные объекты, используемые для общих нужд: лифты, водопроводы, скважины, цистерны, установки для газа, воды, электроэнергии, канализация и др.</a:t>
            </a:r>
          </a:p>
          <a:p>
            <a:pPr marL="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666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1166</Words>
  <Application>Microsoft Office PowerPoint</Application>
  <PresentationFormat>Широкоэкранный</PresentationFormat>
  <Paragraphs>47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Arial Narrow</vt:lpstr>
      <vt:lpstr>Arial Narrow</vt:lpstr>
      <vt:lpstr>Bahnschrift SemiBold Condensed</vt:lpstr>
      <vt:lpstr>Calibri</vt:lpstr>
      <vt:lpstr>Calibri Light</vt:lpstr>
      <vt:lpstr>Times New Roman</vt:lpstr>
      <vt:lpstr>Тема Office</vt:lpstr>
      <vt:lpstr>Право собственности в праве Италии</vt:lpstr>
      <vt:lpstr>Правовая система Италии</vt:lpstr>
      <vt:lpstr>Структура Гражданского кодекса Италии</vt:lpstr>
      <vt:lpstr>Презентация PowerPoint</vt:lpstr>
      <vt:lpstr>Презентация PowerPoint</vt:lpstr>
      <vt:lpstr>Право собственности в Гражданском Кодексе Италии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Список использованных источников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Право собственности в праве Италии</dc:title>
  <dc:creator>Наплёков Иван Алексеевич</dc:creator>
  <cp:lastModifiedBy>Наплёков Иван Алексеевич</cp:lastModifiedBy>
  <cp:revision>12</cp:revision>
  <dcterms:created xsi:type="dcterms:W3CDTF">2023-06-12T21:50:40Z</dcterms:created>
  <dcterms:modified xsi:type="dcterms:W3CDTF">2023-06-13T22:11:42Z</dcterms:modified>
</cp:coreProperties>
</file>