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76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53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20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60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22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1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70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74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89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31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25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0357A-2494-4CFC-B25F-986D93E70EAF}" type="datetimeFigureOut">
              <a:rPr lang="ru-RU" smtClean="0"/>
              <a:t>18.07.2022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84DE3E-C3EC-4130-90AF-912C78D0429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20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way.php?to=https%3A%2F%2Furait.ru%2Fbcode%2F403705&amp;cc_key=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24C36F-0DC5-AFC8-E316-7F83CF179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Правовая система Швейцарии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8E78E4-C57B-9C5C-5D8F-88086E523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811711"/>
            <a:ext cx="9880316" cy="2815119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ru-RU" sz="2400" b="1" dirty="0"/>
              <a:t>П</a:t>
            </a:r>
            <a:r>
              <a:rPr lang="ru-RU" sz="2400" b="1" cap="none" dirty="0"/>
              <a:t>одготовил</a:t>
            </a:r>
          </a:p>
          <a:p>
            <a:pPr algn="r">
              <a:lnSpc>
                <a:spcPct val="100000"/>
              </a:lnSpc>
            </a:pPr>
            <a:r>
              <a:rPr lang="ru-RU" sz="2400" b="1" cap="none" dirty="0"/>
              <a:t>студент</a:t>
            </a:r>
          </a:p>
          <a:p>
            <a:pPr algn="r">
              <a:lnSpc>
                <a:spcPct val="100000"/>
              </a:lnSpc>
            </a:pPr>
            <a:r>
              <a:rPr lang="ru-RU" sz="2400" b="1" dirty="0" err="1"/>
              <a:t>Ююг</a:t>
            </a:r>
            <a:r>
              <a:rPr lang="ru-RU" sz="2400" b="1" dirty="0"/>
              <a:t> - 341 </a:t>
            </a:r>
          </a:p>
          <a:p>
            <a:pPr algn="r">
              <a:lnSpc>
                <a:spcPct val="100000"/>
              </a:lnSpc>
            </a:pPr>
            <a:r>
              <a:rPr lang="ru-RU" sz="2400" b="1" dirty="0"/>
              <a:t>Сергей Марченко</a:t>
            </a:r>
          </a:p>
        </p:txBody>
      </p:sp>
    </p:spTree>
    <p:extLst>
      <p:ext uri="{BB962C8B-B14F-4D97-AF65-F5344CB8AC3E}">
        <p14:creationId xmlns:p14="http://schemas.microsoft.com/office/powerpoint/2010/main" val="3402295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E0BB566C-D86B-A8FC-03E8-4E2910BC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Список использованных источников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5A506095-28FD-8BA0-96E9-1C291A7DB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Анисимов А. П. Правоведение: учебник и практикум для прикладного бакалавриата / А. П. Анисимов, А. Я. Рыженков, А. Ю. Осетрова; под редакцией А. Я.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Рыженкова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3-е изд.,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перераб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 доп. Москва: Издательство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Юрайт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2017. 301 с. (Бакалавр и специалист). ISBN 978-5-534-03380-9. Текст: электронный // Образовательная платформа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Юрайт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[сайт]. URL: </a:t>
            </a:r>
            <a:r>
              <a:rPr lang="ru-RU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https://urait.ru/bcode/403705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(дата обращения: 18.07.2022).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Сухарев А. Я. Правовая система Швейцарии. Правовые системы стран мира: Энциклопедический справочник (под ред.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док.юр.наук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проф. Сухарева А.Я.) Изд. 2-е, изм., доп.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Фокина С. В. Нейтралитет Швейцарии: история становления // Грамота. № 1 (51) 2015, часть 2. С. 199-203.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758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99987F-4DAE-2C7B-6F38-5BB0097B6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21CA58-7E63-0C3A-B23B-FE637F7EFE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839B50-D64E-592D-FC21-31DD46D056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34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6400F-1E83-2DEE-D50D-5829D0E6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Содержание: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2EC8B3-E2B9-8874-A2C0-4AC25B0E3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1. Введение</a:t>
            </a:r>
            <a:b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2. Цель и задачи доклада</a:t>
            </a:r>
            <a:b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3. Особенности швейцарского государства, повлиявшие на формирование его правовой системы</a:t>
            </a:r>
            <a:b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4. Общая характеристика правовой системы Швейцарии</a:t>
            </a:r>
            <a:b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5. Выводы</a:t>
            </a:r>
            <a:b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ru-RU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6. Список источников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976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6C8D20-4796-DFB2-E8F7-3B317EDF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Цель: </a:t>
            </a:r>
            <a:r>
              <a:rPr lang="ru-RU" sz="2400" cap="none" dirty="0">
                <a:effectLst/>
                <a:ea typeface="Calibri" panose="020F0502020204030204" pitchFamily="34" charset="0"/>
              </a:rPr>
              <a:t>рассмотреть правовую систему </a:t>
            </a:r>
            <a:r>
              <a:rPr lang="ru-RU" sz="2400" cap="none" dirty="0">
                <a:ea typeface="Calibri" panose="020F0502020204030204" pitchFamily="34" charset="0"/>
              </a:rPr>
              <a:t>Ш</a:t>
            </a:r>
            <a:r>
              <a:rPr lang="ru-RU" sz="2400" cap="none" dirty="0">
                <a:effectLst/>
                <a:ea typeface="Calibri" panose="020F0502020204030204" pitchFamily="34" charset="0"/>
              </a:rPr>
              <a:t>вейцарии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F65299-EDD0-022E-40A4-93CA8D310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05458"/>
            <a:ext cx="9603275" cy="3450613"/>
          </a:xfrm>
        </p:spPr>
        <p:txBody>
          <a:bodyPr/>
          <a:lstStyle/>
          <a:p>
            <a:pPr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ru-RU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ЗАДАЧИ</a:t>
            </a:r>
            <a:r>
              <a:rPr lang="ru-RU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indent="449580" algn="just">
              <a:lnSpc>
                <a:spcPct val="100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1) общая характеристика правовой системы Швейцарии</a:t>
            </a:r>
          </a:p>
          <a:p>
            <a:pPr indent="449580" algn="just">
              <a:lnSpc>
                <a:spcPct val="100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2) место гражданского права и смежных отраслей в правовой системе Швейцарии</a:t>
            </a:r>
          </a:p>
          <a:p>
            <a:pPr indent="449580" algn="just">
              <a:lnSpc>
                <a:spcPct val="100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3) сделать общие выводы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24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168DC587-BF80-A284-FC93-8E99315A726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3784964"/>
              </p:ext>
            </p:extLst>
          </p:nvPr>
        </p:nvGraphicFramePr>
        <p:xfrm>
          <a:off x="187361" y="246580"/>
          <a:ext cx="6644954" cy="5506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477">
                  <a:extLst>
                    <a:ext uri="{9D8B030D-6E8A-4147-A177-3AD203B41FA5}">
                      <a16:colId xmlns:a16="http://schemas.microsoft.com/office/drawing/2014/main" val="315625240"/>
                    </a:ext>
                  </a:extLst>
                </a:gridCol>
                <a:gridCol w="3322477">
                  <a:extLst>
                    <a:ext uri="{9D8B030D-6E8A-4147-A177-3AD203B41FA5}">
                      <a16:colId xmlns:a16="http://schemas.microsoft.com/office/drawing/2014/main" val="1651652507"/>
                    </a:ext>
                  </a:extLst>
                </a:gridCol>
              </a:tblGrid>
              <a:tr h="65155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258232"/>
                  </a:ext>
                </a:extLst>
              </a:tr>
              <a:tr h="1124596">
                <a:tc>
                  <a:txBody>
                    <a:bodyPr/>
                    <a:lstStyle/>
                    <a:p>
                      <a:r>
                        <a:rPr lang="ru-RU" dirty="0"/>
                        <a:t>Официальное </a:t>
                      </a:r>
                    </a:p>
                    <a:p>
                      <a:r>
                        <a:rPr lang="ru-RU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Швейцарская Конфедерация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82440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r>
                        <a:rPr lang="ru-RU" dirty="0"/>
                        <a:t>Расположение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Центральная Европа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967898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r>
                        <a:rPr lang="ru-RU" dirty="0"/>
                        <a:t>Площадь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41 тыс. кв. км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59134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r>
                        <a:rPr lang="ru-RU" dirty="0"/>
                        <a:t>Столица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Берн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294035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r>
                        <a:rPr lang="ru-RU" dirty="0"/>
                        <a:t>Население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 млн. чел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823352"/>
                  </a:ext>
                </a:extLst>
              </a:tr>
              <a:tr h="1124596">
                <a:tc>
                  <a:txBody>
                    <a:bodyPr/>
                    <a:lstStyle/>
                    <a:p>
                      <a:r>
                        <a:rPr lang="ru-RU" dirty="0"/>
                        <a:t>Официальные языки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немецкий, французский и итальянский.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838089"/>
                  </a:ext>
                </a:extLst>
              </a:tr>
            </a:tbl>
          </a:graphicData>
        </a:graphic>
      </p:graphicFrame>
      <p:pic>
        <p:nvPicPr>
          <p:cNvPr id="1028" name="Picture 4" descr="Флаг Швейцарии — Википедия">
            <a:extLst>
              <a:ext uri="{FF2B5EF4-FFF2-40B4-BE49-F238E27FC236}">
                <a16:creationId xmlns:a16="http://schemas.microsoft.com/office/drawing/2014/main" id="{ECD550C3-AD7B-4EF6-F06C-DB1B6339A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813" y="246580"/>
            <a:ext cx="4235824" cy="224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Подробные карты Швейцарии / Карта Швейцарии 🦉🇨🇭 Швейцария Деловая">
            <a:extLst>
              <a:ext uri="{FF2B5EF4-FFF2-40B4-BE49-F238E27FC236}">
                <a16:creationId xmlns:a16="http://schemas.microsoft.com/office/drawing/2014/main" id="{DB456F0B-A903-D006-E1E6-CBEF88C84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813" y="2691829"/>
            <a:ext cx="4235824" cy="313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0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F01E29-4A1D-1E5A-41CC-235C4CB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737" y="210259"/>
            <a:ext cx="9729488" cy="166991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Современное административно-территориальное устройство Швейцарии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4B9F3DB-B34A-2D64-B678-4AE887E37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3634129" cy="3450613"/>
          </a:xfrm>
        </p:spPr>
        <p:txBody>
          <a:bodyPr/>
          <a:lstStyle/>
          <a:p>
            <a:pPr algn="ctr"/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Территориальное устройство Швейцарии как федеративной республики включает в себя </a:t>
            </a:r>
            <a:r>
              <a:rPr lang="ru-RU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26 кантонов (20 кантонов и 6 полукантонов)</a:t>
            </a:r>
            <a:r>
              <a:rPr lang="ru-RU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2050" name="Picture 2" descr="Карта Швейцарии на русском языке с городами подробно">
            <a:extLst>
              <a:ext uri="{FF2B5EF4-FFF2-40B4-BE49-F238E27FC236}">
                <a16:creationId xmlns:a16="http://schemas.microsoft.com/office/drawing/2014/main" id="{9CBE1B6C-DC1F-1184-520D-EB84B6F17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882" y="2015732"/>
            <a:ext cx="5760913" cy="3723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12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6157021-18C4-6DCB-0C27-854A96EB5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Источники права в швейцарской правовой системе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3DB3192-8516-5B18-E268-64551FC31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Нормативный правовой акт</a:t>
            </a:r>
          </a:p>
          <a:p>
            <a:pPr marL="0" indent="0">
              <a:buNone/>
            </a:pPr>
            <a:r>
              <a:rPr lang="ru-RU" dirty="0"/>
              <a:t>А) Швейцарская Конституция – Союзная Конституция</a:t>
            </a:r>
          </a:p>
          <a:p>
            <a:pPr marL="0" indent="0">
              <a:buNone/>
            </a:pPr>
            <a:r>
              <a:rPr lang="ru-RU" dirty="0"/>
              <a:t>Б) Швейцарский Гражданский Кодекс</a:t>
            </a:r>
          </a:p>
          <a:p>
            <a:pPr marL="0" indent="0">
              <a:buNone/>
            </a:pPr>
            <a:r>
              <a:rPr lang="ru-RU" dirty="0"/>
              <a:t>В) Швейцарский Обязательный Закон</a:t>
            </a:r>
          </a:p>
          <a:p>
            <a:pPr marL="0" indent="0">
              <a:buNone/>
            </a:pPr>
            <a:r>
              <a:rPr lang="ru-RU" dirty="0"/>
              <a:t>Г) Законы</a:t>
            </a:r>
          </a:p>
          <a:p>
            <a:pPr marL="0" indent="0">
              <a:buNone/>
            </a:pPr>
            <a:r>
              <a:rPr lang="ru-RU" dirty="0"/>
              <a:t>Д) Иные НПА с учётом особенностей административно-территориального деления</a:t>
            </a:r>
          </a:p>
          <a:p>
            <a:r>
              <a:rPr lang="ru-RU" dirty="0"/>
              <a:t>Обычай</a:t>
            </a:r>
          </a:p>
        </p:txBody>
      </p:sp>
    </p:spTree>
    <p:extLst>
      <p:ext uri="{BB962C8B-B14F-4D97-AF65-F5344CB8AC3E}">
        <p14:creationId xmlns:p14="http://schemas.microsoft.com/office/powerpoint/2010/main" val="3278122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200D6B-5AA5-35C1-01C8-5BCF26813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32911" y="537761"/>
            <a:ext cx="9605635" cy="1059305"/>
          </a:xfrm>
        </p:spPr>
        <p:txBody>
          <a:bodyPr/>
          <a:lstStyle/>
          <a:p>
            <a:pPr algn="ctr"/>
            <a:r>
              <a:rPr lang="ru-RU" dirty="0"/>
              <a:t>Гражданский кодекс</a:t>
            </a:r>
            <a:br>
              <a:rPr lang="ru-RU" dirty="0"/>
            </a:br>
            <a:r>
              <a:rPr lang="ru-RU" dirty="0"/>
              <a:t>Швейцарии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F106AC-8771-55D1-816B-5CBA5064A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24040" y="1937042"/>
            <a:ext cx="5241145" cy="36912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effectLst/>
                <a:latin typeface="+mj-lt"/>
                <a:ea typeface="Calibri" panose="020F0502020204030204" pitchFamily="34" charset="0"/>
              </a:rPr>
              <a:t>4 ЧАСТИ: </a:t>
            </a:r>
          </a:p>
        </p:txBody>
      </p:sp>
      <p:pic>
        <p:nvPicPr>
          <p:cNvPr id="3074" name="Picture 2" descr="Гражданский кодекс Швейцарии — Википедия">
            <a:extLst>
              <a:ext uri="{FF2B5EF4-FFF2-40B4-BE49-F238E27FC236}">
                <a16:creationId xmlns:a16="http://schemas.microsoft.com/office/drawing/2014/main" id="{C78EFFD3-4244-C0D7-74C6-E6D4321A326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248" y="197785"/>
            <a:ext cx="3696596" cy="526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7C8316D1-2DEE-D23D-4D6D-8464BA404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16101"/>
              </p:ext>
            </p:extLst>
          </p:nvPr>
        </p:nvGraphicFramePr>
        <p:xfrm>
          <a:off x="946026" y="2620814"/>
          <a:ext cx="6243752" cy="342323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21876">
                  <a:extLst>
                    <a:ext uri="{9D8B030D-6E8A-4147-A177-3AD203B41FA5}">
                      <a16:colId xmlns:a16="http://schemas.microsoft.com/office/drawing/2014/main" val="567199571"/>
                    </a:ext>
                  </a:extLst>
                </a:gridCol>
                <a:gridCol w="3121876">
                  <a:extLst>
                    <a:ext uri="{9D8B030D-6E8A-4147-A177-3AD203B41FA5}">
                      <a16:colId xmlns:a16="http://schemas.microsoft.com/office/drawing/2014/main" val="3086161761"/>
                    </a:ext>
                  </a:extLst>
                </a:gridCol>
              </a:tblGrid>
              <a:tr h="85242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Ф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изические и юридические лица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(часть I)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234768"/>
                  </a:ext>
                </a:extLst>
              </a:tr>
              <a:tr h="49386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Семейное право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(часть II)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637921"/>
                  </a:ext>
                </a:extLst>
              </a:tr>
              <a:tr h="49386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Н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аследственное право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(часть III),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170987"/>
                  </a:ext>
                </a:extLst>
              </a:tr>
              <a:tr h="1583077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В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ещное право, включая вопросы собственности, ограничения имущественных прав и владения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(часть IV)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390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28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BBCD2-E9BB-957B-EA56-B1FCC6684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Судебная система Швейцарии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4680F8-AA2C-EFB7-2FBD-3A8862B430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3DA45A-73B7-BFF7-8043-B431038075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B0D22B2-588A-1ACB-14B1-8A3A2641E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18" y="1398527"/>
            <a:ext cx="11366330" cy="421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76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D2412-9004-1C61-C72E-BAC6DA0F2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30551"/>
            <a:ext cx="9603275" cy="1049235"/>
          </a:xfrm>
        </p:spPr>
        <p:txBody>
          <a:bodyPr/>
          <a:lstStyle/>
          <a:p>
            <a:pPr algn="ctr"/>
            <a:r>
              <a:rPr lang="ru-RU" dirty="0"/>
              <a:t>Выводы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4F07F5A-C2C5-789C-7BED-06C34461F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61286"/>
            <a:ext cx="10068535" cy="4467261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+mj-lt"/>
                <a:ea typeface="Calibri" panose="020F0502020204030204" pitchFamily="34" charset="0"/>
              </a:rPr>
              <a:t>П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</a:rPr>
              <a:t>равовая система швейцарского государства относится к континентальной системе права.</a:t>
            </a:r>
          </a:p>
          <a:p>
            <a:pPr algn="just"/>
            <a:r>
              <a:rPr lang="ru-RU" sz="2400" dirty="0">
                <a:effectLst/>
                <a:latin typeface="+mj-lt"/>
                <a:ea typeface="Calibri" panose="020F0502020204030204" pitchFamily="34" charset="0"/>
              </a:rPr>
              <a:t>Правовая система Швейцарии развивалась последовательно, в зависимости от рассматриваемого исторического периода. </a:t>
            </a:r>
          </a:p>
          <a:p>
            <a:pPr algn="just"/>
            <a:r>
              <a:rPr lang="ru-RU" sz="2400" dirty="0">
                <a:effectLst/>
                <a:latin typeface="+mj-lt"/>
                <a:ea typeface="Calibri" panose="020F0502020204030204" pitchFamily="34" charset="0"/>
              </a:rPr>
              <a:t>Правовая система Швейцарии учитывает особенности административно-территориального устройства государства. </a:t>
            </a:r>
          </a:p>
          <a:p>
            <a:pPr algn="just"/>
            <a:r>
              <a:rPr lang="ru-RU" sz="2400" dirty="0">
                <a:latin typeface="+mj-lt"/>
                <a:ea typeface="Calibri" panose="020F0502020204030204" pitchFamily="34" charset="0"/>
              </a:rPr>
              <a:t>Правовая система Швейцарии</a:t>
            </a:r>
            <a:r>
              <a:rPr lang="ru-RU" sz="2400" dirty="0">
                <a:effectLst/>
                <a:latin typeface="+mj-lt"/>
                <a:ea typeface="Calibri" panose="020F0502020204030204" pitchFamily="34" charset="0"/>
              </a:rPr>
              <a:t> позволяет обеспечить эффективный социально-экономический и политико-правовой курс, проводимый швейцарским государством.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8584588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43</TotalTime>
  <Words>436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</vt:lpstr>
      <vt:lpstr>Calibri</vt:lpstr>
      <vt:lpstr>Gill Sans MT</vt:lpstr>
      <vt:lpstr>Times New Roman</vt:lpstr>
      <vt:lpstr>Галерея</vt:lpstr>
      <vt:lpstr>Правовая система Швейцарии</vt:lpstr>
      <vt:lpstr>Содержание:</vt:lpstr>
      <vt:lpstr>Цель: рассмотреть правовую систему Швейцарии</vt:lpstr>
      <vt:lpstr>Презентация PowerPoint</vt:lpstr>
      <vt:lpstr>Современное административно-территориальное устройство Швейцарии</vt:lpstr>
      <vt:lpstr>Источники права в швейцарской правовой системе</vt:lpstr>
      <vt:lpstr>Гражданский кодекс Швейцарии</vt:lpstr>
      <vt:lpstr>Судебная система Швейцарии</vt:lpstr>
      <vt:lpstr>Выводы</vt:lpstr>
      <vt:lpstr>Список использованных источников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Правовая система Швейцарии</dc:title>
  <dc:creator>Коновалов Денис Олегович</dc:creator>
  <cp:lastModifiedBy>Коновалов Денис Олегович</cp:lastModifiedBy>
  <cp:revision>7</cp:revision>
  <dcterms:created xsi:type="dcterms:W3CDTF">2022-07-18T17:35:05Z</dcterms:created>
  <dcterms:modified xsi:type="dcterms:W3CDTF">2022-07-18T18:18:09Z</dcterms:modified>
</cp:coreProperties>
</file>