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0" r:id="rId8"/>
    <p:sldId id="27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FFFF"/>
    <a:srgbClr val="7BCC6E"/>
    <a:srgbClr val="99FF66"/>
    <a:srgbClr val="FFFF99"/>
    <a:srgbClr val="FFFF00"/>
    <a:srgbClr val="9933FF"/>
    <a:srgbClr val="FD0119"/>
    <a:srgbClr val="2887D6"/>
    <a:srgbClr val="1CE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804" y="485469"/>
            <a:ext cx="8759628" cy="402673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0371" y="4512204"/>
            <a:ext cx="4688062" cy="53528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«Правовая система Мексики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1632" y="5241512"/>
            <a:ext cx="4898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Выполнила студентка </a:t>
            </a:r>
            <a:r>
              <a:rPr lang="ru-RU" dirty="0"/>
              <a:t>ЮЮГ-341</a:t>
            </a:r>
          </a:p>
          <a:p>
            <a:pPr algn="just"/>
            <a:r>
              <a:rPr lang="ru-RU" dirty="0" err="1" smtClean="0"/>
              <a:t>Пурзикова</a:t>
            </a:r>
            <a:r>
              <a:rPr lang="ru-RU" dirty="0" smtClean="0"/>
              <a:t> О. А.</a:t>
            </a:r>
            <a:endParaRPr lang="ru-RU" dirty="0"/>
          </a:p>
          <a:p>
            <a:pPr algn="just"/>
            <a:r>
              <a:rPr lang="ru-RU" dirty="0"/>
              <a:t>Руководитель практики от кафедры:</a:t>
            </a:r>
          </a:p>
          <a:p>
            <a:pPr algn="just"/>
            <a:r>
              <a:rPr lang="ru-RU" dirty="0"/>
              <a:t>Кандидат юридических наук</a:t>
            </a:r>
          </a:p>
          <a:p>
            <a:pPr algn="just"/>
            <a:r>
              <a:rPr lang="ru-RU" dirty="0"/>
              <a:t>Тарасенко </a:t>
            </a:r>
            <a:r>
              <a:rPr lang="ru-RU" dirty="0" smtClean="0"/>
              <a:t>Ю.А.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1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уга 10"/>
          <p:cNvSpPr/>
          <p:nvPr/>
        </p:nvSpPr>
        <p:spPr>
          <a:xfrm rot="14056018">
            <a:off x="2518974" y="3880841"/>
            <a:ext cx="1307988" cy="467916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278982"/>
            <a:ext cx="10140695" cy="671994"/>
          </a:xfrm>
        </p:spPr>
        <p:txBody>
          <a:bodyPr/>
          <a:lstStyle/>
          <a:p>
            <a:pPr algn="just"/>
            <a:r>
              <a:rPr lang="ru-RU" sz="2800" dirty="0"/>
              <a:t>2. Общая характеристика правовой системы Мексики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592" y="1196953"/>
            <a:ext cx="6096000" cy="2462213"/>
          </a:xfrm>
          <a:prstGeom prst="rect">
            <a:avLst/>
          </a:prstGeom>
          <a:ln w="38100">
            <a:solidFill>
              <a:srgbClr val="99FF66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1400" dirty="0"/>
              <a:t>Правовая система Мексики в целом относится к романо-германской правовой семье, входя в ее обособленную латиноамериканскую группу. Как и у многих других государств этой группы, она сформировалась на основе четырех правовых культур: индейской, испанской, французской и англо-американской. Ее изначальной основой выступила социально-нормативная система коренного населения - индейцев, сохранившаяся отчасти до сих пор, особенно в сфере организации и деятельности сельских общин. Испанские колонизаторы были вынуждены их признать и санкционировать существование индейских правовых и </a:t>
            </a:r>
            <a:r>
              <a:rPr lang="ru-RU" sz="1400" dirty="0" err="1"/>
              <a:t>доправовых</a:t>
            </a:r>
            <a:r>
              <a:rPr lang="ru-RU" sz="1400" dirty="0"/>
              <a:t> норм.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11112" y="1377386"/>
            <a:ext cx="5449824" cy="1815882"/>
          </a:xfrm>
          <a:prstGeom prst="rect">
            <a:avLst/>
          </a:prstGeom>
          <a:ln w="38100">
            <a:solidFill>
              <a:srgbClr val="99FF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Добившись в 1821 г. независимости, Мексика приступила к созданию национальной правовой системы. При этом в качестве модели было избрано законодательство буржуазной Франции. Идея создания логически стройной системы кодифицированного права, выдвинутая французскими просветителями и юристами, была созвучна либеральным настроениям молодой мексиканской буржуазии.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5943600" y="798108"/>
            <a:ext cx="1417320" cy="491196"/>
          </a:xfrm>
          <a:prstGeom prst="curvedDownArrow">
            <a:avLst/>
          </a:prstGeom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11112" y="4223850"/>
            <a:ext cx="5321808" cy="1384995"/>
          </a:xfrm>
          <a:prstGeom prst="rect">
            <a:avLst/>
          </a:prstGeom>
          <a:ln w="38100">
            <a:solidFill>
              <a:srgbClr val="99FF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Новый этап в развитии мексиканской правовой системы начался после буржуазно-демократической революции 1910-1917 гг., носившей антифеодальный и антиимпериалистический характер. Пришедшее к власти правительство приступило к глубоким социальным реформам.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592" y="4076426"/>
            <a:ext cx="6096000" cy="2246769"/>
          </a:xfrm>
          <a:prstGeom prst="rect">
            <a:avLst/>
          </a:prstGeom>
          <a:ln w="38100">
            <a:solidFill>
              <a:srgbClr val="99FF66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1400" dirty="0"/>
              <a:t>Основы новой правовой системы заложила демократическая Конституция 1917 г., пронизанная духом антиклерикализма (социального движения, направленного против духовенства, религиозных организаций и их власти – политической, экономической), этатизма (активного вмешательства государства во все сферы общественной и частной жизни) и политической идее  о необходимости солидарности и стремления к компромиссу, социальному сотрудничеству и духовному доверию среди различных слоёв общества, в том числе, классов, партий и групп интересов.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9307142">
            <a:off x="5834247" y="5903275"/>
            <a:ext cx="1545177" cy="659888"/>
          </a:xfrm>
          <a:prstGeom prst="curvedDownArrow">
            <a:avLst/>
          </a:prstGeom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8686800" y="3054096"/>
            <a:ext cx="1618487" cy="2368296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2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H="1">
            <a:off x="3145536" y="4521644"/>
            <a:ext cx="9144" cy="490074"/>
          </a:xfrm>
          <a:prstGeom prst="line">
            <a:avLst/>
          </a:prstGeom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917180" y="4321425"/>
            <a:ext cx="19812" cy="722706"/>
          </a:xfrm>
          <a:prstGeom prst="line">
            <a:avLst/>
          </a:prstGeom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5384" y="674179"/>
            <a:ext cx="4788408" cy="954107"/>
          </a:xfrm>
          <a:prstGeom prst="rect">
            <a:avLst/>
          </a:prstGeom>
          <a:ln w="381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Конституция предоставила государству возможность изымать частную собственность в интересах общества, активно вмешиваться в экономические и социальные процессы.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168" y="2493432"/>
            <a:ext cx="4882896" cy="2031325"/>
          </a:xfrm>
          <a:prstGeom prst="rect">
            <a:avLst/>
          </a:prstGeom>
          <a:ln w="381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Конституция Мексики раньше, чем это имело место в развитых капиталистических странах, признала в ст.123 важные социальные права трудящихся: 8-часовой рабочий день, особые условия для женщин и подростков, еженедельный день отдыха, ежегодные отпуска, послеродовой отпуск для женщин и т.д. Впервые провозглашалось право рабочих объединяться в профсоюзы и право на забастовку.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29528" y="458736"/>
            <a:ext cx="4139184" cy="1384995"/>
          </a:xfrm>
          <a:prstGeom prst="rect">
            <a:avLst/>
          </a:prstGeom>
          <a:ln w="381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 XIX в. сложилась своеобразная система контроля за конституционностью законов в виде процедуры "</a:t>
            </a:r>
            <a:r>
              <a:rPr lang="ru-RU" sz="1400" dirty="0" err="1"/>
              <a:t>ампаро</a:t>
            </a:r>
            <a:r>
              <a:rPr lang="ru-RU" sz="1400" dirty="0"/>
              <a:t>", впоследствии воспринятой правовой доктриной и государственной практикой других стран континента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88736" y="2493432"/>
            <a:ext cx="5907024" cy="1815882"/>
          </a:xfrm>
          <a:prstGeom prst="rect">
            <a:avLst/>
          </a:prstGeom>
          <a:ln w="381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Низший уровень нормативно-правового регулирования составляют муниципальные акты. В соответствии с Конституцией муниципалитеты уполномочены издавать в соответствии с нормами, которые должны быть установлены законодательными органами штатов, постановления о порядке и надлежащем управлении, а также административные регламенты, циркуляры и положения общего характера в рамках своей компетенции.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63368" y="5044131"/>
            <a:ext cx="6096000" cy="1384995"/>
          </a:xfrm>
          <a:prstGeom prst="rect">
            <a:avLst/>
          </a:prstGeom>
          <a:ln w="38100"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/>
            <a:r>
              <a:rPr lang="ru-RU" sz="1400" dirty="0"/>
              <a:t>Судебная практика в Мексике, в отличие от других стран Латинской Америки и вообще стран континентальной системы права, признается источником права. Здесь сложился институт, получивший название "обязательного прецедентного права", согласно которому решения некоторых судов становятся обязательными для судов равной и нижестоящей инстанций.</a:t>
            </a:r>
          </a:p>
        </p:txBody>
      </p:sp>
      <p:cxnSp>
        <p:nvCxnSpPr>
          <p:cNvPr id="10" name="Прямая соединительная линия 9"/>
          <p:cNvCxnSpPr>
            <a:stCxn id="3" idx="3"/>
            <a:endCxn id="5" idx="1"/>
          </p:cNvCxnSpPr>
          <p:nvPr/>
        </p:nvCxnSpPr>
        <p:spPr>
          <a:xfrm>
            <a:off x="5193792" y="1151233"/>
            <a:ext cx="935736" cy="1"/>
          </a:xfrm>
          <a:prstGeom prst="line">
            <a:avLst/>
          </a:prstGeom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7" idx="1"/>
          </p:cNvCxnSpPr>
          <p:nvPr/>
        </p:nvCxnSpPr>
        <p:spPr>
          <a:xfrm>
            <a:off x="5084064" y="3401373"/>
            <a:ext cx="804672" cy="0"/>
          </a:xfrm>
          <a:prstGeom prst="line">
            <a:avLst/>
          </a:prstGeom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2"/>
          </p:cNvCxnSpPr>
          <p:nvPr/>
        </p:nvCxnSpPr>
        <p:spPr>
          <a:xfrm>
            <a:off x="2799588" y="1628286"/>
            <a:ext cx="0" cy="865146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99588" y="1628286"/>
            <a:ext cx="0" cy="794874"/>
          </a:xfrm>
          <a:prstGeom prst="line">
            <a:avLst/>
          </a:prstGeom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374380" y="1843731"/>
            <a:ext cx="1524" cy="614565"/>
          </a:xfrm>
          <a:prstGeom prst="line">
            <a:avLst/>
          </a:prstGeom>
          <a:ln>
            <a:solidFill>
              <a:srgbClr val="00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99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47" y="141822"/>
            <a:ext cx="10216961" cy="909738"/>
          </a:xfrm>
        </p:spPr>
        <p:txBody>
          <a:bodyPr/>
          <a:lstStyle/>
          <a:p>
            <a:pPr algn="just"/>
            <a:r>
              <a:rPr lang="ru-RU" sz="2400" dirty="0"/>
              <a:t>3. Гражданское право Мексики и смежные с ним отрасли права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055" y="1642551"/>
            <a:ext cx="11698289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Гражданское право Мексики сложилось на основе синтеза испанских </a:t>
            </a:r>
            <a:r>
              <a:rPr lang="ru-RU" sz="1400" dirty="0" err="1"/>
              <a:t>цивилистических</a:t>
            </a:r>
            <a:r>
              <a:rPr lang="ru-RU" sz="1400" dirty="0"/>
              <a:t> традиций и положений Французского гражданского кодекса (ФГК) 1804 г. ГК мексиканского штата </a:t>
            </a:r>
            <a:r>
              <a:rPr lang="ru-RU" sz="1400" dirty="0" err="1"/>
              <a:t>Оахака</a:t>
            </a:r>
            <a:r>
              <a:rPr lang="ru-RU" sz="1400" dirty="0"/>
              <a:t>, три книги которого были приняты соответственно в 1827, 1828 и 1829 гг., стал первым самостоятельным гражданским кодексом в Латинской Америке.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054" y="2786784"/>
            <a:ext cx="11698290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Этот кодекс хотя и заимствовал наиболее общие принципы ФГК и следовал его структуре, но отличался от последнего как в количественном (по числу статей он меньше ФГК), так и в качественном отношении (в определенной степени был приспособлен к социально-экономическим реалиям страны в тот период). Он намного опередил кодификацию гражданского законодательства и в других штатах Мексики, где вплоть до второй половины XIX в. действовало старое колониальное </a:t>
            </a:r>
            <a:r>
              <a:rPr lang="ru-RU" sz="1400" dirty="0" smtClean="0"/>
              <a:t>право.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054" y="4350082"/>
            <a:ext cx="11698290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Первый Гражданский кодекс Мексики был принят в 1870 г. и во многом воспроизводил одновременно ГК и ГПК Франции. Результатом реформы стал новый ГК 1884 г., объем которого значительно сократился по сравнению с Кодексом 1870 г. за счет вывода из него большого раздела, регулирующего гражданский процесс.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0350" y="5524976"/>
            <a:ext cx="1161599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Оба кодекса не могли удовлетворить потребностям нового мексиканского общества с его резко ускорившимися темпами промышленного развития и ростом популярности идей социальной солидарности.</a:t>
            </a:r>
          </a:p>
        </p:txBody>
      </p:sp>
      <p:cxnSp>
        <p:nvCxnSpPr>
          <p:cNvPr id="8" name="Прямая со стрелкой 7"/>
          <p:cNvCxnSpPr>
            <a:stCxn id="3" idx="2"/>
            <a:endCxn id="4" idx="0"/>
          </p:cNvCxnSpPr>
          <p:nvPr/>
        </p:nvCxnSpPr>
        <p:spPr>
          <a:xfrm flipH="1">
            <a:off x="6047199" y="2381215"/>
            <a:ext cx="1" cy="40556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047165" y="3986996"/>
            <a:ext cx="1" cy="40556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047164" y="5076924"/>
            <a:ext cx="1" cy="40556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8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024" y="181969"/>
            <a:ext cx="6464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Действующий Федеральный ГК (полное наименование "Гражданский кодекс Федерального округа и федеральных территорий" был принят в 1928 г. (вступил в силу в 1932 г.). Он применяется к лицам, находящимся в Федеральном округе или на федеральных территориях, а также ко всем лицам в пределах национальной территории в случаях, когда его положения дополняют законодательство штатов либо когда стороной в гражданско-правовом споре выступает федерация, а также в некоторых иных случаях, прямо указанных в законе. </a:t>
            </a:r>
            <a:endParaRPr lang="ru-RU" sz="1400" dirty="0" smtClean="0"/>
          </a:p>
          <a:p>
            <a:pPr indent="357188" algn="just"/>
            <a:r>
              <a:rPr lang="ru-RU" sz="1400" dirty="0"/>
              <a:t>ГК состоит из 4 книг: I - О лицах; II - О вещах; III - О наследовании; IV - Об обязательствах.</a:t>
            </a:r>
          </a:p>
          <a:p>
            <a:pPr algn="just"/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2571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024" y="2725573"/>
            <a:ext cx="6556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К традиционному делению собственности на движимую и недвижимую он добавил деление на частную и публичную. Публичную собственность составляет имущество, принадлежащее федерации, штатам, а также муниципальным органам (ст.765).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024" y="4125712"/>
            <a:ext cx="6464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более прогрессивном духе, чем предшествующие, ГК 1928 г. регулирует брачно-семейные отношения. Весьма новыми для Латинской Америки того периода явились нормы Кодекса, уравнявшие супругов в имущественных и родительских правах, признавшие права внебрачных детей, а также определенные права за женщиной, находящейся с мужчиной в фактических брачных отношениях. Действующий Кодекс допустил расторжение брака по широкому кругу оснований, включающему взаимное согласие супругов (ст.267).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88352" y="2794475"/>
            <a:ext cx="44592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Конституция 1917 г. (ст.27) признавала недействительными массовые конфискации общественных земель, осуществленные латифундистами, церковью и иностранными компаниями, предписывала принятие в целях "справедливого распределения общественных богатств" необходимых законодательных мер по раздроблению латифундий, развитию мелкой земельной собственности, образованию новых сельскохозяйственных общин (</a:t>
            </a:r>
            <a:r>
              <a:rPr lang="ru-RU" sz="1400" dirty="0" err="1"/>
              <a:t>эхидос</a:t>
            </a:r>
            <a:r>
              <a:rPr lang="ru-RU" sz="1400" dirty="0"/>
              <a:t>). В то же время Конституция укрепляла чисто капиталистический порядок земельных отношений, предусматривая, что при разделе латифундий и конфискации излишков земли не может затрагиваться собственность, составляющая менее 100 га орошаемой земли.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95744" y="181969"/>
            <a:ext cx="54864" cy="6465719"/>
          </a:xfrm>
          <a:prstGeom prst="line">
            <a:avLst/>
          </a:prstGeom>
          <a:ln>
            <a:solidFill>
              <a:srgbClr val="7BCC6E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2024" y="2651760"/>
            <a:ext cx="6894576" cy="1"/>
          </a:xfrm>
          <a:prstGeom prst="line">
            <a:avLst/>
          </a:prstGeom>
          <a:ln>
            <a:solidFill>
              <a:srgbClr val="7BCC6E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2024" y="4047744"/>
            <a:ext cx="6894576" cy="1"/>
          </a:xfrm>
          <a:prstGeom prst="line">
            <a:avLst/>
          </a:prstGeom>
          <a:ln>
            <a:solidFill>
              <a:srgbClr val="7BCC6E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25496" y="268658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891784" y="4197756"/>
            <a:ext cx="6096000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8808" y="4270248"/>
            <a:ext cx="4861560" cy="213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2024" y="211187"/>
            <a:ext cx="10076688" cy="14927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8224" y="107478"/>
            <a:ext cx="10000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Торговое право Мексики, так же, как и правовая система страны в целом, испытало влияние испанских, французских и североамериканских правовых традиций. Основным источником торгового права является Торговый кодекс (ТК) 1889 г. (действует в редакции 1956 г.), составленный во многом по образцу Французского торгового кодекса 1807 г. В отличие от </a:t>
            </a:r>
            <a:r>
              <a:rPr lang="ru-RU" sz="1400" dirty="0" smtClean="0">
                <a:solidFill>
                  <a:schemeClr val="bg1"/>
                </a:solidFill>
              </a:rPr>
              <a:t>ГК, </a:t>
            </a:r>
            <a:r>
              <a:rPr lang="ru-RU" sz="1400" dirty="0">
                <a:solidFill>
                  <a:schemeClr val="bg1"/>
                </a:solidFill>
              </a:rPr>
              <a:t>ТК Мексики является актом общефедерального действия. В дополнение к нему были приняты: Закон о патентах 1928 г., Общий закон о ценных бумагах и кредитных операциях 1932 г., Общий закон о кредите 1932 г., Закон о промышленной собственности 1942 г., законы о компаниях 1934 г., о банках и др.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224" y="1990035"/>
            <a:ext cx="5154168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Конституция Мексики, отвергает принцип государственного невмешательства в экономическую жизнь и предусматривает рост функций государства в различных сферах общественной жизни на основе так называемого социального партнерства. Согласно Конституции государство планирует, координирует и направляет деятельность в области национальной экономики и руководит ею (ст.25).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5896" y="1880306"/>
            <a:ext cx="5879592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Трудовое право Мексики является одним из наиболее обширных и высокоразвитых, превосходя по объему предоставляемых работникам гарантий законодательство почти всех развивающихся и многих развитых стран. Первые в Мексике законы о несчастных случаях на производстве были приняты в некоторых штатах (Мехико, Новый Леон) еще в 1903-1906 гг., однако подлинный расцвет мексиканского трудового права связан с победой демократической революции 1910-1917 гг.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808" y="4197757"/>
            <a:ext cx="4861560" cy="22467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УК Мексики содержит сравнительно большой перечень наказаний и мер безопасности, причем все они без какого-либо разграничения перечисляются в ст.24. Некоторые из мер безопасности (лишение прав) могут назначаться на неопределенные сроки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indent="265113" algn="just"/>
            <a:r>
              <a:rPr lang="ru-RU" sz="1400" dirty="0">
                <a:solidFill>
                  <a:schemeClr val="bg1"/>
                </a:solidFill>
              </a:rPr>
              <a:t>Ни один из 31 штата Мексики не имеет в своем кодексе наказания в виде смертной казни, и оно не применялось несколько десятилетий. Последняя казнь была произведена в 1937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91784" y="4197756"/>
            <a:ext cx="6096000" cy="22467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400" dirty="0"/>
              <a:t>Уголовный процесс в Мексике сочетает элементы романо-германской и англо-американской моделей. В значительной мере он регулируется нормами Конституции 1917 г., создатели которой стремились предусмотреть в этом документе максимум процессуальных гарантий. Другими источниками уголовно-процессуального права Мексики являются федеральный УПК 1931 г., действующий в отношении Федерального округа и вопросов федерального ведения, и уголовно-процессуальные кодексы штатов. Действует также федеральный Кодекс военной юстиции 1933 г.</a:t>
            </a:r>
          </a:p>
        </p:txBody>
      </p:sp>
    </p:spTree>
    <p:extLst>
      <p:ext uri="{BB962C8B-B14F-4D97-AF65-F5344CB8AC3E}">
        <p14:creationId xmlns:p14="http://schemas.microsoft.com/office/powerpoint/2010/main" val="289459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87" y="68670"/>
            <a:ext cx="9404723" cy="507402"/>
          </a:xfrm>
        </p:spPr>
        <p:txBody>
          <a:bodyPr/>
          <a:lstStyle/>
          <a:p>
            <a:pPr algn="just"/>
            <a:r>
              <a:rPr lang="ru-RU" sz="2400" dirty="0"/>
              <a:t>5. Судебная система и органы контроля Мексики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0896" y="978831"/>
            <a:ext cx="5029200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Мексиканская судебная система разделена на федеральные суды и суды штатов, которые применяют соответственно федеральное и местное законодательство.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071" y="3786576"/>
            <a:ext cx="4748849" cy="16004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Федеральная судебная система возглавляется Верховным судом и состоит из коллегиальных окружных судов, унитарных окружных судов, районных судов и, в соответствии с конституционной поправкой, вступившей в силу с 1995 г., Федерального суда присяжных и Федерального судебного совета.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3016" y="1669758"/>
            <a:ext cx="5971032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ВС Республики является высшим судом страны; он состоит из 21 основного и 5 дополнительных членов и действует в составе Пленума или Палат. Дополнительные члены участвуют в работе Пленума лишь тогда, когда замещают членов Верховного суда. Верховный суд ежегодно избирает из своего состава председателя, который может быть переизбран.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7708" y="3928983"/>
            <a:ext cx="4512576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Судебная реформа 1995 г. наделила ВС полномочием лишать силы любой закон или подзаконный акт ввиду его </a:t>
            </a:r>
            <a:r>
              <a:rPr lang="ru-RU" sz="1400" dirty="0" err="1">
                <a:solidFill>
                  <a:schemeClr val="bg1"/>
                </a:solidFill>
              </a:rPr>
              <a:t>неконституционности</a:t>
            </a:r>
            <a:r>
              <a:rPr lang="ru-RU" sz="1400" dirty="0">
                <a:solidFill>
                  <a:schemeClr val="bg1"/>
                </a:solidFill>
              </a:rPr>
              <a:t> (запрос о проверке конституционности могут вносить 1/3 членов конгресса, 1/3 членов конгрессов штатов и генеральный прокурор). Таким образом, ВС Мексики является теперь органом конституционного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63576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9504" y="245102"/>
            <a:ext cx="433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Суды федерации рассматривают: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308" y="1130058"/>
            <a:ext cx="10250424" cy="954107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1) все споры по гражданским и уголовным делам, которые возникли в связи с исполнением и применением федеральных законов или международных договоров, заключенных мексиканским государством. Когда названные споры затрагивают только частные интересы, они могут быть по выбору истца рассмотрены судьями и судами штатов и Федерального округа;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9308" y="2835187"/>
            <a:ext cx="4269117" cy="307777"/>
          </a:xfrm>
          <a:prstGeom prst="rect">
            <a:avLst/>
          </a:prstGeom>
          <a:ln w="19050">
            <a:solidFill>
              <a:srgbClr val="00FFFF"/>
            </a:solidFill>
          </a:ln>
        </p:spPr>
        <p:txBody>
          <a:bodyPr wrap="none">
            <a:spAutoFit/>
          </a:bodyPr>
          <a:lstStyle/>
          <a:p>
            <a:r>
              <a:rPr lang="ru-RU" sz="1400" dirty="0"/>
              <a:t>2) все споры, связанные с морским правом;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72912" y="2835186"/>
            <a:ext cx="6096000" cy="307777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1400" dirty="0"/>
              <a:t>3) все споры, в которых одной из сторон выступает федерация;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0378" y="3851624"/>
            <a:ext cx="10256520" cy="523220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4) все споры, возникающие между двумя или несколькими штатами или штатом и федерацией, а также между судами Федерального округа и судами федерации или одного штата;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308" y="5214967"/>
            <a:ext cx="4523232" cy="73866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5) все споры, возникающие между штатом и одним либо несколькими жителями другого штата;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72912" y="5389149"/>
            <a:ext cx="6096000" cy="523220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1400" dirty="0"/>
              <a:t>6) все дела, касающиеся членов дипломатического и консульского корпуса.</a:t>
            </a:r>
          </a:p>
        </p:txBody>
      </p:sp>
    </p:spTree>
    <p:extLst>
      <p:ext uri="{BB962C8B-B14F-4D97-AF65-F5344CB8AC3E}">
        <p14:creationId xmlns:p14="http://schemas.microsoft.com/office/powerpoint/2010/main" val="116100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6016752" y="1541776"/>
            <a:ext cx="9144" cy="73973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25896" y="2940575"/>
            <a:ext cx="9144" cy="61620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35040" y="4355091"/>
            <a:ext cx="0" cy="80362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5746" y="372225"/>
            <a:ext cx="9814678" cy="116955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Коллегиальные окружные суды были созданы в 1950 г. в помощь Верховному суду в связи с возросшим объемом дел. Каждый из этих судов состоит из трех магистратов, которые рассматривают и разрешают дела о выдаче приказа о защите прав в отношении окончательных решений ("прямое </a:t>
            </a:r>
            <a:r>
              <a:rPr lang="ru-RU" sz="1400" dirty="0" err="1"/>
              <a:t>ампаро</a:t>
            </a:r>
            <a:r>
              <a:rPr lang="ru-RU" sz="1400" dirty="0"/>
              <a:t>"). Они также рассматривают апелляции на решения районных судов и унитарных окружных судов по делам </a:t>
            </a:r>
            <a:r>
              <a:rPr lang="ru-RU" sz="1400" dirty="0" err="1"/>
              <a:t>ампаро</a:t>
            </a:r>
            <a:r>
              <a:rPr lang="ru-RU" sz="1400" dirty="0"/>
              <a:t>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46" y="2238663"/>
            <a:ext cx="1139659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Унитарные окружные суды являются апелляционными судами по делам, относящимся к федеральной юрисдикции. Заседающий в единственном числе магистрат рассматривает апелляции на решения районных судей, а также некоторые дела </a:t>
            </a:r>
            <a:r>
              <a:rPr lang="ru-RU" sz="1400" dirty="0" err="1">
                <a:solidFill>
                  <a:schemeClr val="bg1"/>
                </a:solidFill>
              </a:rPr>
              <a:t>ампаро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0739" y="3406303"/>
            <a:ext cx="11488030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Районные суды состоят из единственного судьи и имеют двойную юрисдикцию: рассматривают заявления о выдаче приказа о защите прав, поданные против актов государственных органов, нарушающих индивидуальные конституционные гарантии и не являющихся окончательными решениями (дела </a:t>
            </a:r>
            <a:r>
              <a:rPr lang="ru-RU" sz="1400" dirty="0" err="1"/>
              <a:t>ампаро</a:t>
            </a:r>
            <a:r>
              <a:rPr lang="ru-RU" sz="1400" dirty="0"/>
              <a:t> в первой инстанции); рассматривают дела, связанные с применением федеральных законов (например, торговые споры).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46" y="5158718"/>
            <a:ext cx="11523023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В 1995 г. был учрежден Федеральный суд присяжных. Он может решать вопросы факта по делам, переданным ему районными судами, а также выносить приговоры по делам о преступлениях, совершенных с помощью прессы против публичного порядка или государственной безопасности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45420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960" y="1101958"/>
            <a:ext cx="61959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Судебная организация, существующая в Федеральном округе (г. Мехико), применяется в качестве модели для всех штатов. Она состоит из</a:t>
            </a:r>
            <a:r>
              <a:rPr lang="ru-RU" sz="1600" dirty="0" smtClean="0"/>
              <a:t>: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а) ВС Федерального округа, который рассматривает в качестве апелляционной инстанции гражданские и торговые дела, возникающие из применения федеральных законов</a:t>
            </a:r>
            <a:r>
              <a:rPr lang="ru-RU" sz="1600" dirty="0" smtClean="0"/>
              <a:t>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б) судов первой инстанции, разрешающих дела, требующие применения местных законов. Имеются специализированные суды первой инстанции для гражданских, торговых, семейных, уголовных дел, а также дел, связанных с арендой и банкротством</a:t>
            </a:r>
            <a:r>
              <a:rPr lang="ru-RU" sz="1600" dirty="0" smtClean="0"/>
              <a:t>;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в) мировых судов, обладающих юрисдикцией по малозначительным делам.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172" y="1724360"/>
            <a:ext cx="4462867" cy="3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01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.ebayimg.com/images/g/1FkAAOSwC3daiKi8/s-l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1456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384" y="208294"/>
            <a:ext cx="6096000" cy="138499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Конституция (ст.102) предусматривает институт прокуратуры федерации; должностные лица прокуратуры назначаются и увольняются исполнительной властью в соответствии с законом и находятся под руководством генерального прокурора, который должен удовлетворять условиям, предъявляемым к членам Верховного суда.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384" y="1979551"/>
            <a:ext cx="6096000" cy="181588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Прокуратура поддерживает государственное обвинение в суде по всем делам о преступлениях, нарушающих федеральные законы; в силу этого дает санкцию на арест, сбор и представление доказательств вины привлекаемых к ответственности лиц; наблюдает за правильным ведением дела в суде, с тем чтобы ускорить отправление правосудия; требует применить наказание и участвует во всех действиях, указанных законом.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376" y="4181695"/>
            <a:ext cx="6096000" cy="2462213"/>
          </a:xfrm>
          <a:prstGeom prst="rect">
            <a:avLst/>
          </a:prstGeom>
          <a:solidFill>
            <a:srgbClr val="33CCFF"/>
          </a:solidFill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Генеральный прокурор Республики принимает личное участие в рассмотрении споров между двумя или несколькими штатами федерации, между штатом и федерацией или между различными властями одного и того же штата. Во всех делах, в которых одной из сторон является федерация, в делах, затрагивающих дипломатов и генеральных консулов, и во всех остальных делах, требующих вмешательства прокуратуры федерации, генеральный прокурор участвует лично или через подчиненных ему прокуроров. Генеральный прокурор Республики является советником правительства по юридическим вопросам.</a:t>
            </a:r>
          </a:p>
        </p:txBody>
      </p:sp>
      <p:pic>
        <p:nvPicPr>
          <p:cNvPr id="1026" name="Picture 2" descr="https://damion.club/uploads/posts/2022-01/1642117612_35-damion-club-p-fon-dlya-prezentatsii-prokuratura-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73" y="566928"/>
            <a:ext cx="5296853" cy="44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4128" y="2097084"/>
            <a:ext cx="7964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Государственное устройство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r>
              <a:rPr lang="ru-RU" dirty="0" smtClean="0"/>
              <a:t>2</a:t>
            </a:r>
            <a:r>
              <a:rPr lang="ru-RU" dirty="0"/>
              <a:t>. Общая характеристика правовой системы </a:t>
            </a:r>
            <a:r>
              <a:rPr lang="ru-RU" dirty="0" smtClean="0"/>
              <a:t>Мексики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. Гражданское право Мексики и смежные с ним отрасли </a:t>
            </a:r>
            <a:r>
              <a:rPr lang="ru-RU" dirty="0" smtClean="0"/>
              <a:t>права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4</a:t>
            </a:r>
            <a:r>
              <a:rPr lang="ru-RU" dirty="0"/>
              <a:t>. Уголовное право и процесс </a:t>
            </a:r>
            <a:r>
              <a:rPr lang="ru-RU"/>
              <a:t>в </a:t>
            </a:r>
            <a:r>
              <a:rPr lang="ru-RU" smtClean="0"/>
              <a:t>Мексике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5</a:t>
            </a:r>
            <a:r>
              <a:rPr lang="ru-RU" dirty="0"/>
              <a:t>. Судебная система и органы контроля в </a:t>
            </a:r>
            <a:r>
              <a:rPr lang="ru-RU" dirty="0" smtClean="0"/>
              <a:t>Мексике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18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6208" y="1103942"/>
            <a:ext cx="73487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Список использованных источников и литературы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	Мексиканские Соединенные Штаты. Конституция и законодательные акты // Отв. ред. О.М. Жидков. М., 1986.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2.	Правовые системы стран мира. Энциклопедический справочник – 3-е изд., </a:t>
            </a:r>
            <a:r>
              <a:rPr lang="ru-RU" dirty="0" err="1"/>
              <a:t>перераб</a:t>
            </a:r>
            <a:r>
              <a:rPr lang="ru-RU" dirty="0"/>
              <a:t>. И доп.//Отв. ред. </a:t>
            </a:r>
            <a:r>
              <a:rPr lang="ru-RU" dirty="0" err="1"/>
              <a:t>докт</a:t>
            </a:r>
            <a:r>
              <a:rPr lang="ru-RU" dirty="0"/>
              <a:t>. </a:t>
            </a:r>
            <a:r>
              <a:rPr lang="ru-RU" dirty="0" err="1"/>
              <a:t>юрид</a:t>
            </a:r>
            <a:r>
              <a:rPr lang="ru-RU" dirty="0"/>
              <a:t>. наук. проф. А.Я. Сухарев. –  М: Издательство НОРМА, 2003.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3.	Тимофеева Н.Г. Становление и развитие правовой системы Мексики // Правоведение. 1992. </a:t>
            </a:r>
            <a:r>
              <a:rPr lang="en-US" dirty="0"/>
              <a:t>N 2. </a:t>
            </a:r>
            <a:r>
              <a:rPr lang="ru-RU" dirty="0"/>
              <a:t>С. 79-83.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4.	</a:t>
            </a:r>
            <a:r>
              <a:rPr lang="en-US" dirty="0"/>
              <a:t>Fix-</a:t>
            </a:r>
            <a:r>
              <a:rPr lang="en-US" dirty="0" err="1"/>
              <a:t>Zamudio</a:t>
            </a:r>
            <a:r>
              <a:rPr lang="en-US" dirty="0"/>
              <a:t> H. Mexico // International Encyclopedia of Comparative Law. Vol. 1. 1973. P.M63-78.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5.	</a:t>
            </a:r>
            <a:r>
              <a:rPr lang="en-US" dirty="0" err="1"/>
              <a:t>Herget</a:t>
            </a:r>
            <a:r>
              <a:rPr lang="en-US" dirty="0"/>
              <a:t> J.E. Introduction to the Mexican Legal System. Buffalo, 1978.</a:t>
            </a:r>
          </a:p>
        </p:txBody>
      </p:sp>
    </p:spTree>
    <p:extLst>
      <p:ext uri="{BB962C8B-B14F-4D97-AF65-F5344CB8AC3E}">
        <p14:creationId xmlns:p14="http://schemas.microsoft.com/office/powerpoint/2010/main" val="180738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уга 12"/>
          <p:cNvSpPr/>
          <p:nvPr/>
        </p:nvSpPr>
        <p:spPr>
          <a:xfrm rot="18741816">
            <a:off x="2857725" y="1243295"/>
            <a:ext cx="4145787" cy="3613092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881037">
            <a:off x="5455403" y="1573124"/>
            <a:ext cx="6602502" cy="7546323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3996650">
            <a:off x="828098" y="1456651"/>
            <a:ext cx="4215384" cy="586130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208" y="123534"/>
            <a:ext cx="8641080" cy="589698"/>
          </a:xfrm>
        </p:spPr>
        <p:txBody>
          <a:bodyPr/>
          <a:lstStyle/>
          <a:p>
            <a:pPr algn="ctr"/>
            <a:r>
              <a:rPr lang="ru-RU" sz="3200" dirty="0"/>
              <a:t>1. Государственное устройство Мексики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264" y="1033272"/>
            <a:ext cx="3819144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По форме государственно-территориального устройства Мексика федерация, в состав которой входят 31 штат и столичный федеральный округ.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79008" y="1033272"/>
            <a:ext cx="4041648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Политический режим - либеральный (сочетает элементы демократии и бюрократического авторитаризма).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0556" y="2980318"/>
            <a:ext cx="96926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Законодательная власть принадлежит двухпалатному Национальному </a:t>
            </a:r>
            <a:r>
              <a:rPr lang="ru-RU" dirty="0" smtClean="0"/>
              <a:t>конгрессу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8496" y="3851732"/>
            <a:ext cx="6086856" cy="6543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Сенату </a:t>
            </a:r>
            <a:r>
              <a:rPr lang="ru-RU" dirty="0"/>
              <a:t>из 128 человек, избираемых на 6 лет (половина сенаторов избирается каждые 3 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8312" y="3851732"/>
            <a:ext cx="439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Палате </a:t>
            </a:r>
            <a:r>
              <a:rPr lang="ru-RU" dirty="0"/>
              <a:t>депутатов из 500 депутатов, избираемых на 3 года.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248" y="5152447"/>
            <a:ext cx="115732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Главная функция конгресса состоит в принятии законов и декретов по вопросам, отнесенным к компетенции федерации.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7482" y="6162362"/>
            <a:ext cx="116387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Право законодательной инициативы принадлежит Президенту Республики, депутатам и сенаторам Национального конгресса; законодательным органам штатов.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935790" y="3355079"/>
            <a:ext cx="319474" cy="496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163177" y="3360061"/>
            <a:ext cx="319474" cy="496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2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четверенная стрелка 16"/>
          <p:cNvSpPr/>
          <p:nvPr/>
        </p:nvSpPr>
        <p:spPr>
          <a:xfrm>
            <a:off x="3343656" y="1352375"/>
            <a:ext cx="4864608" cy="289943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7368" y="2392049"/>
            <a:ext cx="3273552" cy="905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5176" y="767544"/>
            <a:ext cx="3933444" cy="145444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50436" y="-5749"/>
            <a:ext cx="3261360" cy="140095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60080" y="512064"/>
            <a:ext cx="3931920" cy="223113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Овал 11"/>
          <p:cNvSpPr/>
          <p:nvPr/>
        </p:nvSpPr>
        <p:spPr>
          <a:xfrm>
            <a:off x="8208264" y="3067383"/>
            <a:ext cx="3579787" cy="188891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20" y="3644116"/>
            <a:ext cx="3438144" cy="112471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53612" y="4385460"/>
            <a:ext cx="4530852" cy="230073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10317" y="2568678"/>
            <a:ext cx="3047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Конгресс полномочен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9392" y="1047159"/>
            <a:ext cx="3448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принимать в федерацию новые штаты, образовывать в границах уже существующих штатов новые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3440" y="338838"/>
            <a:ext cx="2697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устанавливать налоги, необходимые для покрытия бюджетных расходов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24528" y="4905771"/>
            <a:ext cx="3233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определять принципы, на основе которых исполнительная власть может выпускать займы под обеспечение государства, утверждать такие займы, подтверждать государственный долг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58784" y="1047159"/>
            <a:ext cx="343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утверждать и упразднять федеральные должности, определять, увеличивать или уменьшать должностные оклады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58784" y="3513975"/>
            <a:ext cx="2724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объявлять войну, учитывая предоставляемые исполнительной властью данные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8808" y="3790974"/>
            <a:ext cx="2770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объявлять амнистию осужденным судебными органами федерации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470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1072896" y="4479268"/>
            <a:ext cx="3933444" cy="188076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четверенная стрелка 16"/>
          <p:cNvSpPr/>
          <p:nvPr/>
        </p:nvSpPr>
        <p:spPr>
          <a:xfrm>
            <a:off x="2540989" y="1414741"/>
            <a:ext cx="6342888" cy="302760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3656" y="2392049"/>
            <a:ext cx="4737556" cy="905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436" y="280722"/>
            <a:ext cx="4027932" cy="163771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93108" y="149445"/>
            <a:ext cx="3383280" cy="132717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127236" y="1875413"/>
            <a:ext cx="3064764" cy="193852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одобрять назначение членов Высокого суда Федерального округа, предоставляемых Президентом Республики</a:t>
            </a:r>
          </a:p>
        </p:txBody>
      </p:sp>
      <p:sp>
        <p:nvSpPr>
          <p:cNvPr id="10" name="Овал 9"/>
          <p:cNvSpPr/>
          <p:nvPr/>
        </p:nvSpPr>
        <p:spPr>
          <a:xfrm>
            <a:off x="6366712" y="4518967"/>
            <a:ext cx="4660392" cy="202976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23475" y="2405263"/>
            <a:ext cx="41779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Палата представителей полномочна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414" y="611063"/>
            <a:ext cx="3617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утверждать федеральный бюджет; наблюдать за точным исполнением ведомством Контролера казначейства своих функций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36008" y="344086"/>
            <a:ext cx="2697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назначать руководителей и других служащих ведомства Контролера казначейства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32320" y="4742273"/>
            <a:ext cx="323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рассматривать обвинения, предъявляемые государственным должностным лицам, указанным в Конституции, в связи с совершением ими должностных преступлений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3238" y="4754205"/>
            <a:ext cx="3032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точным исполнением ведомством Контролера казначейства своих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5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четверенная стрелка 16"/>
          <p:cNvSpPr/>
          <p:nvPr/>
        </p:nvSpPr>
        <p:spPr>
          <a:xfrm>
            <a:off x="3068192" y="1833669"/>
            <a:ext cx="5225034" cy="263755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80559" y="2590658"/>
            <a:ext cx="2400301" cy="93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624" y="-14605"/>
            <a:ext cx="3883152" cy="217258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назначенных Президентом послов, дипломатических представителей, генеральных консулов, высших должностных лиц казначейства, полковников и других высших чинов национальной армии, флота и военно-воздушных </a:t>
            </a:r>
            <a:r>
              <a:rPr lang="ru-RU" sz="13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</a:t>
            </a:r>
            <a:endParaRPr lang="ru-RU" sz="13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05071" y="37638"/>
            <a:ext cx="3739897" cy="19642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дача согласия на использование Президентом Республики национальной гвардии за пределами соответствующих штатов, определяя необходимую потребность в вооруженной силе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8129016" y="137161"/>
            <a:ext cx="4082796" cy="23958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уполномочивание Президента направлять национальные войска за пределы территории страны, разрешение иностранным войскам проход через государственную территорию и флотам держав пребывание в мексиканских водах свыше одного месяца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7872983" y="2783150"/>
            <a:ext cx="4235957" cy="25349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в качестве жюри присяжных для вынесения приговора политическим судом о правонарушениях и упущениях государственных должностных лиц, действующих в ущерб основным общественным интересам и нарушающих свои служебные обязанности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6870" y="3020902"/>
            <a:ext cx="3304032" cy="1653725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провозглашение в случае отсутствия всех конституционных властей в штате необходимость назначения временного губернатора</a:t>
            </a:r>
          </a:p>
        </p:txBody>
      </p:sp>
      <p:sp>
        <p:nvSpPr>
          <p:cNvPr id="10" name="Овал 9"/>
          <p:cNvSpPr/>
          <p:nvPr/>
        </p:nvSpPr>
        <p:spPr>
          <a:xfrm>
            <a:off x="456056" y="4878029"/>
            <a:ext cx="4128516" cy="19078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внешней политики, утверждение международных договоров и дипломатических соглашений, заключаемые исполнительной властью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7085" y="2579115"/>
            <a:ext cx="3127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исключительной компетенции Сената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относитсяё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5680709" y="5048498"/>
            <a:ext cx="3977638" cy="1737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назначения членов Верховного суда федерации, представляемых Президентом Республики, а также удовлетворение заявлений об отпуске или отставке.</a:t>
            </a:r>
          </a:p>
        </p:txBody>
      </p:sp>
    </p:spTree>
    <p:extLst>
      <p:ext uri="{BB962C8B-B14F-4D97-AF65-F5344CB8AC3E}">
        <p14:creationId xmlns:p14="http://schemas.microsoft.com/office/powerpoint/2010/main" val="275650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0362" y="1474184"/>
            <a:ext cx="7604760" cy="1200329"/>
          </a:xfrm>
          <a:prstGeom prst="rect">
            <a:avLst/>
          </a:prstGeom>
          <a:solidFill>
            <a:srgbClr val="9966FF"/>
          </a:solidFill>
          <a:ln>
            <a:solidFill>
              <a:srgbClr val="9933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Обе Палаты конгресса имеют право создавать комиссии для расследования деятельности федеральных министерств, административных департаментов и предприятий с преобладающим государственным участием.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3303" y="4901845"/>
            <a:ext cx="10076688" cy="923330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период между сессиями Конгресса действует Постоянная комиссия в составе 39 членов, из которых 15 являются депутатами и 14 - сенаторами, назначенными соответствующими Палатами на последнем заседании перед закрытием сессии. </a:t>
            </a:r>
          </a:p>
        </p:txBody>
      </p:sp>
      <p:sp>
        <p:nvSpPr>
          <p:cNvPr id="6" name="Дуга 5"/>
          <p:cNvSpPr/>
          <p:nvPr/>
        </p:nvSpPr>
        <p:spPr>
          <a:xfrm>
            <a:off x="6501384" y="2074348"/>
            <a:ext cx="3584448" cy="4572000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3685037">
            <a:off x="566092" y="2522212"/>
            <a:ext cx="3836961" cy="3233191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6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>
            <a:stCxn id="3" idx="0"/>
            <a:endCxn id="8" idx="2"/>
          </p:cNvCxnSpPr>
          <p:nvPr/>
        </p:nvCxnSpPr>
        <p:spPr>
          <a:xfrm flipH="1" flipV="1">
            <a:off x="5941314" y="1874519"/>
            <a:ext cx="34290" cy="727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3593592" y="2602389"/>
            <a:ext cx="4672584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85616" y="2602389"/>
            <a:ext cx="437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Постоянная комиссия, кроме полномочий, специально предусмотренных Конституцией, вправе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744" y="3866533"/>
            <a:ext cx="3072384" cy="19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принимать в надлежащих случаях присягу при вступлении в должность Президента Республики, членов Верховного суда Республики и членов Высокого суда Федерального </a:t>
            </a:r>
            <a:r>
              <a:rPr lang="ru-RU" sz="1400" dirty="0" smtClean="0"/>
              <a:t>округа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040" y="608142"/>
            <a:ext cx="2990088" cy="1101785"/>
          </a:xfrm>
          <a:prstGeom prst="rect">
            <a:avLst/>
          </a:prstGeom>
          <a:solidFill>
            <a:srgbClr val="1CE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давать согласие на использование национальной гвардии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13048" y="482792"/>
            <a:ext cx="4256532" cy="1391727"/>
          </a:xfrm>
          <a:prstGeom prst="rect">
            <a:avLst/>
          </a:prstGeom>
          <a:solidFill>
            <a:srgbClr val="2887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созывать по своей инициативе или по предложению исполнительной власти внеочередные сессии Конгресса или одной Палаты, для чего в обоих случаях необходимо 2/3 голосов присутствующих членов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4508" y="3919300"/>
            <a:ext cx="4005072" cy="1940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утверждать произведенные Президентом Республики назначения послов, дипломатических представителей, генеральных консулов, высших должностных лиц казначейства, полковников и других высших чинов национальной армии, флота, военно-воздушных сил в порядке, установленном законом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74252" y="3721608"/>
            <a:ext cx="3035808" cy="2020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принимать в период между сессиями Конгресса федерации законопроекты и предложения, направляемые в Палаты, и передавать их для заключения в комиссии Палаты, чтобы рассмотреть на ближайшей сессии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72500" y="297247"/>
            <a:ext cx="3447288" cy="1933889"/>
          </a:xfrm>
          <a:prstGeom prst="rect">
            <a:avLst/>
          </a:prstGeom>
          <a:solidFill>
            <a:srgbClr val="FD01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одобрять назначения членов Верховного суда федерации и членов Высокого суда Федерального округа, представленных Президентом Республики, а также удовлетворять заявления об отпусках членов Верховного </a:t>
            </a:r>
            <a:r>
              <a:rPr lang="ru-RU" sz="1400" dirty="0" smtClean="0"/>
              <a:t>суда</a:t>
            </a:r>
            <a:endParaRPr lang="ru-RU" sz="1400" dirty="0"/>
          </a:p>
        </p:txBody>
      </p: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>
            <a:off x="6067044" y="3433386"/>
            <a:ext cx="0" cy="485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236976" y="1709927"/>
            <a:ext cx="356616" cy="892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8277606" y="2308558"/>
            <a:ext cx="386334" cy="587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306699" y="3174638"/>
            <a:ext cx="286893" cy="691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277606" y="3364992"/>
            <a:ext cx="596646" cy="554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70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504" y="322040"/>
            <a:ext cx="10037064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Глава государства и правительства - Президент, избираемый на 6-летний срок без права переизбрания. Президент Республики является стержневой фигурой в конституционном механизме государственной власти Мексики.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1544" y="3270462"/>
            <a:ext cx="2977896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качестве главы исполнительной </a:t>
            </a:r>
            <a:r>
              <a:rPr lang="ru-RU" sz="1400" dirty="0"/>
              <a:t>власти</a:t>
            </a:r>
            <a:r>
              <a:rPr lang="ru-RU" sz="1600" dirty="0"/>
              <a:t> </a:t>
            </a:r>
            <a:r>
              <a:rPr lang="ru-RU" sz="1600" dirty="0" smtClean="0"/>
              <a:t>Президент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3232" y="2957368"/>
            <a:ext cx="1903936" cy="73866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руководит всем государственным аппаратом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8572" y="1488834"/>
            <a:ext cx="2487168" cy="95410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назначает и увольняет высших должностных лиц федерации и федерального округа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29984" y="1803593"/>
            <a:ext cx="1415555" cy="73866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возглавляет вооруженные силы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98978" y="2957368"/>
            <a:ext cx="1969733" cy="73866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право законодательной инициативы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6564" y="4288065"/>
            <a:ext cx="2258952" cy="307777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just"/>
            <a:r>
              <a:rPr lang="ru-RU" sz="1400" dirty="0"/>
              <a:t>обладает правом вето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73567" y="4567939"/>
            <a:ext cx="2831592" cy="160043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вправе вводить </a:t>
            </a:r>
            <a:r>
              <a:rPr lang="ru-RU" sz="1400" dirty="0" smtClean="0"/>
              <a:t>ЧП, </a:t>
            </a:r>
            <a:r>
              <a:rPr lang="ru-RU" sz="1400" dirty="0"/>
              <a:t>приостанавливать действие конституционных гарантий, реализовывать возможность федеральной </a:t>
            </a:r>
            <a:r>
              <a:rPr lang="ru-RU" sz="1400" dirty="0" smtClean="0"/>
              <a:t>вмешательства </a:t>
            </a:r>
            <a:r>
              <a:rPr lang="ru-RU" sz="1400" dirty="0"/>
              <a:t>во внутренние дела </a:t>
            </a:r>
            <a:r>
              <a:rPr lang="ru-RU" sz="1400" dirty="0" smtClean="0"/>
              <a:t>штатов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42184" y="5088284"/>
            <a:ext cx="1915207" cy="73866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декреты, имеющие силу закона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063058" y="4105112"/>
            <a:ext cx="894191" cy="18295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66182" y="2468976"/>
            <a:ext cx="9144" cy="7300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525043" y="2484322"/>
            <a:ext cx="920946" cy="40881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926580" y="2639751"/>
            <a:ext cx="22860" cy="50677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8" idx="1"/>
          </p:cNvCxnSpPr>
          <p:nvPr/>
        </p:nvCxnSpPr>
        <p:spPr>
          <a:xfrm flipV="1">
            <a:off x="7002780" y="3326700"/>
            <a:ext cx="1296198" cy="39574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949440" y="4214921"/>
            <a:ext cx="1024127" cy="61474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41036" y="4153026"/>
            <a:ext cx="50292" cy="8670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51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</TotalTime>
  <Words>2844</Words>
  <Application>Microsoft Office PowerPoint</Application>
  <PresentationFormat>Широкоэкранный</PresentationFormat>
  <Paragraphs>125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1. Государственное устройство Мексики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Общая характеристика правовой системы Мексики</vt:lpstr>
      <vt:lpstr>Презентация PowerPoint</vt:lpstr>
      <vt:lpstr>3. Гражданское право Мексики и смежные с ним отрасли права </vt:lpstr>
      <vt:lpstr>Презентация PowerPoint</vt:lpstr>
      <vt:lpstr>Презентация PowerPoint</vt:lpstr>
      <vt:lpstr>5. Судебная система и органы контроля Мексики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</dc:creator>
  <cp:lastModifiedBy>olesy</cp:lastModifiedBy>
  <cp:revision>124</cp:revision>
  <dcterms:created xsi:type="dcterms:W3CDTF">2022-07-17T15:17:52Z</dcterms:created>
  <dcterms:modified xsi:type="dcterms:W3CDTF">2022-07-17T21:50:40Z</dcterms:modified>
</cp:coreProperties>
</file>