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4"/>
  </p:notesMasterIdLst>
  <p:handoutMasterIdLst>
    <p:handoutMasterId r:id="rId15"/>
  </p:handoutMasterIdLst>
  <p:sldIdLst>
    <p:sldId id="2549" r:id="rId2"/>
    <p:sldId id="2552" r:id="rId3"/>
    <p:sldId id="2554" r:id="rId4"/>
    <p:sldId id="2548" r:id="rId5"/>
    <p:sldId id="2558" r:id="rId6"/>
    <p:sldId id="2537" r:id="rId7"/>
    <p:sldId id="270" r:id="rId8"/>
    <p:sldId id="2555" r:id="rId9"/>
    <p:sldId id="272" r:id="rId10"/>
    <p:sldId id="2561" r:id="rId11"/>
    <p:sldId id="2559" r:id="rId12"/>
    <p:sldId id="2560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3743" autoAdjust="0"/>
  </p:normalViewPr>
  <p:slideViewPr>
    <p:cSldViewPr snapToGrid="0">
      <p:cViewPr varScale="1">
        <p:scale>
          <a:sx n="107" d="100"/>
          <a:sy n="107" d="100"/>
        </p:scale>
        <p:origin x="106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1FC8B-EC93-C64D-BBD2-37E30DAF45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778383-06DB-4BD5-A85F-ECB371CF56A5}" type="datetime1">
              <a:rPr lang="ru-RU" smtClean="0"/>
              <a:t>05.12.2023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B580-7FF0-4890-9376-44BCC8DE4021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D111EE-B1CE-3F40-8B0E-AB6A92B8545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34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36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4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53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75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2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6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55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50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E21E32-F3C5-449A-BB13-620A64EA5E22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dirty="0"/>
              <a:t>Щелкните, чтобы изменить подзаголовок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Треугольник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C6CEA-EEF7-4407-9C90-90AAEB9C4E02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реугольник 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rtlCol="0"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 rtlCol="0"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Узкий заголовок и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0E494-57DE-49FD-BE65-9F6028F201AC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rtlCol="0"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 rtlCol="0"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узким объек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04249B-30E1-43D5-AB2D-F9BAE7E5D767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rtlCol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с изображением и именем ав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9BCF-31CA-45E6-96CC-BA129A116466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rtlCol="0"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Разместите здесь цитату</a:t>
            </a:r>
          </a:p>
        </p:txBody>
      </p:sp>
      <p:sp>
        <p:nvSpPr>
          <p:cNvPr id="13" name="Треугольник 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Треугольник 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Треугольник 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Треугольник 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Треугольник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9" name="Треугольник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(горизонтально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6" name="Дата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EB1BB59D-052A-4394-93F0-FCFFEACBDA0E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17" name="Нижний колонтитул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8" name="Номер слайда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9" name="Заголовок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реугольник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Треугольник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3410A-2FAD-4DB0-8AAD-50E579C8253A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F423B-7D80-4197-93A6-B3BBF6D3981F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(чер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073FC2-DF50-43D9-861C-E76233AD77A3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бел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BE3CB3-B8F4-4C8C-B783-42A4BC27AD95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бел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D6618-3834-4B4B-9172-55CDDC16D680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Треугольник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400" noProof="0" dirty="0"/>
            </a:p>
          </p:txBody>
        </p:sp>
        <p:sp>
          <p:nvSpPr>
            <p:cNvPr id="15" name="Треугольник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noProof="0" dirty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45E4D-D81A-46A4-97A5-A855C0AC7B89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400" noProof="0" dirty="0"/>
            </a:p>
          </p:txBody>
        </p:sp>
        <p:sp>
          <p:nvSpPr>
            <p:cNvPr id="21" name="Треугольник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noProof="0" dirty="0"/>
            </a:p>
          </p:txBody>
        </p:sp>
      </p:grpSp>
      <p:sp>
        <p:nvSpPr>
          <p:cNvPr id="22" name="Текст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13765-BF7A-4639-8136-1DA108E9B0A8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реугольник 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rtlCol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rtlCol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BFDC4B46-13CB-467C-BAB7-6BC4728FDA3B}" type="datetime1">
              <a:rPr lang="ru-RU" noProof="0" smtClean="0"/>
              <a:t>05.12.2023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file.net/preview/5247278/page:9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ru-RU" sz="4800" dirty="0"/>
              <a:t>Формы международных расчетов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Милютин О.А.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ЮЮЦ-411</a:t>
            </a:r>
          </a:p>
          <a:p>
            <a:pPr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BA0224-6A61-5EF7-2DAD-C8ACDF7472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0651" r="18655"/>
          <a:stretch/>
        </p:blipFill>
        <p:spPr>
          <a:xfrm>
            <a:off x="6973824" y="-3048"/>
            <a:ext cx="5218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:a16="http://schemas.microsoft.com/office/drawing/2014/main" id="{F350E405-B77B-891F-9BE5-21740CCD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6" y="1007696"/>
            <a:ext cx="10452848" cy="48426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Если покупатель осуществляет платеж с помощью чека, то он может сделать следующий выбор:</a:t>
            </a:r>
          </a:p>
          <a:p>
            <a:r>
              <a:rPr lang="ru-RU" dirty="0"/>
              <a:t>самостоятельно выставить чек (клиентский чек);</a:t>
            </a:r>
          </a:p>
          <a:p>
            <a:r>
              <a:rPr lang="ru-RU" dirty="0"/>
              <a:t>поручить выписать чек банку (банковский чек).</a:t>
            </a:r>
          </a:p>
          <a:p>
            <a:pPr marL="0" indent="0">
              <a:buNone/>
            </a:pPr>
            <a:r>
              <a:rPr lang="ru-RU" dirty="0"/>
              <a:t>Т.к. чек является оборотным документом, то он может переходить из рук в руки, от одного держателя к другому и, таким образом, в самый короткий срок дает возможность погашать платежные обязательства нескольких владельцев, заменяя собой банковский перевод, а также наличные деньги.</a:t>
            </a:r>
          </a:p>
          <a:p>
            <a:pPr marL="0" indent="0">
              <a:buNone/>
            </a:pPr>
            <a:r>
              <a:rPr lang="ru-RU" dirty="0"/>
              <a:t>Валютные клиринги - это расчеты в форме обязательного взаимного зачета международных требований и обязательств на основе межправительственных соглашений. В отличие от внутреннего межбанковского клиринга, взаимозачеты по валютному клирингу производятся не добровольно, а в обязательном порядке, при наличии соответствующего межправительственного соглашения.</a:t>
            </a:r>
          </a:p>
        </p:txBody>
      </p:sp>
    </p:spTree>
    <p:extLst>
      <p:ext uri="{BB962C8B-B14F-4D97-AF65-F5344CB8AC3E}">
        <p14:creationId xmlns:p14="http://schemas.microsoft.com/office/powerpoint/2010/main" val="32966805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1E8F96A-C509-7D5E-0FCF-0D5B5F11001E}"/>
              </a:ext>
            </a:extLst>
          </p:cNvPr>
          <p:cNvSpPr txBox="1"/>
          <p:nvPr/>
        </p:nvSpPr>
        <p:spPr>
          <a:xfrm>
            <a:off x="9302533" y="930858"/>
            <a:ext cx="280416" cy="64479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41300" dirty="0">
                <a:solidFill>
                  <a:schemeClr val="accent1">
                    <a:lumMod val="50000"/>
                  </a:schemeClr>
                </a:solidFill>
                <a:sym typeface="Webdings" panose="05030102010509060703" pitchFamily="18" charset="2"/>
              </a:rPr>
              <a:t></a:t>
            </a:r>
            <a:endParaRPr lang="ru-RU" sz="4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4A8CB5-097A-DD5E-97D8-D54BE706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422" y="3011868"/>
            <a:ext cx="3889053" cy="3002359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59853-6A8D-051B-F22C-B856C6EF2FCE}"/>
              </a:ext>
            </a:extLst>
          </p:cNvPr>
          <p:cNvSpPr txBox="1"/>
          <p:nvPr/>
        </p:nvSpPr>
        <p:spPr>
          <a:xfrm>
            <a:off x="210746" y="1815364"/>
            <a:ext cx="7925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https://studfile.net/preview/5247278/page:9/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49666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9305CB-9E31-2034-8561-67563BF3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109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5613A2D6-52A2-8C4D-985E-CB4BEE6B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248" y="1536192"/>
            <a:ext cx="5638800" cy="5035295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ru-RU" dirty="0">
                <a:solidFill>
                  <a:srgbClr val="C00000"/>
                </a:solidFill>
              </a:rPr>
              <a:t>Международные расчеты </a:t>
            </a:r>
            <a:r>
              <a:rPr lang="ru-RU" dirty="0"/>
              <a:t>- это регулирование платежей по денежным требованиям, которые возникают между юридическими лицами, государствами и гражданами разных стран на основе их экономических политических и культурных отношений. Эти расчеты обслуживают платежи по денежным требованиям и обязательствам, возникающим в связи с торгово-экономическим и другими отношениями межгосударственного характера и, в отличие от внутренних расчетов, они связаны с обменом одной национальной валюты на другую. </a:t>
            </a:r>
          </a:p>
          <a:p>
            <a:pPr marL="0" indent="0" rtl="0">
              <a:buNone/>
            </a:pPr>
            <a:r>
              <a:rPr lang="ru-RU" dirty="0"/>
              <a:t>При заключении внешнеторговых, кредитных и других сделок стороны договариваются в какой валюте будет осуществляется платеж. При этом может быть валюта и третьей стороны, а не обязательно тех сторон, между которыми заключается сделка.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B1D6B7-74EE-DC01-49A2-89177162F7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2CB5DE7-C0EC-D942-81AE-50AB9E5F5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7616" y="1700785"/>
            <a:ext cx="6975089" cy="3663696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ru-RU" sz="2400" dirty="0"/>
              <a:t>В международном платежном обороте валюта выступает обычно не в виде наличных денежных знаков, а в форме чеков, телеграфных и почтовых переводов, электронных переводов, которые выражаются в соответствующей им валюте. Международные расчеты многообразны по экономическому содержанию, но их можно разделить на две основные группы: торговые и неторговые. Такое деление обуславливается различием в системе цен, на основе которых строится те или другие платежи и поступления.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2FC3276-ABB5-A4CA-4354-C5E28DD7C0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DF5302-8BAF-DD47-A375-773B74B6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" y="524256"/>
            <a:ext cx="4560851" cy="4962144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/>
              <a:t>Торговые международные расчеты включают: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платежи и поступления по внешнеторговым операциям;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платежи и поступления по международному кредиту;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платежи и поступления по международным перевозкам грузов морским, железнодорожным или другим видом транспорта.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На долю торговых расчетов приходится подавляющая часть международных расчетов.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9FCAE30-DC8E-D372-58C7-56FE922550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9268C3-D191-8896-14C3-EE1D52F9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768" y="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6" y="1462425"/>
            <a:ext cx="10452848" cy="3933150"/>
          </a:xfrm>
        </p:spPr>
        <p:txBody>
          <a:bodyPr rtlCol="0" anchor="ctr">
            <a:normAutofit lnSpcReduction="10000"/>
          </a:bodyPr>
          <a:lstStyle/>
          <a:p>
            <a:pPr marL="0" indent="0" rtl="0">
              <a:buNone/>
            </a:pPr>
            <a:r>
              <a:rPr lang="ru-RU" sz="3200" dirty="0"/>
              <a:t>К группе неторговых международных расчетов относятся:</a:t>
            </a:r>
          </a:p>
          <a:p>
            <a:r>
              <a:rPr lang="ru-RU" sz="3200" dirty="0"/>
              <a:t>платежи по содержанию дипломатических, торговых, консульских и др. международных организаций;</a:t>
            </a:r>
          </a:p>
          <a:p>
            <a:r>
              <a:rPr lang="ru-RU" sz="3200" dirty="0"/>
              <a:t>расходы по требованию различных групп специалистов, делегаций, отдельных граждан в других государствах;</a:t>
            </a:r>
          </a:p>
          <a:p>
            <a:r>
              <a:rPr lang="ru-RU" sz="3200" dirty="0"/>
              <a:t>переводы денежных средств за границу по поручениям общественных религиозных организаций, частных лиц.</a:t>
            </a:r>
          </a:p>
        </p:txBody>
      </p:sp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338F7-6BBF-4296-1179-07F28E71D853}"/>
              </a:ext>
            </a:extLst>
          </p:cNvPr>
          <p:cNvSpPr txBox="1"/>
          <p:nvPr/>
        </p:nvSpPr>
        <p:spPr>
          <a:xfrm>
            <a:off x="292608" y="701838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Торговые расчеты связаны с операциями, осуществляемыми на основе внешнеторговых цен, международных тарифов на услуги. Отличительной чертой этих расчетов является их проведение по внутренним розничным ценам на товары и по тарифам платных услуг населению каждой страны. При этом платежи осуществляются в соответствующих национальных валютах. Дополнительная сложность состоит в том, что в международных платежах участвуют несколько суверенных государств, географических зон, юрисдикций. К тому же в них может использоваться несколько валют.</a:t>
            </a:r>
          </a:p>
          <a:p>
            <a:endParaRPr lang="ru-RU" dirty="0"/>
          </a:p>
          <a:p>
            <a:r>
              <a:rPr lang="ru-RU" dirty="0"/>
              <a:t>Платежи в любой конкретной валюте осуществляется через зарегистрированные банки, находящиеся на стороне платежа, а также через филиалы, подразделения иностранных банков, находящиеся в стране.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67B9E0-49DC-9CF1-6874-BB4271AAF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3034630"/>
            <a:ext cx="57435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32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FD03E-798E-4118-B7D4-3E854196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45" y="774192"/>
            <a:ext cx="10452849" cy="5309616"/>
          </a:xfrm>
        </p:spPr>
        <p:txBody>
          <a:bodyPr rtlCol="0">
            <a:noAutofit/>
          </a:bodyPr>
          <a:lstStyle/>
          <a:p>
            <a:pPr rtl="0"/>
            <a:r>
              <a:rPr lang="ru-RU" sz="1800" dirty="0"/>
              <a:t>Формы международных расчетов - это исторически сложившиеся в международной практике способы оформления, передачи, обработки платежных и товарораспорядительных документов и осуществление платежей. Выбор конкретной формы, в которой будут осуществляться расчеты по внешнеторговому контракту, определяется по соглашению сторон и фиксируется в разделе «условия платежа внешнеторгового контракта». </a:t>
            </a:r>
            <a:br>
              <a:rPr lang="ru-RU" sz="1800" dirty="0"/>
            </a:br>
            <a:r>
              <a:rPr lang="ru-RU" sz="1800" dirty="0"/>
              <a:t>В международных расчетах принимаются такие формы расчетов:</a:t>
            </a:r>
            <a:br>
              <a:rPr lang="ru-RU" sz="1800" dirty="0"/>
            </a:br>
            <a:r>
              <a:rPr lang="ru-RU" sz="1800" dirty="0"/>
              <a:t>- коммерческие переводные векселя (тратты);</a:t>
            </a:r>
            <a:br>
              <a:rPr lang="ru-RU" sz="1800" dirty="0"/>
            </a:br>
            <a:r>
              <a:rPr lang="ru-RU" sz="1800" dirty="0"/>
              <a:t>- обычные векселя;</a:t>
            </a:r>
            <a:br>
              <a:rPr lang="ru-RU" sz="1800" dirty="0"/>
            </a:br>
            <a:r>
              <a:rPr lang="ru-RU" sz="1800" dirty="0"/>
              <a:t>- банковские векселя;</a:t>
            </a:r>
            <a:br>
              <a:rPr lang="ru-RU" sz="1800" dirty="0"/>
            </a:br>
            <a:r>
              <a:rPr lang="ru-RU" sz="1800" dirty="0"/>
              <a:t>- банковские чеки;</a:t>
            </a:r>
            <a:br>
              <a:rPr lang="ru-RU" sz="1800" dirty="0"/>
            </a:br>
            <a:r>
              <a:rPr lang="ru-RU" sz="1800" dirty="0"/>
              <a:t>- банковские переводы;</a:t>
            </a:r>
            <a:br>
              <a:rPr lang="ru-RU" sz="1800" dirty="0"/>
            </a:br>
            <a:r>
              <a:rPr lang="ru-RU" sz="1800" dirty="0"/>
              <a:t>- инкассо;</a:t>
            </a:r>
            <a:br>
              <a:rPr lang="ru-RU" sz="1800" dirty="0"/>
            </a:br>
            <a:r>
              <a:rPr lang="ru-RU" sz="1800" dirty="0"/>
              <a:t>- аккредитив;</a:t>
            </a:r>
            <a:br>
              <a:rPr lang="ru-RU" sz="1800" dirty="0"/>
            </a:br>
            <a:r>
              <a:rPr lang="ru-RU" sz="1800" dirty="0"/>
              <a:t>- авансовый платеж;</a:t>
            </a:r>
            <a:br>
              <a:rPr lang="ru-RU" sz="1800" dirty="0"/>
            </a:br>
            <a:r>
              <a:rPr lang="ru-RU" sz="1800" dirty="0"/>
              <a:t>- расчеты по открытому счету;</a:t>
            </a:r>
            <a:br>
              <a:rPr lang="ru-RU" sz="1800" dirty="0"/>
            </a:br>
            <a:r>
              <a:rPr lang="ru-RU" sz="1800" dirty="0"/>
              <a:t>- валютный клиринг.</a:t>
            </a:r>
            <a:br>
              <a:rPr lang="ru-RU" sz="1800" dirty="0"/>
            </a:br>
            <a:r>
              <a:rPr lang="ru-RU" sz="1800" dirty="0"/>
              <a:t>Основные формы международных расчетов, по сути, аналогичны формам внутренних расчетов. Например, инкассовая форма - поручение клиента банку о получении платежа от импортера за товары и услуги и зачисление этих средств на счет экспортера в банке. При этом банки выполняют инкассовые операции на основании инструкции, полученной от экспортера.</a:t>
            </a:r>
          </a:p>
        </p:txBody>
      </p:sp>
    </p:spTree>
    <p:extLst>
      <p:ext uri="{BB962C8B-B14F-4D97-AF65-F5344CB8AC3E}">
        <p14:creationId xmlns:p14="http://schemas.microsoft.com/office/powerpoint/2010/main" val="32308765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6A74C1-5C3C-8290-488E-846ADC0D642A}"/>
              </a:ext>
            </a:extLst>
          </p:cNvPr>
          <p:cNvSpPr txBox="1"/>
          <p:nvPr/>
        </p:nvSpPr>
        <p:spPr>
          <a:xfrm>
            <a:off x="5876544" y="1954400"/>
            <a:ext cx="6096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Аккредитивная форма - это соглашение об обязательстве банка оплатить по просьбе клиента документы либо акцептовать или учесть тратту в пользу третьего лица, на которое открыт аккредитив. Порядок осуществления этих расчетов регламентируется правилами и обычаями для документальных аккредитивов.</a:t>
            </a:r>
          </a:p>
          <a:p>
            <a:endParaRPr lang="ru-RU" sz="1600" dirty="0"/>
          </a:p>
          <a:p>
            <a:r>
              <a:rPr lang="ru-RU" sz="1600" dirty="0"/>
              <a:t>Банковские перевод - это поручение одного банка другому выплатить перевод получателю определенной суммы Переводополучателями международных расчетов часто выступают клиенты банков. Часто банковские расчеты сочетаются с другими формами расчетов, а также с гарантией банков.</a:t>
            </a:r>
          </a:p>
          <a:p>
            <a:endParaRPr lang="ru-RU" sz="1600" dirty="0"/>
          </a:p>
          <a:p>
            <a:r>
              <a:rPr lang="ru-RU" sz="1600" dirty="0"/>
              <a:t>Банковский перевод - самая распространенная форма расчетов. Использование расчетов банковскими переводами имеет как положительные, так и отрицательные стороны. К положительным моментам можно отнести быстроту, простоту и незначительную стоимость осуществления операций. Однако при этом следует помнить о </a:t>
            </a:r>
            <a:r>
              <a:rPr lang="ru-RU" sz="1600" dirty="0" err="1"/>
              <a:t>безгарантийности</a:t>
            </a:r>
            <a:r>
              <a:rPr lang="ru-RU" sz="1600" dirty="0"/>
              <a:t> и, в соответствии с этим, ненадежности данной формы расчетов.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9E8D7D-2817-354E-DF0B-D67878BFD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386263" cy="4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28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6" y="3102864"/>
            <a:ext cx="10452848" cy="2944369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ru-RU" dirty="0"/>
              <a:t>Авансовый платеж (разновидность банковского перевода) - это оплата товаров импортера авансом до отгрузки, а иногда до производства этих товаров. При этом соглашение импортера связано или с его заинтересованностью или с доверием экспортера.</a:t>
            </a:r>
          </a:p>
          <a:p>
            <a:pPr marL="0" indent="0" rtl="0">
              <a:buNone/>
            </a:pPr>
            <a:r>
              <a:rPr lang="ru-RU" dirty="0"/>
              <a:t>Расчеты по открытому счету (также разновидность банковского перевода) предусматривают периодические платежи в установленные сроки импортера экспортеру при регулярных поставках в товарах в кредит по данному счету. Эти расчеты наиболее выгодны для импортеров и практикуются при доверительных и длительных отношениях с зарубежными поставщиками.</a:t>
            </a:r>
          </a:p>
          <a:p>
            <a:pPr marL="0" indent="0" rtl="0">
              <a:buNone/>
            </a:pPr>
            <a:r>
              <a:rPr lang="ru-RU" dirty="0"/>
              <a:t>Расчеты с использование векселей, банковских карточек. В этих расчетах применяются переводные и обычные векселя. За оплату векселей ответственность несут акцептанты, т.е. банк или импортер, который дал согласие их оплатить.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4D3E42-55C7-0572-6578-93A81FB1E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" t="8722" r="-7" b="46968"/>
          <a:stretch/>
        </p:blipFill>
        <p:spPr>
          <a:xfrm>
            <a:off x="413824" y="483782"/>
            <a:ext cx="11365992" cy="24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088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Ретроспектива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601_TF11344857.potx" id="{76DE1DE2-F9C0-4364-B4FA-02FC73A545F7}" vid="{8A3957A4-7D6B-4125-9C8A-8A7742A1736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конференции с геометрическим оформлением</Template>
  <TotalTime>25</TotalTime>
  <Words>967</Words>
  <Application>Microsoft Office PowerPoint</Application>
  <PresentationFormat>Широкоэкранный</PresentationFormat>
  <Paragraphs>40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РетроспективаVTI</vt:lpstr>
      <vt:lpstr>Формы международных расчетов</vt:lpstr>
      <vt:lpstr>Презентация PowerPoint</vt:lpstr>
      <vt:lpstr>Презентация PowerPoint</vt:lpstr>
      <vt:lpstr>Торговые международные расчеты включают:  - платежи и поступления по внешнеторговым операциям;  - платежи и поступления по международному кредиту;  - платежи и поступления по международным перевозкам грузов морским, железнодорожным или другим видом транспорта.  На долю торговых расчетов приходится подавляющая часть международных расчетов.</vt:lpstr>
      <vt:lpstr>Презентация PowerPoint</vt:lpstr>
      <vt:lpstr>Презентация PowerPoint</vt:lpstr>
      <vt:lpstr>Формы международных расчетов - это исторически сложившиеся в международной практике способы оформления, передачи, обработки платежных и товарораспорядительных документов и осуществление платежей. Выбор конкретной формы, в которой будут осуществляться расчеты по внешнеторговому контракту, определяется по соглашению сторон и фиксируется в разделе «условия платежа внешнеторгового контракта».  В международных расчетах принимаются такие формы расчетов: - коммерческие переводные векселя (тратты); - обычные векселя; - банковские векселя; - банковские чеки; - банковские переводы; - инкассо; - аккредитив; - авансовый платеж; - расчеты по открытому счету; - валютный клиринг. Основные формы международных расчетов, по сути, аналогичны формам внутренних расчетов. Например, инкассовая форма - поручение клиента банку о получении платежа от импортера за товары и услуги и зачисление этих средств на счет экспортера в банке. При этом банки выполняют инкассовые операции на основании инструкции, полученной от экспортера.</vt:lpstr>
      <vt:lpstr>Презентация PowerPoint</vt:lpstr>
      <vt:lpstr>Презентация PowerPoint</vt:lpstr>
      <vt:lpstr>Презентация PowerPoint</vt:lpstr>
      <vt:lpstr>Источник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Милютин Олег Андреевич</dc:creator>
  <cp:lastModifiedBy>Милютин Олег Андреевич</cp:lastModifiedBy>
  <cp:revision>4</cp:revision>
  <dcterms:created xsi:type="dcterms:W3CDTF">2023-03-02T16:55:23Z</dcterms:created>
  <dcterms:modified xsi:type="dcterms:W3CDTF">2023-12-05T20:48:23Z</dcterms:modified>
</cp:coreProperties>
</file>