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88D46-B12E-4313-9964-C2430EAFAE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07B89022-3F6C-4182-B62B-7CF3F89C3564}">
      <dgm:prSet phldrT="[Текст]"/>
      <dgm:spPr/>
      <dgm:t>
        <a:bodyPr/>
        <a:lstStyle/>
        <a:p>
          <a:r>
            <a:rPr lang="ru-RU" dirty="0"/>
            <a:t>Арбитражное соглашение по спору, возникающему из договора или в связи с ним, распространяется на любые сделки между сторонами третейского соглашения, направленные на исполнение, изменение или расторжение указанного договора. </a:t>
          </a:r>
        </a:p>
      </dgm:t>
    </dgm:pt>
    <dgm:pt modelId="{18449C99-D61C-45E1-A74E-244F686ED907}" type="parTrans" cxnId="{FABB548A-DC87-4BFD-A03E-50A8EE92866C}">
      <dgm:prSet/>
      <dgm:spPr/>
      <dgm:t>
        <a:bodyPr/>
        <a:lstStyle/>
        <a:p>
          <a:endParaRPr lang="ru-RU"/>
        </a:p>
      </dgm:t>
    </dgm:pt>
    <dgm:pt modelId="{517FDC01-6346-483C-B9A2-55A6B18E38A8}" type="sibTrans" cxnId="{FABB548A-DC87-4BFD-A03E-50A8EE92866C}">
      <dgm:prSet/>
      <dgm:spPr/>
      <dgm:t>
        <a:bodyPr/>
        <a:lstStyle/>
        <a:p>
          <a:endParaRPr lang="ru-RU"/>
        </a:p>
      </dgm:t>
    </dgm:pt>
    <dgm:pt modelId="{E73A4292-4686-49BC-A6A7-8471E1F98182}">
      <dgm:prSet phldrT="[Текст]" custT="1"/>
      <dgm:spPr/>
      <dgm:t>
        <a:bodyPr/>
        <a:lstStyle/>
        <a:p>
          <a:r>
            <a:rPr lang="ru-RU" sz="1600"/>
            <a:t>Кроме того, арбитражная оговорка в договоре распространяется также на любые споры, связанные с заключением такого договора, его вступлением в силу, изменением, прекращением, действительностью, в том числе и с возвратом сторонами исполненного по договору, признанному недействительным или незаключенным, если иное не следует из самого арбитражного соглашения (ст. 7 Закона о МКА).</a:t>
          </a:r>
          <a:endParaRPr lang="ru-RU" sz="1600" dirty="0"/>
        </a:p>
      </dgm:t>
    </dgm:pt>
    <dgm:pt modelId="{262ADA82-20B6-4F6F-9DCD-A80E0199FD5A}" type="parTrans" cxnId="{6FD86BC5-F4D2-4A51-BD1A-1ABDE730F5AB}">
      <dgm:prSet/>
      <dgm:spPr/>
      <dgm:t>
        <a:bodyPr/>
        <a:lstStyle/>
        <a:p>
          <a:endParaRPr lang="ru-RU"/>
        </a:p>
      </dgm:t>
    </dgm:pt>
    <dgm:pt modelId="{7A58D2D2-008C-4C21-875F-F4D4045250FE}" type="sibTrans" cxnId="{6FD86BC5-F4D2-4A51-BD1A-1ABDE730F5AB}">
      <dgm:prSet/>
      <dgm:spPr/>
      <dgm:t>
        <a:bodyPr/>
        <a:lstStyle/>
        <a:p>
          <a:endParaRPr lang="ru-RU"/>
        </a:p>
      </dgm:t>
    </dgm:pt>
    <dgm:pt modelId="{3B6D0191-2D9E-4285-AD61-876DFF408CA9}" type="pres">
      <dgm:prSet presAssocID="{CF888D46-B12E-4313-9964-C2430EAFAE43}" presName="diagram" presStyleCnt="0">
        <dgm:presLayoutVars>
          <dgm:dir/>
          <dgm:resizeHandles val="exact"/>
        </dgm:presLayoutVars>
      </dgm:prSet>
      <dgm:spPr/>
    </dgm:pt>
    <dgm:pt modelId="{2FE98843-6F57-4384-9884-50F8BF2E319C}" type="pres">
      <dgm:prSet presAssocID="{07B89022-3F6C-4182-B62B-7CF3F89C3564}" presName="node" presStyleLbl="node1" presStyleIdx="0" presStyleCnt="2">
        <dgm:presLayoutVars>
          <dgm:bulletEnabled val="1"/>
        </dgm:presLayoutVars>
      </dgm:prSet>
      <dgm:spPr/>
    </dgm:pt>
    <dgm:pt modelId="{2811F398-E4B0-42D9-A32E-E15C4FDEE78B}" type="pres">
      <dgm:prSet presAssocID="{517FDC01-6346-483C-B9A2-55A6B18E38A8}" presName="sibTrans" presStyleCnt="0"/>
      <dgm:spPr/>
    </dgm:pt>
    <dgm:pt modelId="{69BA660D-2BE1-4830-BD52-B3493DA8CAAC}" type="pres">
      <dgm:prSet presAssocID="{E73A4292-4686-49BC-A6A7-8471E1F98182}" presName="node" presStyleLbl="node1" presStyleIdx="1" presStyleCnt="2" custLinFactNeighborY="381">
        <dgm:presLayoutVars>
          <dgm:bulletEnabled val="1"/>
        </dgm:presLayoutVars>
      </dgm:prSet>
      <dgm:spPr/>
    </dgm:pt>
  </dgm:ptLst>
  <dgm:cxnLst>
    <dgm:cxn modelId="{6042C829-6131-472B-AB30-2F38B1AB1ACD}" type="presOf" srcId="{E73A4292-4686-49BC-A6A7-8471E1F98182}" destId="{69BA660D-2BE1-4830-BD52-B3493DA8CAAC}" srcOrd="0" destOrd="0" presId="urn:microsoft.com/office/officeart/2005/8/layout/default"/>
    <dgm:cxn modelId="{EA70195F-AEF6-441C-BD3C-F97553F27212}" type="presOf" srcId="{CF888D46-B12E-4313-9964-C2430EAFAE43}" destId="{3B6D0191-2D9E-4285-AD61-876DFF408CA9}" srcOrd="0" destOrd="0" presId="urn:microsoft.com/office/officeart/2005/8/layout/default"/>
    <dgm:cxn modelId="{60E8C988-8609-4A8C-A8D5-C1BF16EB2854}" type="presOf" srcId="{07B89022-3F6C-4182-B62B-7CF3F89C3564}" destId="{2FE98843-6F57-4384-9884-50F8BF2E319C}" srcOrd="0" destOrd="0" presId="urn:microsoft.com/office/officeart/2005/8/layout/default"/>
    <dgm:cxn modelId="{FABB548A-DC87-4BFD-A03E-50A8EE92866C}" srcId="{CF888D46-B12E-4313-9964-C2430EAFAE43}" destId="{07B89022-3F6C-4182-B62B-7CF3F89C3564}" srcOrd="0" destOrd="0" parTransId="{18449C99-D61C-45E1-A74E-244F686ED907}" sibTransId="{517FDC01-6346-483C-B9A2-55A6B18E38A8}"/>
    <dgm:cxn modelId="{6FD86BC5-F4D2-4A51-BD1A-1ABDE730F5AB}" srcId="{CF888D46-B12E-4313-9964-C2430EAFAE43}" destId="{E73A4292-4686-49BC-A6A7-8471E1F98182}" srcOrd="1" destOrd="0" parTransId="{262ADA82-20B6-4F6F-9DCD-A80E0199FD5A}" sibTransId="{7A58D2D2-008C-4C21-875F-F4D4045250FE}"/>
    <dgm:cxn modelId="{DF08918E-2219-4490-9A6E-1E23A9D8EE6D}" type="presParOf" srcId="{3B6D0191-2D9E-4285-AD61-876DFF408CA9}" destId="{2FE98843-6F57-4384-9884-50F8BF2E319C}" srcOrd="0" destOrd="0" presId="urn:microsoft.com/office/officeart/2005/8/layout/default"/>
    <dgm:cxn modelId="{3BBDF1ED-5E7C-4C5F-BE96-B20211F183B5}" type="presParOf" srcId="{3B6D0191-2D9E-4285-AD61-876DFF408CA9}" destId="{2811F398-E4B0-42D9-A32E-E15C4FDEE78B}" srcOrd="1" destOrd="0" presId="urn:microsoft.com/office/officeart/2005/8/layout/default"/>
    <dgm:cxn modelId="{E82826FC-0F0A-43D2-B6B3-856C45A998C7}" type="presParOf" srcId="{3B6D0191-2D9E-4285-AD61-876DFF408CA9}" destId="{69BA660D-2BE1-4830-BD52-B3493DA8CAA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13ECEA-A92E-4D2E-BFBD-FAE5F363F000}"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334A4DCF-91BF-4C7E-AA56-B21D7A78AE60}">
      <dgm:prSet/>
      <dgm:spPr/>
      <dgm:t>
        <a:bodyPr/>
        <a:lstStyle/>
        <a:p>
          <a:r>
            <a:rPr lang="ru-RU"/>
            <a:t>Оценивая роль соглашения сторон как источника компетенции арбитража, особо следует сказать о полномочиях состава арбитров действовать в качестве amiable compositeur или решать спор ex aequo et bono. </a:t>
          </a:r>
          <a:endParaRPr lang="en-US"/>
        </a:p>
      </dgm:t>
    </dgm:pt>
    <dgm:pt modelId="{1972259D-9921-4AB6-95A9-D2963C123321}" type="parTrans" cxnId="{7037A87F-A2EF-4DF4-BDC0-D3BF1DD0B26F}">
      <dgm:prSet/>
      <dgm:spPr/>
      <dgm:t>
        <a:bodyPr/>
        <a:lstStyle/>
        <a:p>
          <a:endParaRPr lang="en-US"/>
        </a:p>
      </dgm:t>
    </dgm:pt>
    <dgm:pt modelId="{EA258657-D338-477A-88B7-B5E871FA456B}" type="sibTrans" cxnId="{7037A87F-A2EF-4DF4-BDC0-D3BF1DD0B26F}">
      <dgm:prSet/>
      <dgm:spPr/>
      <dgm:t>
        <a:bodyPr/>
        <a:lstStyle/>
        <a:p>
          <a:endParaRPr lang="en-US"/>
        </a:p>
      </dgm:t>
    </dgm:pt>
    <dgm:pt modelId="{C169BBE7-2DC6-47BF-8C85-7557D86500D4}">
      <dgm:prSet/>
      <dgm:spPr/>
      <dgm:t>
        <a:bodyPr/>
        <a:lstStyle/>
        <a:p>
          <a:r>
            <a:rPr lang="ru-RU"/>
            <a:t>Напомним, что компетенцией решать спор по справедливости, действовать в качестве amiable compositeur стороны могут наделить арбитров только своим соглашением. </a:t>
          </a:r>
          <a:endParaRPr lang="en-US"/>
        </a:p>
      </dgm:t>
    </dgm:pt>
    <dgm:pt modelId="{EA20B73E-9B8C-4E96-8EF1-DC0D8D9CD023}" type="parTrans" cxnId="{7643963C-E86D-41D9-BF63-3B73D40EA6C0}">
      <dgm:prSet/>
      <dgm:spPr/>
      <dgm:t>
        <a:bodyPr/>
        <a:lstStyle/>
        <a:p>
          <a:endParaRPr lang="en-US"/>
        </a:p>
      </dgm:t>
    </dgm:pt>
    <dgm:pt modelId="{212604A8-65D8-475B-A55B-75D7B511E4FD}" type="sibTrans" cxnId="{7643963C-E86D-41D9-BF63-3B73D40EA6C0}">
      <dgm:prSet/>
      <dgm:spPr/>
      <dgm:t>
        <a:bodyPr/>
        <a:lstStyle/>
        <a:p>
          <a:endParaRPr lang="en-US"/>
        </a:p>
      </dgm:t>
    </dgm:pt>
    <dgm:pt modelId="{F30F3402-BC23-4982-8A38-8D11D1E4EE05}" type="pres">
      <dgm:prSet presAssocID="{9613ECEA-A92E-4D2E-BFBD-FAE5F363F000}" presName="hierChild1" presStyleCnt="0">
        <dgm:presLayoutVars>
          <dgm:chPref val="1"/>
          <dgm:dir/>
          <dgm:animOne val="branch"/>
          <dgm:animLvl val="lvl"/>
          <dgm:resizeHandles/>
        </dgm:presLayoutVars>
      </dgm:prSet>
      <dgm:spPr/>
    </dgm:pt>
    <dgm:pt modelId="{4245F794-9532-450F-BC53-395BF38C10CD}" type="pres">
      <dgm:prSet presAssocID="{334A4DCF-91BF-4C7E-AA56-B21D7A78AE60}" presName="hierRoot1" presStyleCnt="0"/>
      <dgm:spPr/>
    </dgm:pt>
    <dgm:pt modelId="{9D500365-1C08-474D-A796-B840860564DD}" type="pres">
      <dgm:prSet presAssocID="{334A4DCF-91BF-4C7E-AA56-B21D7A78AE60}" presName="composite" presStyleCnt="0"/>
      <dgm:spPr/>
    </dgm:pt>
    <dgm:pt modelId="{BD23B60F-659A-4D91-A541-FB37C4EC6CB7}" type="pres">
      <dgm:prSet presAssocID="{334A4DCF-91BF-4C7E-AA56-B21D7A78AE60}" presName="background" presStyleLbl="node0" presStyleIdx="0" presStyleCnt="2"/>
      <dgm:spPr/>
    </dgm:pt>
    <dgm:pt modelId="{53741E88-B8FB-4563-BD16-E5137F9AFC3F}" type="pres">
      <dgm:prSet presAssocID="{334A4DCF-91BF-4C7E-AA56-B21D7A78AE60}" presName="text" presStyleLbl="fgAcc0" presStyleIdx="0" presStyleCnt="2">
        <dgm:presLayoutVars>
          <dgm:chPref val="3"/>
        </dgm:presLayoutVars>
      </dgm:prSet>
      <dgm:spPr/>
    </dgm:pt>
    <dgm:pt modelId="{F3CADAEE-CCCF-4DCA-9879-0D2879F8031B}" type="pres">
      <dgm:prSet presAssocID="{334A4DCF-91BF-4C7E-AA56-B21D7A78AE60}" presName="hierChild2" presStyleCnt="0"/>
      <dgm:spPr/>
    </dgm:pt>
    <dgm:pt modelId="{8B21554F-836E-40BD-88EF-651F7EA8C248}" type="pres">
      <dgm:prSet presAssocID="{C169BBE7-2DC6-47BF-8C85-7557D86500D4}" presName="hierRoot1" presStyleCnt="0"/>
      <dgm:spPr/>
    </dgm:pt>
    <dgm:pt modelId="{4CABBB62-254F-4BC6-B754-719D11C2BFF5}" type="pres">
      <dgm:prSet presAssocID="{C169BBE7-2DC6-47BF-8C85-7557D86500D4}" presName="composite" presStyleCnt="0"/>
      <dgm:spPr/>
    </dgm:pt>
    <dgm:pt modelId="{6664F908-53C9-4D87-8747-D14EB3591AA4}" type="pres">
      <dgm:prSet presAssocID="{C169BBE7-2DC6-47BF-8C85-7557D86500D4}" presName="background" presStyleLbl="node0" presStyleIdx="1" presStyleCnt="2"/>
      <dgm:spPr/>
    </dgm:pt>
    <dgm:pt modelId="{D7EFA7C4-1965-4F2D-A301-E3B8EA1F1F0C}" type="pres">
      <dgm:prSet presAssocID="{C169BBE7-2DC6-47BF-8C85-7557D86500D4}" presName="text" presStyleLbl="fgAcc0" presStyleIdx="1" presStyleCnt="2">
        <dgm:presLayoutVars>
          <dgm:chPref val="3"/>
        </dgm:presLayoutVars>
      </dgm:prSet>
      <dgm:spPr/>
    </dgm:pt>
    <dgm:pt modelId="{1AE058B9-6996-46E9-A40E-2336D67DF63E}" type="pres">
      <dgm:prSet presAssocID="{C169BBE7-2DC6-47BF-8C85-7557D86500D4}" presName="hierChild2" presStyleCnt="0"/>
      <dgm:spPr/>
    </dgm:pt>
  </dgm:ptLst>
  <dgm:cxnLst>
    <dgm:cxn modelId="{7643963C-E86D-41D9-BF63-3B73D40EA6C0}" srcId="{9613ECEA-A92E-4D2E-BFBD-FAE5F363F000}" destId="{C169BBE7-2DC6-47BF-8C85-7557D86500D4}" srcOrd="1" destOrd="0" parTransId="{EA20B73E-9B8C-4E96-8EF1-DC0D8D9CD023}" sibTransId="{212604A8-65D8-475B-A55B-75D7B511E4FD}"/>
    <dgm:cxn modelId="{7037A87F-A2EF-4DF4-BDC0-D3BF1DD0B26F}" srcId="{9613ECEA-A92E-4D2E-BFBD-FAE5F363F000}" destId="{334A4DCF-91BF-4C7E-AA56-B21D7A78AE60}" srcOrd="0" destOrd="0" parTransId="{1972259D-9921-4AB6-95A9-D2963C123321}" sibTransId="{EA258657-D338-477A-88B7-B5E871FA456B}"/>
    <dgm:cxn modelId="{02D181A8-6B5D-4393-85DB-A5C45302B5F1}" type="presOf" srcId="{334A4DCF-91BF-4C7E-AA56-B21D7A78AE60}" destId="{53741E88-B8FB-4563-BD16-E5137F9AFC3F}" srcOrd="0" destOrd="0" presId="urn:microsoft.com/office/officeart/2005/8/layout/hierarchy1"/>
    <dgm:cxn modelId="{D1DB3EBF-8D74-4DAC-9627-7218DC99A373}" type="presOf" srcId="{9613ECEA-A92E-4D2E-BFBD-FAE5F363F000}" destId="{F30F3402-BC23-4982-8A38-8D11D1E4EE05}" srcOrd="0" destOrd="0" presId="urn:microsoft.com/office/officeart/2005/8/layout/hierarchy1"/>
    <dgm:cxn modelId="{AA35F5F2-F525-4C21-B38C-940B6841BF26}" type="presOf" srcId="{C169BBE7-2DC6-47BF-8C85-7557D86500D4}" destId="{D7EFA7C4-1965-4F2D-A301-E3B8EA1F1F0C}" srcOrd="0" destOrd="0" presId="urn:microsoft.com/office/officeart/2005/8/layout/hierarchy1"/>
    <dgm:cxn modelId="{51113023-C151-4517-9792-280D24B98005}" type="presParOf" srcId="{F30F3402-BC23-4982-8A38-8D11D1E4EE05}" destId="{4245F794-9532-450F-BC53-395BF38C10CD}" srcOrd="0" destOrd="0" presId="urn:microsoft.com/office/officeart/2005/8/layout/hierarchy1"/>
    <dgm:cxn modelId="{74F71269-53D2-454F-9BAE-623467A6802F}" type="presParOf" srcId="{4245F794-9532-450F-BC53-395BF38C10CD}" destId="{9D500365-1C08-474D-A796-B840860564DD}" srcOrd="0" destOrd="0" presId="urn:microsoft.com/office/officeart/2005/8/layout/hierarchy1"/>
    <dgm:cxn modelId="{526599B1-A5CA-4F6F-A3A0-EDB6EB218DAB}" type="presParOf" srcId="{9D500365-1C08-474D-A796-B840860564DD}" destId="{BD23B60F-659A-4D91-A541-FB37C4EC6CB7}" srcOrd="0" destOrd="0" presId="urn:microsoft.com/office/officeart/2005/8/layout/hierarchy1"/>
    <dgm:cxn modelId="{934CEC5F-AB4F-482F-8FAB-F01348EFCB68}" type="presParOf" srcId="{9D500365-1C08-474D-A796-B840860564DD}" destId="{53741E88-B8FB-4563-BD16-E5137F9AFC3F}" srcOrd="1" destOrd="0" presId="urn:microsoft.com/office/officeart/2005/8/layout/hierarchy1"/>
    <dgm:cxn modelId="{B40225CD-DDE6-4B1B-98EA-7DFAAC59A6BB}" type="presParOf" srcId="{4245F794-9532-450F-BC53-395BF38C10CD}" destId="{F3CADAEE-CCCF-4DCA-9879-0D2879F8031B}" srcOrd="1" destOrd="0" presId="urn:microsoft.com/office/officeart/2005/8/layout/hierarchy1"/>
    <dgm:cxn modelId="{846EDA82-A1D2-45AA-9B0B-96E89E295D96}" type="presParOf" srcId="{F30F3402-BC23-4982-8A38-8D11D1E4EE05}" destId="{8B21554F-836E-40BD-88EF-651F7EA8C248}" srcOrd="1" destOrd="0" presId="urn:microsoft.com/office/officeart/2005/8/layout/hierarchy1"/>
    <dgm:cxn modelId="{997ED8B0-F349-4921-8E82-94E442352A2E}" type="presParOf" srcId="{8B21554F-836E-40BD-88EF-651F7EA8C248}" destId="{4CABBB62-254F-4BC6-B754-719D11C2BFF5}" srcOrd="0" destOrd="0" presId="urn:microsoft.com/office/officeart/2005/8/layout/hierarchy1"/>
    <dgm:cxn modelId="{D4F60CD9-1006-44DD-820B-9C8AAFB13495}" type="presParOf" srcId="{4CABBB62-254F-4BC6-B754-719D11C2BFF5}" destId="{6664F908-53C9-4D87-8747-D14EB3591AA4}" srcOrd="0" destOrd="0" presId="urn:microsoft.com/office/officeart/2005/8/layout/hierarchy1"/>
    <dgm:cxn modelId="{BBB76D6A-94AF-446E-840D-D3C8A875CF6D}" type="presParOf" srcId="{4CABBB62-254F-4BC6-B754-719D11C2BFF5}" destId="{D7EFA7C4-1965-4F2D-A301-E3B8EA1F1F0C}" srcOrd="1" destOrd="0" presId="urn:microsoft.com/office/officeart/2005/8/layout/hierarchy1"/>
    <dgm:cxn modelId="{A3C40E4A-8FB3-417A-8DD1-A92B0FD7CA58}" type="presParOf" srcId="{8B21554F-836E-40BD-88EF-651F7EA8C248}" destId="{1AE058B9-6996-46E9-A40E-2336D67DF6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BAB5D-EE34-4772-8652-D57188A1E2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001231-B95E-4572-BBC3-BED0451E486E}">
      <dgm:prSet/>
      <dgm:spPr/>
      <dgm:t>
        <a:bodyPr/>
        <a:lstStyle/>
        <a:p>
          <a:r>
            <a:rPr lang="ru-RU"/>
            <a:t>Арбитражный договор - это соглашение сторон и арбитров об осуществлении деятельности по рассмотрению и разрешению споров.</a:t>
          </a:r>
          <a:endParaRPr lang="en-US"/>
        </a:p>
      </dgm:t>
    </dgm:pt>
    <dgm:pt modelId="{8509965B-B7FD-4C38-AED5-4D2165F66F8E}" type="parTrans" cxnId="{07B1EEFF-CAB8-4503-884C-12D52CFC6965}">
      <dgm:prSet/>
      <dgm:spPr/>
      <dgm:t>
        <a:bodyPr/>
        <a:lstStyle/>
        <a:p>
          <a:endParaRPr lang="en-US"/>
        </a:p>
      </dgm:t>
    </dgm:pt>
    <dgm:pt modelId="{3B7151EA-E203-42E0-A951-3C8117BE573A}" type="sibTrans" cxnId="{07B1EEFF-CAB8-4503-884C-12D52CFC6965}">
      <dgm:prSet/>
      <dgm:spPr/>
      <dgm:t>
        <a:bodyPr/>
        <a:lstStyle/>
        <a:p>
          <a:endParaRPr lang="en-US"/>
        </a:p>
      </dgm:t>
    </dgm:pt>
    <dgm:pt modelId="{742E8F34-A000-4002-81A9-46014723037D}">
      <dgm:prSet/>
      <dgm:spPr/>
      <dgm:t>
        <a:bodyPr/>
        <a:lstStyle/>
        <a:p>
          <a:r>
            <a:rPr lang="ru-RU"/>
            <a:t>Он связывает стороны и арбитров и является основанием для возмещения сторонами расходов, возникающих у третейских судей в связи с рассмотрением дела.</a:t>
          </a:r>
          <a:endParaRPr lang="en-US"/>
        </a:p>
      </dgm:t>
    </dgm:pt>
    <dgm:pt modelId="{696C03D2-7DD1-4B2F-900B-4D2AE034E118}" type="parTrans" cxnId="{98AF76A1-B65F-4955-9669-21213DC6A3D5}">
      <dgm:prSet/>
      <dgm:spPr/>
      <dgm:t>
        <a:bodyPr/>
        <a:lstStyle/>
        <a:p>
          <a:endParaRPr lang="en-US"/>
        </a:p>
      </dgm:t>
    </dgm:pt>
    <dgm:pt modelId="{9DE1A1EB-7BDB-4BBD-A767-BEE510DD0D4C}" type="sibTrans" cxnId="{98AF76A1-B65F-4955-9669-21213DC6A3D5}">
      <dgm:prSet/>
      <dgm:spPr/>
      <dgm:t>
        <a:bodyPr/>
        <a:lstStyle/>
        <a:p>
          <a:endParaRPr lang="en-US"/>
        </a:p>
      </dgm:t>
    </dgm:pt>
    <dgm:pt modelId="{971308B4-46FF-482F-9C3D-8302E669C138}">
      <dgm:prSet/>
      <dgm:spPr/>
      <dgm:t>
        <a:bodyPr/>
        <a:lstStyle/>
        <a:p>
          <a:r>
            <a:rPr lang="ru-RU"/>
            <a:t>Арбитражный договор не заключается в письменном виде как отдельный документ, однако это не влечет его недействительности.</a:t>
          </a:r>
          <a:endParaRPr lang="en-US"/>
        </a:p>
      </dgm:t>
    </dgm:pt>
    <dgm:pt modelId="{F5CDD694-2DB4-45F9-A4D9-FE89BB51621B}" type="parTrans" cxnId="{73AC8210-4D44-4B63-A31F-EC071769B7CA}">
      <dgm:prSet/>
      <dgm:spPr/>
      <dgm:t>
        <a:bodyPr/>
        <a:lstStyle/>
        <a:p>
          <a:endParaRPr lang="en-US"/>
        </a:p>
      </dgm:t>
    </dgm:pt>
    <dgm:pt modelId="{DE59C9D9-0523-4DB7-BDFD-CA31F40D3638}" type="sibTrans" cxnId="{73AC8210-4D44-4B63-A31F-EC071769B7CA}">
      <dgm:prSet/>
      <dgm:spPr/>
      <dgm:t>
        <a:bodyPr/>
        <a:lstStyle/>
        <a:p>
          <a:endParaRPr lang="en-US"/>
        </a:p>
      </dgm:t>
    </dgm:pt>
    <dgm:pt modelId="{51D7C30D-DC2D-4DE3-BEDF-80AB6940F0A1}" type="pres">
      <dgm:prSet presAssocID="{CB3BAB5D-EE34-4772-8652-D57188A1E282}" presName="root" presStyleCnt="0">
        <dgm:presLayoutVars>
          <dgm:dir/>
          <dgm:resizeHandles val="exact"/>
        </dgm:presLayoutVars>
      </dgm:prSet>
      <dgm:spPr/>
    </dgm:pt>
    <dgm:pt modelId="{BAB2C996-0597-46AC-B273-D49495BE00A5}" type="pres">
      <dgm:prSet presAssocID="{5B001231-B95E-4572-BBC3-BED0451E486E}" presName="compNode" presStyleCnt="0"/>
      <dgm:spPr/>
    </dgm:pt>
    <dgm:pt modelId="{924A8996-CA32-41A4-A2A6-FCBB330FB9CF}" type="pres">
      <dgm:prSet presAssocID="{5B001231-B95E-4572-BBC3-BED0451E486E}" presName="bgRect" presStyleLbl="bgShp" presStyleIdx="0" presStyleCnt="3" custLinFactNeighborY="-274"/>
      <dgm:spPr/>
    </dgm:pt>
    <dgm:pt modelId="{735937D6-50CE-4535-956A-56E004C94EAA}" type="pres">
      <dgm:prSet presAssocID="{5B001231-B95E-4572-BBC3-BED0451E48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Вопросы"/>
        </a:ext>
      </dgm:extLst>
    </dgm:pt>
    <dgm:pt modelId="{8B14DD96-7400-453F-94F6-4860892F85FE}" type="pres">
      <dgm:prSet presAssocID="{5B001231-B95E-4572-BBC3-BED0451E486E}" presName="spaceRect" presStyleCnt="0"/>
      <dgm:spPr/>
    </dgm:pt>
    <dgm:pt modelId="{9B30CB9F-06C1-4C81-8D5F-A2B384E3BBFD}" type="pres">
      <dgm:prSet presAssocID="{5B001231-B95E-4572-BBC3-BED0451E486E}" presName="parTx" presStyleLbl="revTx" presStyleIdx="0" presStyleCnt="3">
        <dgm:presLayoutVars>
          <dgm:chMax val="0"/>
          <dgm:chPref val="0"/>
        </dgm:presLayoutVars>
      </dgm:prSet>
      <dgm:spPr/>
    </dgm:pt>
    <dgm:pt modelId="{DB1A7F48-10B2-46D2-8F98-5272374EEBFD}" type="pres">
      <dgm:prSet presAssocID="{3B7151EA-E203-42E0-A951-3C8117BE573A}" presName="sibTrans" presStyleCnt="0"/>
      <dgm:spPr/>
    </dgm:pt>
    <dgm:pt modelId="{A40A14CB-2B44-4BC1-85FA-3DDDF7E2C2CA}" type="pres">
      <dgm:prSet presAssocID="{742E8F34-A000-4002-81A9-46014723037D}" presName="compNode" presStyleCnt="0"/>
      <dgm:spPr/>
    </dgm:pt>
    <dgm:pt modelId="{FE9C8B1C-5DC2-403D-A391-40DFF7B3E6E6}" type="pres">
      <dgm:prSet presAssocID="{742E8F34-A000-4002-81A9-46014723037D}" presName="bgRect" presStyleLbl="bgShp" presStyleIdx="1" presStyleCnt="3"/>
      <dgm:spPr/>
    </dgm:pt>
    <dgm:pt modelId="{5F56013E-0C67-42E1-A842-6295C47F6BB3}" type="pres">
      <dgm:prSet presAssocID="{742E8F34-A000-4002-81A9-4601472303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Флажок"/>
        </a:ext>
      </dgm:extLst>
    </dgm:pt>
    <dgm:pt modelId="{94231AD2-47B4-4D54-ACC9-271B9062B7D8}" type="pres">
      <dgm:prSet presAssocID="{742E8F34-A000-4002-81A9-46014723037D}" presName="spaceRect" presStyleCnt="0"/>
      <dgm:spPr/>
    </dgm:pt>
    <dgm:pt modelId="{7FD839EC-E323-45CB-9CB4-0A59C693C11D}" type="pres">
      <dgm:prSet presAssocID="{742E8F34-A000-4002-81A9-46014723037D}" presName="parTx" presStyleLbl="revTx" presStyleIdx="1" presStyleCnt="3">
        <dgm:presLayoutVars>
          <dgm:chMax val="0"/>
          <dgm:chPref val="0"/>
        </dgm:presLayoutVars>
      </dgm:prSet>
      <dgm:spPr/>
    </dgm:pt>
    <dgm:pt modelId="{0048FD84-7C10-4E04-AEBF-D7AA58CDDC2B}" type="pres">
      <dgm:prSet presAssocID="{9DE1A1EB-7BDB-4BBD-A767-BEE510DD0D4C}" presName="sibTrans" presStyleCnt="0"/>
      <dgm:spPr/>
    </dgm:pt>
    <dgm:pt modelId="{9860DC7B-FAE0-4EA4-A5C1-9B4C4C519AAA}" type="pres">
      <dgm:prSet presAssocID="{971308B4-46FF-482F-9C3D-8302E669C138}" presName="compNode" presStyleCnt="0"/>
      <dgm:spPr/>
    </dgm:pt>
    <dgm:pt modelId="{1E567DB0-7917-4BB1-B269-3A837002D984}" type="pres">
      <dgm:prSet presAssocID="{971308B4-46FF-482F-9C3D-8302E669C138}" presName="bgRect" presStyleLbl="bgShp" presStyleIdx="2" presStyleCnt="3"/>
      <dgm:spPr/>
    </dgm:pt>
    <dgm:pt modelId="{AAD965ED-1D4C-46AD-9317-1CE0C51B5EAD}" type="pres">
      <dgm:prSet presAssocID="{971308B4-46FF-482F-9C3D-8302E669C1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Документ"/>
        </a:ext>
      </dgm:extLst>
    </dgm:pt>
    <dgm:pt modelId="{77D17471-8D03-4EDD-B787-3455B899765F}" type="pres">
      <dgm:prSet presAssocID="{971308B4-46FF-482F-9C3D-8302E669C138}" presName="spaceRect" presStyleCnt="0"/>
      <dgm:spPr/>
    </dgm:pt>
    <dgm:pt modelId="{2E9109EA-D7DB-4B49-BB0C-91BCC82A4B69}" type="pres">
      <dgm:prSet presAssocID="{971308B4-46FF-482F-9C3D-8302E669C138}" presName="parTx" presStyleLbl="revTx" presStyleIdx="2" presStyleCnt="3">
        <dgm:presLayoutVars>
          <dgm:chMax val="0"/>
          <dgm:chPref val="0"/>
        </dgm:presLayoutVars>
      </dgm:prSet>
      <dgm:spPr/>
    </dgm:pt>
  </dgm:ptLst>
  <dgm:cxnLst>
    <dgm:cxn modelId="{73AC8210-4D44-4B63-A31F-EC071769B7CA}" srcId="{CB3BAB5D-EE34-4772-8652-D57188A1E282}" destId="{971308B4-46FF-482F-9C3D-8302E669C138}" srcOrd="2" destOrd="0" parTransId="{F5CDD694-2DB4-45F9-A4D9-FE89BB51621B}" sibTransId="{DE59C9D9-0523-4DB7-BDFD-CA31F40D3638}"/>
    <dgm:cxn modelId="{3631AC35-3660-4F18-8948-F6E29D151231}" type="presOf" srcId="{971308B4-46FF-482F-9C3D-8302E669C138}" destId="{2E9109EA-D7DB-4B49-BB0C-91BCC82A4B69}" srcOrd="0" destOrd="0" presId="urn:microsoft.com/office/officeart/2018/2/layout/IconVerticalSolidList"/>
    <dgm:cxn modelId="{0F912764-9FC3-445A-83A6-06784818432B}" type="presOf" srcId="{CB3BAB5D-EE34-4772-8652-D57188A1E282}" destId="{51D7C30D-DC2D-4DE3-BEDF-80AB6940F0A1}" srcOrd="0" destOrd="0" presId="urn:microsoft.com/office/officeart/2018/2/layout/IconVerticalSolidList"/>
    <dgm:cxn modelId="{98AB397D-0A57-4846-97BF-214D6BD4BDAB}" type="presOf" srcId="{742E8F34-A000-4002-81A9-46014723037D}" destId="{7FD839EC-E323-45CB-9CB4-0A59C693C11D}" srcOrd="0" destOrd="0" presId="urn:microsoft.com/office/officeart/2018/2/layout/IconVerticalSolidList"/>
    <dgm:cxn modelId="{BD251C88-A657-47B1-9CF9-AC40447D0CDA}" type="presOf" srcId="{5B001231-B95E-4572-BBC3-BED0451E486E}" destId="{9B30CB9F-06C1-4C81-8D5F-A2B384E3BBFD}" srcOrd="0" destOrd="0" presId="urn:microsoft.com/office/officeart/2018/2/layout/IconVerticalSolidList"/>
    <dgm:cxn modelId="{98AF76A1-B65F-4955-9669-21213DC6A3D5}" srcId="{CB3BAB5D-EE34-4772-8652-D57188A1E282}" destId="{742E8F34-A000-4002-81A9-46014723037D}" srcOrd="1" destOrd="0" parTransId="{696C03D2-7DD1-4B2F-900B-4D2AE034E118}" sibTransId="{9DE1A1EB-7BDB-4BBD-A767-BEE510DD0D4C}"/>
    <dgm:cxn modelId="{07B1EEFF-CAB8-4503-884C-12D52CFC6965}" srcId="{CB3BAB5D-EE34-4772-8652-D57188A1E282}" destId="{5B001231-B95E-4572-BBC3-BED0451E486E}" srcOrd="0" destOrd="0" parTransId="{8509965B-B7FD-4C38-AED5-4D2165F66F8E}" sibTransId="{3B7151EA-E203-42E0-A951-3C8117BE573A}"/>
    <dgm:cxn modelId="{A334FE51-1F52-4F02-86B5-0ECD47E07BF9}" type="presParOf" srcId="{51D7C30D-DC2D-4DE3-BEDF-80AB6940F0A1}" destId="{BAB2C996-0597-46AC-B273-D49495BE00A5}" srcOrd="0" destOrd="0" presId="urn:microsoft.com/office/officeart/2018/2/layout/IconVerticalSolidList"/>
    <dgm:cxn modelId="{5E323C50-9F1C-4CEB-9DC8-EF09AB0B3BDA}" type="presParOf" srcId="{BAB2C996-0597-46AC-B273-D49495BE00A5}" destId="{924A8996-CA32-41A4-A2A6-FCBB330FB9CF}" srcOrd="0" destOrd="0" presId="urn:microsoft.com/office/officeart/2018/2/layout/IconVerticalSolidList"/>
    <dgm:cxn modelId="{D2509FA1-B9DF-474C-B61A-5F824861CCA5}" type="presParOf" srcId="{BAB2C996-0597-46AC-B273-D49495BE00A5}" destId="{735937D6-50CE-4535-956A-56E004C94EAA}" srcOrd="1" destOrd="0" presId="urn:microsoft.com/office/officeart/2018/2/layout/IconVerticalSolidList"/>
    <dgm:cxn modelId="{D8816F03-73AA-4FA1-9669-880C214F3D94}" type="presParOf" srcId="{BAB2C996-0597-46AC-B273-D49495BE00A5}" destId="{8B14DD96-7400-453F-94F6-4860892F85FE}" srcOrd="2" destOrd="0" presId="urn:microsoft.com/office/officeart/2018/2/layout/IconVerticalSolidList"/>
    <dgm:cxn modelId="{719C0283-90B1-4533-86A8-95B37FCFDA7E}" type="presParOf" srcId="{BAB2C996-0597-46AC-B273-D49495BE00A5}" destId="{9B30CB9F-06C1-4C81-8D5F-A2B384E3BBFD}" srcOrd="3" destOrd="0" presId="urn:microsoft.com/office/officeart/2018/2/layout/IconVerticalSolidList"/>
    <dgm:cxn modelId="{C886699E-4D0A-48D6-93D0-2BB9255D19D5}" type="presParOf" srcId="{51D7C30D-DC2D-4DE3-BEDF-80AB6940F0A1}" destId="{DB1A7F48-10B2-46D2-8F98-5272374EEBFD}" srcOrd="1" destOrd="0" presId="urn:microsoft.com/office/officeart/2018/2/layout/IconVerticalSolidList"/>
    <dgm:cxn modelId="{3418019B-FD14-4596-9B02-E0BB5CCA6744}" type="presParOf" srcId="{51D7C30D-DC2D-4DE3-BEDF-80AB6940F0A1}" destId="{A40A14CB-2B44-4BC1-85FA-3DDDF7E2C2CA}" srcOrd="2" destOrd="0" presId="urn:microsoft.com/office/officeart/2018/2/layout/IconVerticalSolidList"/>
    <dgm:cxn modelId="{C51A0A63-C0E7-41AA-9F36-D2F7247F0A58}" type="presParOf" srcId="{A40A14CB-2B44-4BC1-85FA-3DDDF7E2C2CA}" destId="{FE9C8B1C-5DC2-403D-A391-40DFF7B3E6E6}" srcOrd="0" destOrd="0" presId="urn:microsoft.com/office/officeart/2018/2/layout/IconVerticalSolidList"/>
    <dgm:cxn modelId="{7C1BDA86-B29B-4FB1-AF68-E57D5E4C2590}" type="presParOf" srcId="{A40A14CB-2B44-4BC1-85FA-3DDDF7E2C2CA}" destId="{5F56013E-0C67-42E1-A842-6295C47F6BB3}" srcOrd="1" destOrd="0" presId="urn:microsoft.com/office/officeart/2018/2/layout/IconVerticalSolidList"/>
    <dgm:cxn modelId="{1B5FCC5B-7476-4193-AF55-563E51F59C02}" type="presParOf" srcId="{A40A14CB-2B44-4BC1-85FA-3DDDF7E2C2CA}" destId="{94231AD2-47B4-4D54-ACC9-271B9062B7D8}" srcOrd="2" destOrd="0" presId="urn:microsoft.com/office/officeart/2018/2/layout/IconVerticalSolidList"/>
    <dgm:cxn modelId="{DC5FC325-EDB1-4688-ABC5-3D3FA731CD8B}" type="presParOf" srcId="{A40A14CB-2B44-4BC1-85FA-3DDDF7E2C2CA}" destId="{7FD839EC-E323-45CB-9CB4-0A59C693C11D}" srcOrd="3" destOrd="0" presId="urn:microsoft.com/office/officeart/2018/2/layout/IconVerticalSolidList"/>
    <dgm:cxn modelId="{FAF0BC6D-A2A2-44F7-90F9-2F96FAB7B91D}" type="presParOf" srcId="{51D7C30D-DC2D-4DE3-BEDF-80AB6940F0A1}" destId="{0048FD84-7C10-4E04-AEBF-D7AA58CDDC2B}" srcOrd="3" destOrd="0" presId="urn:microsoft.com/office/officeart/2018/2/layout/IconVerticalSolidList"/>
    <dgm:cxn modelId="{7534D5F1-D18E-4607-9014-31E3151FE4FD}" type="presParOf" srcId="{51D7C30D-DC2D-4DE3-BEDF-80AB6940F0A1}" destId="{9860DC7B-FAE0-4EA4-A5C1-9B4C4C519AAA}" srcOrd="4" destOrd="0" presId="urn:microsoft.com/office/officeart/2018/2/layout/IconVerticalSolidList"/>
    <dgm:cxn modelId="{EEE788A9-37AA-4DE6-BBB1-90FBD370F477}" type="presParOf" srcId="{9860DC7B-FAE0-4EA4-A5C1-9B4C4C519AAA}" destId="{1E567DB0-7917-4BB1-B269-3A837002D984}" srcOrd="0" destOrd="0" presId="urn:microsoft.com/office/officeart/2018/2/layout/IconVerticalSolidList"/>
    <dgm:cxn modelId="{948DD896-5D72-4838-A590-0587A8DB2E7C}" type="presParOf" srcId="{9860DC7B-FAE0-4EA4-A5C1-9B4C4C519AAA}" destId="{AAD965ED-1D4C-46AD-9317-1CE0C51B5EAD}" srcOrd="1" destOrd="0" presId="urn:microsoft.com/office/officeart/2018/2/layout/IconVerticalSolidList"/>
    <dgm:cxn modelId="{7F584EE8-EBD6-4421-88FA-F254B54B950F}" type="presParOf" srcId="{9860DC7B-FAE0-4EA4-A5C1-9B4C4C519AAA}" destId="{77D17471-8D03-4EDD-B787-3455B899765F}" srcOrd="2" destOrd="0" presId="urn:microsoft.com/office/officeart/2018/2/layout/IconVerticalSolidList"/>
    <dgm:cxn modelId="{6B548CA8-1D0A-4B0E-BD3D-2D6BA8DF0DD8}" type="presParOf" srcId="{9860DC7B-FAE0-4EA4-A5C1-9B4C4C519AAA}" destId="{2E9109EA-D7DB-4B49-BB0C-91BCC82A4B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B0B980-971F-40E0-958F-A6C19C24DD1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50F83A9-B92A-4FAF-B823-192F1CE5D564}">
      <dgm:prSet custT="1"/>
      <dgm:spPr/>
      <dgm:t>
        <a:bodyPr/>
        <a:lstStyle/>
        <a:p>
          <a:pPr>
            <a:lnSpc>
              <a:spcPct val="100000"/>
            </a:lnSpc>
            <a:defRPr cap="all"/>
          </a:pPr>
          <a:r>
            <a:rPr lang="ru-RU" sz="1400" dirty="0"/>
            <a:t>При оценке компетенции третейских судов необходимо исходить из договорного характера подчинения сторон компетенции третейских судов и, соответственно, договорного характера определения объема такой компетенции. </a:t>
          </a:r>
          <a:endParaRPr lang="en-US" sz="1400" dirty="0"/>
        </a:p>
      </dgm:t>
    </dgm:pt>
    <dgm:pt modelId="{C8F321DE-E0BC-400B-8FE7-6B8C4175BD14}" type="parTrans" cxnId="{BBACB0FF-E15D-4C61-9A09-4ED4FBE6C248}">
      <dgm:prSet/>
      <dgm:spPr/>
      <dgm:t>
        <a:bodyPr/>
        <a:lstStyle/>
        <a:p>
          <a:endParaRPr lang="en-US"/>
        </a:p>
      </dgm:t>
    </dgm:pt>
    <dgm:pt modelId="{38DEFDF4-1B3D-444A-B1AB-A9DBC6FCCD8A}" type="sibTrans" cxnId="{BBACB0FF-E15D-4C61-9A09-4ED4FBE6C248}">
      <dgm:prSet/>
      <dgm:spPr/>
      <dgm:t>
        <a:bodyPr/>
        <a:lstStyle/>
        <a:p>
          <a:endParaRPr lang="en-US"/>
        </a:p>
      </dgm:t>
    </dgm:pt>
    <dgm:pt modelId="{3028EF54-6C3C-4676-A666-69B634360B8D}">
      <dgm:prSet custT="1"/>
      <dgm:spPr/>
      <dgm:t>
        <a:bodyPr/>
        <a:lstStyle/>
        <a:p>
          <a:pPr>
            <a:lnSpc>
              <a:spcPct val="100000"/>
            </a:lnSpc>
            <a:defRPr cap="all"/>
          </a:pPr>
          <a:r>
            <a:rPr lang="ru-RU" sz="1400" dirty="0"/>
            <a:t>Подчеркнем еще раз: объем компетенции (полномочий) международного коммерческого арбитража производен от объема (пределов) арбитражного соглашения.</a:t>
          </a:r>
          <a:endParaRPr lang="en-US" sz="1400" dirty="0"/>
        </a:p>
      </dgm:t>
    </dgm:pt>
    <dgm:pt modelId="{8393786B-3E33-42FF-BCCB-273924A972D4}" type="parTrans" cxnId="{DCEB4D65-0764-4E7E-98D8-CB804ADE3BE6}">
      <dgm:prSet/>
      <dgm:spPr/>
      <dgm:t>
        <a:bodyPr/>
        <a:lstStyle/>
        <a:p>
          <a:endParaRPr lang="en-US"/>
        </a:p>
      </dgm:t>
    </dgm:pt>
    <dgm:pt modelId="{A0D5FFBD-BA56-421C-9187-8EBC601E4CC7}" type="sibTrans" cxnId="{DCEB4D65-0764-4E7E-98D8-CB804ADE3BE6}">
      <dgm:prSet/>
      <dgm:spPr/>
      <dgm:t>
        <a:bodyPr/>
        <a:lstStyle/>
        <a:p>
          <a:endParaRPr lang="en-US"/>
        </a:p>
      </dgm:t>
    </dgm:pt>
    <dgm:pt modelId="{B937F07C-1D1F-4F62-9E88-6FD30888D017}">
      <dgm:prSet/>
      <dgm:spPr/>
      <dgm:t>
        <a:bodyPr/>
        <a:lstStyle/>
        <a:p>
          <a:pPr>
            <a:lnSpc>
              <a:spcPct val="100000"/>
            </a:lnSpc>
            <a:defRPr cap="all"/>
          </a:pPr>
          <a:r>
            <a:rPr lang="ru-RU"/>
            <a:t>Это обстоятельство чрезвычайно важно для правоприменительной деятельности, в том числе для решения арбитрами вопроса о собственной компетенции и для осуществления государственными судами ряда контрольных полномочий.</a:t>
          </a:r>
          <a:endParaRPr lang="en-US"/>
        </a:p>
      </dgm:t>
    </dgm:pt>
    <dgm:pt modelId="{6A71FCFC-53DB-4C10-A34A-7550C90F60FA}" type="parTrans" cxnId="{C4DA4A36-C76A-4173-9EF2-45877D90B93E}">
      <dgm:prSet/>
      <dgm:spPr/>
      <dgm:t>
        <a:bodyPr/>
        <a:lstStyle/>
        <a:p>
          <a:endParaRPr lang="en-US"/>
        </a:p>
      </dgm:t>
    </dgm:pt>
    <dgm:pt modelId="{34865BA5-71C4-4CEE-927F-C5C89874403F}" type="sibTrans" cxnId="{C4DA4A36-C76A-4173-9EF2-45877D90B93E}">
      <dgm:prSet/>
      <dgm:spPr/>
      <dgm:t>
        <a:bodyPr/>
        <a:lstStyle/>
        <a:p>
          <a:endParaRPr lang="en-US"/>
        </a:p>
      </dgm:t>
    </dgm:pt>
    <dgm:pt modelId="{BA9D2194-8EDD-41D2-8E9E-4532D6938EFC}" type="pres">
      <dgm:prSet presAssocID="{52B0B980-971F-40E0-958F-A6C19C24DD1F}" presName="root" presStyleCnt="0">
        <dgm:presLayoutVars>
          <dgm:dir/>
          <dgm:resizeHandles val="exact"/>
        </dgm:presLayoutVars>
      </dgm:prSet>
      <dgm:spPr/>
    </dgm:pt>
    <dgm:pt modelId="{5A4D8596-C460-47B9-B554-0995873E39A1}" type="pres">
      <dgm:prSet presAssocID="{E50F83A9-B92A-4FAF-B823-192F1CE5D564}" presName="compNode" presStyleCnt="0"/>
      <dgm:spPr/>
    </dgm:pt>
    <dgm:pt modelId="{2ED92300-1918-4479-8B2E-4D99A988C148}" type="pres">
      <dgm:prSet presAssocID="{E50F83A9-B92A-4FAF-B823-192F1CE5D564}" presName="iconBgRect" presStyleLbl="bgShp" presStyleIdx="0" presStyleCnt="3"/>
      <dgm:spPr>
        <a:prstGeom prst="round2DiagRect">
          <a:avLst>
            <a:gd name="adj1" fmla="val 29727"/>
            <a:gd name="adj2" fmla="val 0"/>
          </a:avLst>
        </a:prstGeom>
      </dgm:spPr>
    </dgm:pt>
    <dgm:pt modelId="{7296600B-7FC2-4560-B2D7-0280D31448B2}" type="pres">
      <dgm:prSet presAssocID="{E50F83A9-B92A-4FAF-B823-192F1CE5D5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Флажок"/>
        </a:ext>
      </dgm:extLst>
    </dgm:pt>
    <dgm:pt modelId="{E2D51AC8-F75A-468D-8446-1010DF0298CB}" type="pres">
      <dgm:prSet presAssocID="{E50F83A9-B92A-4FAF-B823-192F1CE5D564}" presName="spaceRect" presStyleCnt="0"/>
      <dgm:spPr/>
    </dgm:pt>
    <dgm:pt modelId="{E520431B-80A3-4A98-8328-3D516513D955}" type="pres">
      <dgm:prSet presAssocID="{E50F83A9-B92A-4FAF-B823-192F1CE5D564}" presName="textRect" presStyleLbl="revTx" presStyleIdx="0" presStyleCnt="3">
        <dgm:presLayoutVars>
          <dgm:chMax val="1"/>
          <dgm:chPref val="1"/>
        </dgm:presLayoutVars>
      </dgm:prSet>
      <dgm:spPr/>
    </dgm:pt>
    <dgm:pt modelId="{4CDC6733-8291-4263-97A2-D2FFDC24D867}" type="pres">
      <dgm:prSet presAssocID="{38DEFDF4-1B3D-444A-B1AB-A9DBC6FCCD8A}" presName="sibTrans" presStyleCnt="0"/>
      <dgm:spPr/>
    </dgm:pt>
    <dgm:pt modelId="{B0B2FCC1-4A61-4EFB-9B9F-014EEFEE3A3C}" type="pres">
      <dgm:prSet presAssocID="{3028EF54-6C3C-4676-A666-69B634360B8D}" presName="compNode" presStyleCnt="0"/>
      <dgm:spPr/>
    </dgm:pt>
    <dgm:pt modelId="{8E5F64E4-C27F-4F54-B960-75499CFA9F73}" type="pres">
      <dgm:prSet presAssocID="{3028EF54-6C3C-4676-A666-69B634360B8D}" presName="iconBgRect" presStyleLbl="bgShp" presStyleIdx="1" presStyleCnt="3"/>
      <dgm:spPr>
        <a:prstGeom prst="round2DiagRect">
          <a:avLst>
            <a:gd name="adj1" fmla="val 29727"/>
            <a:gd name="adj2" fmla="val 0"/>
          </a:avLst>
        </a:prstGeom>
      </dgm:spPr>
    </dgm:pt>
    <dgm:pt modelId="{276CCADF-6B87-4C47-A795-AD84B6125D1A}" type="pres">
      <dgm:prSet presAssocID="{3028EF54-6C3C-4676-A666-69B634360B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Рубль"/>
        </a:ext>
      </dgm:extLst>
    </dgm:pt>
    <dgm:pt modelId="{05DCC8DB-642F-4E5C-84E3-100A101F42FD}" type="pres">
      <dgm:prSet presAssocID="{3028EF54-6C3C-4676-A666-69B634360B8D}" presName="spaceRect" presStyleCnt="0"/>
      <dgm:spPr/>
    </dgm:pt>
    <dgm:pt modelId="{5CD752D9-9F74-422C-B645-821C7A8552E3}" type="pres">
      <dgm:prSet presAssocID="{3028EF54-6C3C-4676-A666-69B634360B8D}" presName="textRect" presStyleLbl="revTx" presStyleIdx="1" presStyleCnt="3">
        <dgm:presLayoutVars>
          <dgm:chMax val="1"/>
          <dgm:chPref val="1"/>
        </dgm:presLayoutVars>
      </dgm:prSet>
      <dgm:spPr/>
    </dgm:pt>
    <dgm:pt modelId="{C822DD36-CCF6-4279-9276-A109556AECBA}" type="pres">
      <dgm:prSet presAssocID="{A0D5FFBD-BA56-421C-9187-8EBC601E4CC7}" presName="sibTrans" presStyleCnt="0"/>
      <dgm:spPr/>
    </dgm:pt>
    <dgm:pt modelId="{FAC4206B-BD4D-41F5-880A-A013DB0AE31B}" type="pres">
      <dgm:prSet presAssocID="{B937F07C-1D1F-4F62-9E88-6FD30888D017}" presName="compNode" presStyleCnt="0"/>
      <dgm:spPr/>
    </dgm:pt>
    <dgm:pt modelId="{FFEB8977-0E12-4E93-8E9D-1B8F8F91DB27}" type="pres">
      <dgm:prSet presAssocID="{B937F07C-1D1F-4F62-9E88-6FD30888D017}" presName="iconBgRect" presStyleLbl="bgShp" presStyleIdx="2" presStyleCnt="3"/>
      <dgm:spPr>
        <a:prstGeom prst="round2DiagRect">
          <a:avLst>
            <a:gd name="adj1" fmla="val 29727"/>
            <a:gd name="adj2" fmla="val 0"/>
          </a:avLst>
        </a:prstGeom>
      </dgm:spPr>
    </dgm:pt>
    <dgm:pt modelId="{AE9A6258-1170-4297-AE8E-A58DCC8B1BFD}" type="pres">
      <dgm:prSet presAssocID="{B937F07C-1D1F-4F62-9E88-6FD30888D0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Вопросы"/>
        </a:ext>
      </dgm:extLst>
    </dgm:pt>
    <dgm:pt modelId="{F7AE0ADF-FABB-4B48-AA05-3857D776FA27}" type="pres">
      <dgm:prSet presAssocID="{B937F07C-1D1F-4F62-9E88-6FD30888D017}" presName="spaceRect" presStyleCnt="0"/>
      <dgm:spPr/>
    </dgm:pt>
    <dgm:pt modelId="{4B195339-BB5A-493A-B71F-7CAA282FE9B5}" type="pres">
      <dgm:prSet presAssocID="{B937F07C-1D1F-4F62-9E88-6FD30888D017}" presName="textRect" presStyleLbl="revTx" presStyleIdx="2" presStyleCnt="3">
        <dgm:presLayoutVars>
          <dgm:chMax val="1"/>
          <dgm:chPref val="1"/>
        </dgm:presLayoutVars>
      </dgm:prSet>
      <dgm:spPr/>
    </dgm:pt>
  </dgm:ptLst>
  <dgm:cxnLst>
    <dgm:cxn modelId="{C4DA4A36-C76A-4173-9EF2-45877D90B93E}" srcId="{52B0B980-971F-40E0-958F-A6C19C24DD1F}" destId="{B937F07C-1D1F-4F62-9E88-6FD30888D017}" srcOrd="2" destOrd="0" parTransId="{6A71FCFC-53DB-4C10-A34A-7550C90F60FA}" sibTransId="{34865BA5-71C4-4CEE-927F-C5C89874403F}"/>
    <dgm:cxn modelId="{DCEB4D65-0764-4E7E-98D8-CB804ADE3BE6}" srcId="{52B0B980-971F-40E0-958F-A6C19C24DD1F}" destId="{3028EF54-6C3C-4676-A666-69B634360B8D}" srcOrd="1" destOrd="0" parTransId="{8393786B-3E33-42FF-BCCB-273924A972D4}" sibTransId="{A0D5FFBD-BA56-421C-9187-8EBC601E4CC7}"/>
    <dgm:cxn modelId="{5A0AEE59-D174-4A53-ABA9-A859FB4E398B}" type="presOf" srcId="{52B0B980-971F-40E0-958F-A6C19C24DD1F}" destId="{BA9D2194-8EDD-41D2-8E9E-4532D6938EFC}" srcOrd="0" destOrd="0" presId="urn:microsoft.com/office/officeart/2018/5/layout/IconLeafLabelList"/>
    <dgm:cxn modelId="{318789A3-2963-4BB8-8656-4940A734BD71}" type="presOf" srcId="{B937F07C-1D1F-4F62-9E88-6FD30888D017}" destId="{4B195339-BB5A-493A-B71F-7CAA282FE9B5}" srcOrd="0" destOrd="0" presId="urn:microsoft.com/office/officeart/2018/5/layout/IconLeafLabelList"/>
    <dgm:cxn modelId="{94ABA7A7-F4E1-4ED9-BF7F-92558D8EF7C8}" type="presOf" srcId="{E50F83A9-B92A-4FAF-B823-192F1CE5D564}" destId="{E520431B-80A3-4A98-8328-3D516513D955}" srcOrd="0" destOrd="0" presId="urn:microsoft.com/office/officeart/2018/5/layout/IconLeafLabelList"/>
    <dgm:cxn modelId="{6A1F51C3-377B-44D3-A6BE-E9A8C5883494}" type="presOf" srcId="{3028EF54-6C3C-4676-A666-69B634360B8D}" destId="{5CD752D9-9F74-422C-B645-821C7A8552E3}" srcOrd="0" destOrd="0" presId="urn:microsoft.com/office/officeart/2018/5/layout/IconLeafLabelList"/>
    <dgm:cxn modelId="{BBACB0FF-E15D-4C61-9A09-4ED4FBE6C248}" srcId="{52B0B980-971F-40E0-958F-A6C19C24DD1F}" destId="{E50F83A9-B92A-4FAF-B823-192F1CE5D564}" srcOrd="0" destOrd="0" parTransId="{C8F321DE-E0BC-400B-8FE7-6B8C4175BD14}" sibTransId="{38DEFDF4-1B3D-444A-B1AB-A9DBC6FCCD8A}"/>
    <dgm:cxn modelId="{24EDB880-FB16-445F-B072-E213B8D158FA}" type="presParOf" srcId="{BA9D2194-8EDD-41D2-8E9E-4532D6938EFC}" destId="{5A4D8596-C460-47B9-B554-0995873E39A1}" srcOrd="0" destOrd="0" presId="urn:microsoft.com/office/officeart/2018/5/layout/IconLeafLabelList"/>
    <dgm:cxn modelId="{A81C1621-EFA8-44F9-8F84-4F3086455DB9}" type="presParOf" srcId="{5A4D8596-C460-47B9-B554-0995873E39A1}" destId="{2ED92300-1918-4479-8B2E-4D99A988C148}" srcOrd="0" destOrd="0" presId="urn:microsoft.com/office/officeart/2018/5/layout/IconLeafLabelList"/>
    <dgm:cxn modelId="{FEAB1039-7DC6-4C09-AA42-353D1461CE66}" type="presParOf" srcId="{5A4D8596-C460-47B9-B554-0995873E39A1}" destId="{7296600B-7FC2-4560-B2D7-0280D31448B2}" srcOrd="1" destOrd="0" presId="urn:microsoft.com/office/officeart/2018/5/layout/IconLeafLabelList"/>
    <dgm:cxn modelId="{0B2E4FFF-B8F7-41BF-9CE5-554099404FDE}" type="presParOf" srcId="{5A4D8596-C460-47B9-B554-0995873E39A1}" destId="{E2D51AC8-F75A-468D-8446-1010DF0298CB}" srcOrd="2" destOrd="0" presId="urn:microsoft.com/office/officeart/2018/5/layout/IconLeafLabelList"/>
    <dgm:cxn modelId="{EA0C01C7-5C58-4A4C-88CB-2DD69178CCC6}" type="presParOf" srcId="{5A4D8596-C460-47B9-B554-0995873E39A1}" destId="{E520431B-80A3-4A98-8328-3D516513D955}" srcOrd="3" destOrd="0" presId="urn:microsoft.com/office/officeart/2018/5/layout/IconLeafLabelList"/>
    <dgm:cxn modelId="{31C61F14-3707-4AA8-8318-CF7D3FE572F6}" type="presParOf" srcId="{BA9D2194-8EDD-41D2-8E9E-4532D6938EFC}" destId="{4CDC6733-8291-4263-97A2-D2FFDC24D867}" srcOrd="1" destOrd="0" presId="urn:microsoft.com/office/officeart/2018/5/layout/IconLeafLabelList"/>
    <dgm:cxn modelId="{97555B52-5B23-4CCC-84A3-5A0CC2B67673}" type="presParOf" srcId="{BA9D2194-8EDD-41D2-8E9E-4532D6938EFC}" destId="{B0B2FCC1-4A61-4EFB-9B9F-014EEFEE3A3C}" srcOrd="2" destOrd="0" presId="urn:microsoft.com/office/officeart/2018/5/layout/IconLeafLabelList"/>
    <dgm:cxn modelId="{2F0050D8-2FFA-4159-BE35-C9573E7E2088}" type="presParOf" srcId="{B0B2FCC1-4A61-4EFB-9B9F-014EEFEE3A3C}" destId="{8E5F64E4-C27F-4F54-B960-75499CFA9F73}" srcOrd="0" destOrd="0" presId="urn:microsoft.com/office/officeart/2018/5/layout/IconLeafLabelList"/>
    <dgm:cxn modelId="{A1A7DCB8-5429-4AEA-892E-E4DD33D048B2}" type="presParOf" srcId="{B0B2FCC1-4A61-4EFB-9B9F-014EEFEE3A3C}" destId="{276CCADF-6B87-4C47-A795-AD84B6125D1A}" srcOrd="1" destOrd="0" presId="urn:microsoft.com/office/officeart/2018/5/layout/IconLeafLabelList"/>
    <dgm:cxn modelId="{B2284A5A-4AE7-41FF-AE36-C7805CDED20F}" type="presParOf" srcId="{B0B2FCC1-4A61-4EFB-9B9F-014EEFEE3A3C}" destId="{05DCC8DB-642F-4E5C-84E3-100A101F42FD}" srcOrd="2" destOrd="0" presId="urn:microsoft.com/office/officeart/2018/5/layout/IconLeafLabelList"/>
    <dgm:cxn modelId="{59F14D0F-0E05-4764-BAA2-523DEDA581CB}" type="presParOf" srcId="{B0B2FCC1-4A61-4EFB-9B9F-014EEFEE3A3C}" destId="{5CD752D9-9F74-422C-B645-821C7A8552E3}" srcOrd="3" destOrd="0" presId="urn:microsoft.com/office/officeart/2018/5/layout/IconLeafLabelList"/>
    <dgm:cxn modelId="{DA74BDA0-603E-4627-B15D-B9888A837455}" type="presParOf" srcId="{BA9D2194-8EDD-41D2-8E9E-4532D6938EFC}" destId="{C822DD36-CCF6-4279-9276-A109556AECBA}" srcOrd="3" destOrd="0" presId="urn:microsoft.com/office/officeart/2018/5/layout/IconLeafLabelList"/>
    <dgm:cxn modelId="{C30B1BC0-6A06-4EB5-B18E-233160EBFBA3}" type="presParOf" srcId="{BA9D2194-8EDD-41D2-8E9E-4532D6938EFC}" destId="{FAC4206B-BD4D-41F5-880A-A013DB0AE31B}" srcOrd="4" destOrd="0" presId="urn:microsoft.com/office/officeart/2018/5/layout/IconLeafLabelList"/>
    <dgm:cxn modelId="{945DB990-A738-473B-B104-5778DB93229B}" type="presParOf" srcId="{FAC4206B-BD4D-41F5-880A-A013DB0AE31B}" destId="{FFEB8977-0E12-4E93-8E9D-1B8F8F91DB27}" srcOrd="0" destOrd="0" presId="urn:microsoft.com/office/officeart/2018/5/layout/IconLeafLabelList"/>
    <dgm:cxn modelId="{F5BCC323-1439-4C4F-8241-ACDB56A4B47F}" type="presParOf" srcId="{FAC4206B-BD4D-41F5-880A-A013DB0AE31B}" destId="{AE9A6258-1170-4297-AE8E-A58DCC8B1BFD}" srcOrd="1" destOrd="0" presId="urn:microsoft.com/office/officeart/2018/5/layout/IconLeafLabelList"/>
    <dgm:cxn modelId="{76C8EF64-7BCD-4A41-845B-F0C80EF9B914}" type="presParOf" srcId="{FAC4206B-BD4D-41F5-880A-A013DB0AE31B}" destId="{F7AE0ADF-FABB-4B48-AA05-3857D776FA27}" srcOrd="2" destOrd="0" presId="urn:microsoft.com/office/officeart/2018/5/layout/IconLeafLabelList"/>
    <dgm:cxn modelId="{E2BDADBE-0C8B-4078-8620-B4F757E5A8C9}" type="presParOf" srcId="{FAC4206B-BD4D-41F5-880A-A013DB0AE31B}" destId="{4B195339-BB5A-493A-B71F-7CAA282FE9B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C8143-9EE8-4FAE-8BA5-E8D8073270AD}"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C7D8EEAC-A8E7-472C-9963-5CDA5E3DB9E1}">
      <dgm:prSet/>
      <dgm:spPr/>
      <dgm:t>
        <a:bodyPr/>
        <a:lstStyle/>
        <a:p>
          <a:r>
            <a:rPr lang="ru-RU" dirty="0"/>
            <a:t>Объективная</a:t>
          </a:r>
          <a:endParaRPr lang="en-US" dirty="0"/>
        </a:p>
      </dgm:t>
    </dgm:pt>
    <dgm:pt modelId="{6CB321D8-B34C-45A8-857D-B303686D13F2}" type="parTrans" cxnId="{7852D7EE-E6BE-43E2-9C14-BFF5FA9D6858}">
      <dgm:prSet/>
      <dgm:spPr/>
      <dgm:t>
        <a:bodyPr/>
        <a:lstStyle/>
        <a:p>
          <a:endParaRPr lang="en-US"/>
        </a:p>
      </dgm:t>
    </dgm:pt>
    <dgm:pt modelId="{71A7AE16-A462-4295-9D7D-D94B641E8F5E}" type="sibTrans" cxnId="{7852D7EE-E6BE-43E2-9C14-BFF5FA9D6858}">
      <dgm:prSet/>
      <dgm:spPr/>
      <dgm:t>
        <a:bodyPr/>
        <a:lstStyle/>
        <a:p>
          <a:endParaRPr lang="en-US"/>
        </a:p>
      </dgm:t>
    </dgm:pt>
    <dgm:pt modelId="{27CF5FEC-A7DB-42E0-858B-A4A9F0AFE8F0}">
      <dgm:prSet/>
      <dgm:spPr/>
      <dgm:t>
        <a:bodyPr/>
        <a:lstStyle/>
        <a:p>
          <a:r>
            <a:rPr lang="ru-RU"/>
            <a:t>Субъективная</a:t>
          </a:r>
          <a:endParaRPr lang="en-US"/>
        </a:p>
      </dgm:t>
    </dgm:pt>
    <dgm:pt modelId="{6941FAD6-2BC9-41F2-8092-E8B66407F95D}" type="parTrans" cxnId="{B78A98F5-4841-4C38-9D7F-41BA48EA577F}">
      <dgm:prSet/>
      <dgm:spPr/>
      <dgm:t>
        <a:bodyPr/>
        <a:lstStyle/>
        <a:p>
          <a:endParaRPr lang="en-US"/>
        </a:p>
      </dgm:t>
    </dgm:pt>
    <dgm:pt modelId="{16A388B9-54D4-49F5-BB38-3639461A5469}" type="sibTrans" cxnId="{B78A98F5-4841-4C38-9D7F-41BA48EA577F}">
      <dgm:prSet/>
      <dgm:spPr/>
      <dgm:t>
        <a:bodyPr/>
        <a:lstStyle/>
        <a:p>
          <a:endParaRPr lang="en-US"/>
        </a:p>
      </dgm:t>
    </dgm:pt>
    <dgm:pt modelId="{D33C5BA6-D506-458C-913F-96312CE537E0}" type="pres">
      <dgm:prSet presAssocID="{B81C8143-9EE8-4FAE-8BA5-E8D8073270AD}" presName="diagram" presStyleCnt="0">
        <dgm:presLayoutVars>
          <dgm:dir/>
          <dgm:resizeHandles val="exact"/>
        </dgm:presLayoutVars>
      </dgm:prSet>
      <dgm:spPr/>
    </dgm:pt>
    <dgm:pt modelId="{E5E96D84-C75E-4F41-8D39-9F7928C46391}" type="pres">
      <dgm:prSet presAssocID="{C7D8EEAC-A8E7-472C-9963-5CDA5E3DB9E1}" presName="node" presStyleLbl="node1" presStyleIdx="0" presStyleCnt="2">
        <dgm:presLayoutVars>
          <dgm:bulletEnabled val="1"/>
        </dgm:presLayoutVars>
      </dgm:prSet>
      <dgm:spPr/>
    </dgm:pt>
    <dgm:pt modelId="{CA8FC75D-FCDB-4311-9A06-91D0703C947E}" type="pres">
      <dgm:prSet presAssocID="{71A7AE16-A462-4295-9D7D-D94B641E8F5E}" presName="sibTrans" presStyleCnt="0"/>
      <dgm:spPr/>
    </dgm:pt>
    <dgm:pt modelId="{44707BFB-E766-4054-8DFA-C478AFF9C002}" type="pres">
      <dgm:prSet presAssocID="{27CF5FEC-A7DB-42E0-858B-A4A9F0AFE8F0}" presName="node" presStyleLbl="node1" presStyleIdx="1" presStyleCnt="2">
        <dgm:presLayoutVars>
          <dgm:bulletEnabled val="1"/>
        </dgm:presLayoutVars>
      </dgm:prSet>
      <dgm:spPr/>
    </dgm:pt>
  </dgm:ptLst>
  <dgm:cxnLst>
    <dgm:cxn modelId="{A001401E-DBC4-44CF-825C-37CF783FE7E8}" type="presOf" srcId="{C7D8EEAC-A8E7-472C-9963-5CDA5E3DB9E1}" destId="{E5E96D84-C75E-4F41-8D39-9F7928C46391}" srcOrd="0" destOrd="0" presId="urn:microsoft.com/office/officeart/2005/8/layout/default"/>
    <dgm:cxn modelId="{50066F5D-F72E-4BEF-8E04-722DBBF3BC66}" type="presOf" srcId="{27CF5FEC-A7DB-42E0-858B-A4A9F0AFE8F0}" destId="{44707BFB-E766-4054-8DFA-C478AFF9C002}" srcOrd="0" destOrd="0" presId="urn:microsoft.com/office/officeart/2005/8/layout/default"/>
    <dgm:cxn modelId="{838F25E2-4667-4FB1-8532-A0E2EC29F4C3}" type="presOf" srcId="{B81C8143-9EE8-4FAE-8BA5-E8D8073270AD}" destId="{D33C5BA6-D506-458C-913F-96312CE537E0}" srcOrd="0" destOrd="0" presId="urn:microsoft.com/office/officeart/2005/8/layout/default"/>
    <dgm:cxn modelId="{7852D7EE-E6BE-43E2-9C14-BFF5FA9D6858}" srcId="{B81C8143-9EE8-4FAE-8BA5-E8D8073270AD}" destId="{C7D8EEAC-A8E7-472C-9963-5CDA5E3DB9E1}" srcOrd="0" destOrd="0" parTransId="{6CB321D8-B34C-45A8-857D-B303686D13F2}" sibTransId="{71A7AE16-A462-4295-9D7D-D94B641E8F5E}"/>
    <dgm:cxn modelId="{B78A98F5-4841-4C38-9D7F-41BA48EA577F}" srcId="{B81C8143-9EE8-4FAE-8BA5-E8D8073270AD}" destId="{27CF5FEC-A7DB-42E0-858B-A4A9F0AFE8F0}" srcOrd="1" destOrd="0" parTransId="{6941FAD6-2BC9-41F2-8092-E8B66407F95D}" sibTransId="{16A388B9-54D4-49F5-BB38-3639461A5469}"/>
    <dgm:cxn modelId="{D7D30A4B-A982-4E5E-B786-DB76EBA2B5D6}" type="presParOf" srcId="{D33C5BA6-D506-458C-913F-96312CE537E0}" destId="{E5E96D84-C75E-4F41-8D39-9F7928C46391}" srcOrd="0" destOrd="0" presId="urn:microsoft.com/office/officeart/2005/8/layout/default"/>
    <dgm:cxn modelId="{6CF06678-9068-46E4-BD29-4B2CDAA8F5C2}" type="presParOf" srcId="{D33C5BA6-D506-458C-913F-96312CE537E0}" destId="{CA8FC75D-FCDB-4311-9A06-91D0703C947E}" srcOrd="1" destOrd="0" presId="urn:microsoft.com/office/officeart/2005/8/layout/default"/>
    <dgm:cxn modelId="{A413D2CB-6513-430A-98E0-F399699788CA}" type="presParOf" srcId="{D33C5BA6-D506-458C-913F-96312CE537E0}" destId="{44707BFB-E766-4054-8DFA-C478AFF9C00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F8AD23-2849-4083-B475-AFA9A6291B07}" type="doc">
      <dgm:prSet loTypeId="urn:microsoft.com/office/officeart/2005/8/layout/vList2" loCatId="list" qsTypeId="urn:microsoft.com/office/officeart/2005/8/quickstyle/simple1" qsCatId="simple" csTypeId="urn:microsoft.com/office/officeart/2005/8/colors/accent2_4" csCatId="accent2"/>
      <dgm:spPr/>
      <dgm:t>
        <a:bodyPr/>
        <a:lstStyle/>
        <a:p>
          <a:endParaRPr lang="en-US"/>
        </a:p>
      </dgm:t>
    </dgm:pt>
    <dgm:pt modelId="{28BD8F69-E507-4B77-A47D-0EC0F7DCD932}">
      <dgm:prSet/>
      <dgm:spPr/>
      <dgm:t>
        <a:bodyPr/>
        <a:lstStyle/>
        <a:p>
          <a:r>
            <a:rPr lang="ru-RU" dirty="0"/>
            <a:t>Считается, что субъективная компетенция арбитража строится на четырех ключевых элементах:</a:t>
          </a:r>
          <a:endParaRPr lang="en-US" dirty="0"/>
        </a:p>
      </dgm:t>
    </dgm:pt>
    <dgm:pt modelId="{159B6978-28D6-41E6-A0EC-7E126A12D41F}" type="parTrans" cxnId="{B1EDD270-972B-4C57-912A-DF861E494700}">
      <dgm:prSet/>
      <dgm:spPr/>
      <dgm:t>
        <a:bodyPr/>
        <a:lstStyle/>
        <a:p>
          <a:endParaRPr lang="en-US"/>
        </a:p>
      </dgm:t>
    </dgm:pt>
    <dgm:pt modelId="{3451F268-19F6-45E8-962E-D14C4AA75731}" type="sibTrans" cxnId="{B1EDD270-972B-4C57-912A-DF861E494700}">
      <dgm:prSet/>
      <dgm:spPr/>
      <dgm:t>
        <a:bodyPr/>
        <a:lstStyle/>
        <a:p>
          <a:endParaRPr lang="en-US"/>
        </a:p>
      </dgm:t>
    </dgm:pt>
    <dgm:pt modelId="{DF33E047-6991-479B-9FBD-7FEA8C854154}">
      <dgm:prSet/>
      <dgm:spPr/>
      <dgm:t>
        <a:bodyPr/>
        <a:lstStyle/>
        <a:p>
          <a:r>
            <a:rPr lang="ru-RU"/>
            <a:t>компетенции в отношении предмета спора (объекта спора);</a:t>
          </a:r>
          <a:endParaRPr lang="en-US"/>
        </a:p>
      </dgm:t>
    </dgm:pt>
    <dgm:pt modelId="{16438B23-01C9-43C0-A1A3-ECD372054B3D}" type="parTrans" cxnId="{43B35255-70E6-4438-B3B0-768156A55C44}">
      <dgm:prSet/>
      <dgm:spPr/>
      <dgm:t>
        <a:bodyPr/>
        <a:lstStyle/>
        <a:p>
          <a:endParaRPr lang="en-US"/>
        </a:p>
      </dgm:t>
    </dgm:pt>
    <dgm:pt modelId="{11CC3C91-6B14-4B9D-A2B1-97C458B33181}" type="sibTrans" cxnId="{43B35255-70E6-4438-B3B0-768156A55C44}">
      <dgm:prSet/>
      <dgm:spPr/>
      <dgm:t>
        <a:bodyPr/>
        <a:lstStyle/>
        <a:p>
          <a:endParaRPr lang="en-US"/>
        </a:p>
      </dgm:t>
    </dgm:pt>
    <dgm:pt modelId="{55550CD7-DFDF-4C9E-9C67-87E6A9DA6C2F}">
      <dgm:prSet/>
      <dgm:spPr/>
      <dgm:t>
        <a:bodyPr/>
        <a:lstStyle/>
        <a:p>
          <a:r>
            <a:rPr lang="ru-RU"/>
            <a:t>компетенции в отношении сторон арбитражного соглашения (субъектов спора);</a:t>
          </a:r>
          <a:endParaRPr lang="en-US"/>
        </a:p>
      </dgm:t>
    </dgm:pt>
    <dgm:pt modelId="{982815C0-A9D6-4F72-8BED-3CD4CE7F50E0}" type="parTrans" cxnId="{D9236CB9-8626-4C42-B376-6B8286159E01}">
      <dgm:prSet/>
      <dgm:spPr/>
      <dgm:t>
        <a:bodyPr/>
        <a:lstStyle/>
        <a:p>
          <a:endParaRPr lang="en-US"/>
        </a:p>
      </dgm:t>
    </dgm:pt>
    <dgm:pt modelId="{E6014374-AB7C-489A-BC6A-D91ED4FE69A7}" type="sibTrans" cxnId="{D9236CB9-8626-4C42-B376-6B8286159E01}">
      <dgm:prSet/>
      <dgm:spPr/>
      <dgm:t>
        <a:bodyPr/>
        <a:lstStyle/>
        <a:p>
          <a:endParaRPr lang="en-US"/>
        </a:p>
      </dgm:t>
    </dgm:pt>
    <dgm:pt modelId="{3DE0F6A9-375C-4BB3-9107-41CE070C3BA7}">
      <dgm:prSet/>
      <dgm:spPr/>
      <dgm:t>
        <a:bodyPr/>
        <a:lstStyle/>
        <a:p>
          <a:r>
            <a:rPr lang="ru-RU"/>
            <a:t>компетенции в отношении организации арбитражного процесса;</a:t>
          </a:r>
          <a:endParaRPr lang="en-US"/>
        </a:p>
      </dgm:t>
    </dgm:pt>
    <dgm:pt modelId="{52E40F1D-23B1-4B04-8A75-DF3F67ADE27A}" type="parTrans" cxnId="{77749C7B-FEDD-40F8-800F-A2EC7349420B}">
      <dgm:prSet/>
      <dgm:spPr/>
      <dgm:t>
        <a:bodyPr/>
        <a:lstStyle/>
        <a:p>
          <a:endParaRPr lang="en-US"/>
        </a:p>
      </dgm:t>
    </dgm:pt>
    <dgm:pt modelId="{1E4B4A5E-DA53-4FF6-9B9E-5B94ACBEEA93}" type="sibTrans" cxnId="{77749C7B-FEDD-40F8-800F-A2EC7349420B}">
      <dgm:prSet/>
      <dgm:spPr/>
      <dgm:t>
        <a:bodyPr/>
        <a:lstStyle/>
        <a:p>
          <a:endParaRPr lang="en-US"/>
        </a:p>
      </dgm:t>
    </dgm:pt>
    <dgm:pt modelId="{1A0EF33A-0871-46AA-BB03-BE63C0CC42E8}">
      <dgm:prSet/>
      <dgm:spPr/>
      <dgm:t>
        <a:bodyPr/>
        <a:lstStyle/>
        <a:p>
          <a:r>
            <a:rPr lang="ru-RU"/>
            <a:t>компетенции в отношении определения средств защиты попранных прав сторон спора.</a:t>
          </a:r>
          <a:endParaRPr lang="en-US"/>
        </a:p>
      </dgm:t>
    </dgm:pt>
    <dgm:pt modelId="{C10FE315-D889-4727-A560-05EA0D432B06}" type="parTrans" cxnId="{992A8BD3-F742-40FE-971C-06AF653A185F}">
      <dgm:prSet/>
      <dgm:spPr/>
      <dgm:t>
        <a:bodyPr/>
        <a:lstStyle/>
        <a:p>
          <a:endParaRPr lang="en-US"/>
        </a:p>
      </dgm:t>
    </dgm:pt>
    <dgm:pt modelId="{98C24151-C258-46F5-9807-0C86527AB338}" type="sibTrans" cxnId="{992A8BD3-F742-40FE-971C-06AF653A185F}">
      <dgm:prSet/>
      <dgm:spPr/>
      <dgm:t>
        <a:bodyPr/>
        <a:lstStyle/>
        <a:p>
          <a:endParaRPr lang="en-US"/>
        </a:p>
      </dgm:t>
    </dgm:pt>
    <dgm:pt modelId="{42318C2F-2A92-441A-8358-F6D8CC20AC64}" type="pres">
      <dgm:prSet presAssocID="{D3F8AD23-2849-4083-B475-AFA9A6291B07}" presName="linear" presStyleCnt="0">
        <dgm:presLayoutVars>
          <dgm:animLvl val="lvl"/>
          <dgm:resizeHandles val="exact"/>
        </dgm:presLayoutVars>
      </dgm:prSet>
      <dgm:spPr/>
    </dgm:pt>
    <dgm:pt modelId="{ABF0AE95-6E89-4554-A9A5-FB62CA9DAAF3}" type="pres">
      <dgm:prSet presAssocID="{28BD8F69-E507-4B77-A47D-0EC0F7DCD932}" presName="parentText" presStyleLbl="node1" presStyleIdx="0" presStyleCnt="1">
        <dgm:presLayoutVars>
          <dgm:chMax val="0"/>
          <dgm:bulletEnabled val="1"/>
        </dgm:presLayoutVars>
      </dgm:prSet>
      <dgm:spPr/>
    </dgm:pt>
    <dgm:pt modelId="{53F5BF67-119F-4C43-A25C-D340AB273302}" type="pres">
      <dgm:prSet presAssocID="{28BD8F69-E507-4B77-A47D-0EC0F7DCD932}" presName="childText" presStyleLbl="revTx" presStyleIdx="0" presStyleCnt="1">
        <dgm:presLayoutVars>
          <dgm:bulletEnabled val="1"/>
        </dgm:presLayoutVars>
      </dgm:prSet>
      <dgm:spPr/>
    </dgm:pt>
  </dgm:ptLst>
  <dgm:cxnLst>
    <dgm:cxn modelId="{B1EDD270-972B-4C57-912A-DF861E494700}" srcId="{D3F8AD23-2849-4083-B475-AFA9A6291B07}" destId="{28BD8F69-E507-4B77-A47D-0EC0F7DCD932}" srcOrd="0" destOrd="0" parTransId="{159B6978-28D6-41E6-A0EC-7E126A12D41F}" sibTransId="{3451F268-19F6-45E8-962E-D14C4AA75731}"/>
    <dgm:cxn modelId="{43B35255-70E6-4438-B3B0-768156A55C44}" srcId="{28BD8F69-E507-4B77-A47D-0EC0F7DCD932}" destId="{DF33E047-6991-479B-9FBD-7FEA8C854154}" srcOrd="0" destOrd="0" parTransId="{16438B23-01C9-43C0-A1A3-ECD372054B3D}" sibTransId="{11CC3C91-6B14-4B9D-A2B1-97C458B33181}"/>
    <dgm:cxn modelId="{77749C7B-FEDD-40F8-800F-A2EC7349420B}" srcId="{28BD8F69-E507-4B77-A47D-0EC0F7DCD932}" destId="{3DE0F6A9-375C-4BB3-9107-41CE070C3BA7}" srcOrd="2" destOrd="0" parTransId="{52E40F1D-23B1-4B04-8A75-DF3F67ADE27A}" sibTransId="{1E4B4A5E-DA53-4FF6-9B9E-5B94ACBEEA93}"/>
    <dgm:cxn modelId="{72D06889-E435-472E-8CFD-889E80C1E1AE}" type="presOf" srcId="{28BD8F69-E507-4B77-A47D-0EC0F7DCD932}" destId="{ABF0AE95-6E89-4554-A9A5-FB62CA9DAAF3}" srcOrd="0" destOrd="0" presId="urn:microsoft.com/office/officeart/2005/8/layout/vList2"/>
    <dgm:cxn modelId="{8FB89AA1-FAF3-4746-BC8C-23AE8F1B3699}" type="presOf" srcId="{3DE0F6A9-375C-4BB3-9107-41CE070C3BA7}" destId="{53F5BF67-119F-4C43-A25C-D340AB273302}" srcOrd="0" destOrd="2" presId="urn:microsoft.com/office/officeart/2005/8/layout/vList2"/>
    <dgm:cxn modelId="{F5A21EAE-A838-4A44-8040-5CE82BFA79A3}" type="presOf" srcId="{D3F8AD23-2849-4083-B475-AFA9A6291B07}" destId="{42318C2F-2A92-441A-8358-F6D8CC20AC64}" srcOrd="0" destOrd="0" presId="urn:microsoft.com/office/officeart/2005/8/layout/vList2"/>
    <dgm:cxn modelId="{D9236CB9-8626-4C42-B376-6B8286159E01}" srcId="{28BD8F69-E507-4B77-A47D-0EC0F7DCD932}" destId="{55550CD7-DFDF-4C9E-9C67-87E6A9DA6C2F}" srcOrd="1" destOrd="0" parTransId="{982815C0-A9D6-4F72-8BED-3CD4CE7F50E0}" sibTransId="{E6014374-AB7C-489A-BC6A-D91ED4FE69A7}"/>
    <dgm:cxn modelId="{4E8FE5D0-86C7-480C-87AC-161C2F800842}" type="presOf" srcId="{1A0EF33A-0871-46AA-BB03-BE63C0CC42E8}" destId="{53F5BF67-119F-4C43-A25C-D340AB273302}" srcOrd="0" destOrd="3" presId="urn:microsoft.com/office/officeart/2005/8/layout/vList2"/>
    <dgm:cxn modelId="{992A8BD3-F742-40FE-971C-06AF653A185F}" srcId="{28BD8F69-E507-4B77-A47D-0EC0F7DCD932}" destId="{1A0EF33A-0871-46AA-BB03-BE63C0CC42E8}" srcOrd="3" destOrd="0" parTransId="{C10FE315-D889-4727-A560-05EA0D432B06}" sibTransId="{98C24151-C258-46F5-9807-0C86527AB338}"/>
    <dgm:cxn modelId="{987B05E2-FF90-402F-B054-1D65C9EAFBCE}" type="presOf" srcId="{DF33E047-6991-479B-9FBD-7FEA8C854154}" destId="{53F5BF67-119F-4C43-A25C-D340AB273302}" srcOrd="0" destOrd="0" presId="urn:microsoft.com/office/officeart/2005/8/layout/vList2"/>
    <dgm:cxn modelId="{7CAFD0FF-4D8F-42A4-9634-C8B0EBA020DA}" type="presOf" srcId="{55550CD7-DFDF-4C9E-9C67-87E6A9DA6C2F}" destId="{53F5BF67-119F-4C43-A25C-D340AB273302}" srcOrd="0" destOrd="1" presId="urn:microsoft.com/office/officeart/2005/8/layout/vList2"/>
    <dgm:cxn modelId="{2FCDFF21-8444-41D2-A1BF-5A719D70CFF0}" type="presParOf" srcId="{42318C2F-2A92-441A-8358-F6D8CC20AC64}" destId="{ABF0AE95-6E89-4554-A9A5-FB62CA9DAAF3}" srcOrd="0" destOrd="0" presId="urn:microsoft.com/office/officeart/2005/8/layout/vList2"/>
    <dgm:cxn modelId="{72830D06-7F6A-4406-A02A-AFC0D7ECB95B}" type="presParOf" srcId="{42318C2F-2A92-441A-8358-F6D8CC20AC64}" destId="{53F5BF67-119F-4C43-A25C-D340AB27330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98843-6F57-4384-9884-50F8BF2E319C}">
      <dsp:nvSpPr>
        <dsp:cNvPr id="0" name=""/>
        <dsp:cNvSpPr/>
      </dsp:nvSpPr>
      <dsp:spPr>
        <a:xfrm>
          <a:off x="985751" y="635"/>
          <a:ext cx="4317651" cy="2590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t>Арбитражное соглашение по спору, возникающему из договора или в связи с ним, распространяется на любые сделки между сторонами третейского соглашения, направленные на исполнение, изменение или расторжение указанного договора. </a:t>
          </a:r>
        </a:p>
      </dsp:txBody>
      <dsp:txXfrm>
        <a:off x="985751" y="635"/>
        <a:ext cx="4317651" cy="2590590"/>
      </dsp:txXfrm>
    </dsp:sp>
    <dsp:sp modelId="{69BA660D-2BE1-4830-BD52-B3493DA8CAAC}">
      <dsp:nvSpPr>
        <dsp:cNvPr id="0" name=""/>
        <dsp:cNvSpPr/>
      </dsp:nvSpPr>
      <dsp:spPr>
        <a:xfrm>
          <a:off x="985751" y="3023628"/>
          <a:ext cx="4317651" cy="2590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t>Кроме того, арбитражная оговорка в договоре распространяется также на любые споры, связанные с заключением такого договора, его вступлением в силу, изменением, прекращением, действительностью, в том числе и с возвратом сторонами исполненного по договору, признанному недействительным или незаключенным, если иное не следует из самого арбитражного соглашения (ст. 7 Закона о МКА).</a:t>
          </a:r>
          <a:endParaRPr lang="ru-RU" sz="1600" kern="1200" dirty="0"/>
        </a:p>
      </dsp:txBody>
      <dsp:txXfrm>
        <a:off x="985751" y="3023628"/>
        <a:ext cx="4317651" cy="2590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3B60F-659A-4D91-A541-FB37C4EC6CB7}">
      <dsp:nvSpPr>
        <dsp:cNvPr id="0" name=""/>
        <dsp:cNvSpPr/>
      </dsp:nvSpPr>
      <dsp:spPr>
        <a:xfrm>
          <a:off x="41398" y="1659"/>
          <a:ext cx="4745521" cy="30134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41E88-B8FB-4563-BD16-E5137F9AFC3F}">
      <dsp:nvSpPr>
        <dsp:cNvPr id="0" name=""/>
        <dsp:cNvSpPr/>
      </dsp:nvSpPr>
      <dsp:spPr>
        <a:xfrm>
          <a:off x="568678" y="502575"/>
          <a:ext cx="4745521" cy="30134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a:t>Оценивая роль соглашения сторон как источника компетенции арбитража, особо следует сказать о полномочиях состава арбитров действовать в качестве amiable compositeur или решать спор ex aequo et bono. </a:t>
          </a:r>
          <a:endParaRPr lang="en-US" sz="2300" kern="1200"/>
        </a:p>
      </dsp:txBody>
      <dsp:txXfrm>
        <a:off x="656938" y="590835"/>
        <a:ext cx="4569001" cy="2836886"/>
      </dsp:txXfrm>
    </dsp:sp>
    <dsp:sp modelId="{6664F908-53C9-4D87-8747-D14EB3591AA4}">
      <dsp:nvSpPr>
        <dsp:cNvPr id="0" name=""/>
        <dsp:cNvSpPr/>
      </dsp:nvSpPr>
      <dsp:spPr>
        <a:xfrm>
          <a:off x="5841480" y="1659"/>
          <a:ext cx="4745521" cy="30134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EFA7C4-1965-4F2D-A301-E3B8EA1F1F0C}">
      <dsp:nvSpPr>
        <dsp:cNvPr id="0" name=""/>
        <dsp:cNvSpPr/>
      </dsp:nvSpPr>
      <dsp:spPr>
        <a:xfrm>
          <a:off x="6368760" y="502575"/>
          <a:ext cx="4745521" cy="30134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a:t>Напомним, что компетенцией решать спор по справедливости, действовать в качестве amiable compositeur стороны могут наделить арбитров только своим соглашением. </a:t>
          </a:r>
          <a:endParaRPr lang="en-US" sz="2300" kern="1200"/>
        </a:p>
      </dsp:txBody>
      <dsp:txXfrm>
        <a:off x="6457020" y="590835"/>
        <a:ext cx="4569001" cy="283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A8996-CA32-41A4-A2A6-FCBB330FB9CF}">
      <dsp:nvSpPr>
        <dsp:cNvPr id="0" name=""/>
        <dsp:cNvSpPr/>
      </dsp:nvSpPr>
      <dsp:spPr>
        <a:xfrm>
          <a:off x="0" y="0"/>
          <a:ext cx="11310681" cy="1027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937D6-50CE-4535-956A-56E004C94EAA}">
      <dsp:nvSpPr>
        <dsp:cNvPr id="0" name=""/>
        <dsp:cNvSpPr/>
      </dsp:nvSpPr>
      <dsp:spPr>
        <a:xfrm>
          <a:off x="310963" y="231734"/>
          <a:ext cx="565388" cy="565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30CB9F-06C1-4C81-8D5F-A2B384E3BBFD}">
      <dsp:nvSpPr>
        <dsp:cNvPr id="0" name=""/>
        <dsp:cNvSpPr/>
      </dsp:nvSpPr>
      <dsp:spPr>
        <a:xfrm>
          <a:off x="1187316" y="439"/>
          <a:ext cx="10123364" cy="102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94" tIns="108794" rIns="108794" bIns="108794" numCol="1" spcCol="1270" anchor="ctr" anchorCtr="0">
          <a:noAutofit/>
        </a:bodyPr>
        <a:lstStyle/>
        <a:p>
          <a:pPr marL="0" lvl="0" indent="0" algn="l" defTabSz="933450">
            <a:lnSpc>
              <a:spcPct val="90000"/>
            </a:lnSpc>
            <a:spcBef>
              <a:spcPct val="0"/>
            </a:spcBef>
            <a:spcAft>
              <a:spcPct val="35000"/>
            </a:spcAft>
            <a:buNone/>
          </a:pPr>
          <a:r>
            <a:rPr lang="ru-RU" sz="2100" kern="1200"/>
            <a:t>Арбитражный договор - это соглашение сторон и арбитров об осуществлении деятельности по рассмотрению и разрешению споров.</a:t>
          </a:r>
          <a:endParaRPr lang="en-US" sz="2100" kern="1200"/>
        </a:p>
      </dsp:txBody>
      <dsp:txXfrm>
        <a:off x="1187316" y="439"/>
        <a:ext cx="10123364" cy="1027979"/>
      </dsp:txXfrm>
    </dsp:sp>
    <dsp:sp modelId="{FE9C8B1C-5DC2-403D-A391-40DFF7B3E6E6}">
      <dsp:nvSpPr>
        <dsp:cNvPr id="0" name=""/>
        <dsp:cNvSpPr/>
      </dsp:nvSpPr>
      <dsp:spPr>
        <a:xfrm>
          <a:off x="0" y="1285413"/>
          <a:ext cx="11310681" cy="1027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6013E-0C67-42E1-A842-6295C47F6BB3}">
      <dsp:nvSpPr>
        <dsp:cNvPr id="0" name=""/>
        <dsp:cNvSpPr/>
      </dsp:nvSpPr>
      <dsp:spPr>
        <a:xfrm>
          <a:off x="310963" y="1516708"/>
          <a:ext cx="565388" cy="565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D839EC-E323-45CB-9CB4-0A59C693C11D}">
      <dsp:nvSpPr>
        <dsp:cNvPr id="0" name=""/>
        <dsp:cNvSpPr/>
      </dsp:nvSpPr>
      <dsp:spPr>
        <a:xfrm>
          <a:off x="1187316" y="1285413"/>
          <a:ext cx="10123364" cy="102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94" tIns="108794" rIns="108794" bIns="108794" numCol="1" spcCol="1270" anchor="ctr" anchorCtr="0">
          <a:noAutofit/>
        </a:bodyPr>
        <a:lstStyle/>
        <a:p>
          <a:pPr marL="0" lvl="0" indent="0" algn="l" defTabSz="933450">
            <a:lnSpc>
              <a:spcPct val="90000"/>
            </a:lnSpc>
            <a:spcBef>
              <a:spcPct val="0"/>
            </a:spcBef>
            <a:spcAft>
              <a:spcPct val="35000"/>
            </a:spcAft>
            <a:buNone/>
          </a:pPr>
          <a:r>
            <a:rPr lang="ru-RU" sz="2100" kern="1200"/>
            <a:t>Он связывает стороны и арбитров и является основанием для возмещения сторонами расходов, возникающих у третейских судей в связи с рассмотрением дела.</a:t>
          </a:r>
          <a:endParaRPr lang="en-US" sz="2100" kern="1200"/>
        </a:p>
      </dsp:txBody>
      <dsp:txXfrm>
        <a:off x="1187316" y="1285413"/>
        <a:ext cx="10123364" cy="1027979"/>
      </dsp:txXfrm>
    </dsp:sp>
    <dsp:sp modelId="{1E567DB0-7917-4BB1-B269-3A837002D984}">
      <dsp:nvSpPr>
        <dsp:cNvPr id="0" name=""/>
        <dsp:cNvSpPr/>
      </dsp:nvSpPr>
      <dsp:spPr>
        <a:xfrm>
          <a:off x="0" y="2570387"/>
          <a:ext cx="11310681" cy="1027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965ED-1D4C-46AD-9317-1CE0C51B5EAD}">
      <dsp:nvSpPr>
        <dsp:cNvPr id="0" name=""/>
        <dsp:cNvSpPr/>
      </dsp:nvSpPr>
      <dsp:spPr>
        <a:xfrm>
          <a:off x="310963" y="2801682"/>
          <a:ext cx="565388" cy="565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9109EA-D7DB-4B49-BB0C-91BCC82A4B69}">
      <dsp:nvSpPr>
        <dsp:cNvPr id="0" name=""/>
        <dsp:cNvSpPr/>
      </dsp:nvSpPr>
      <dsp:spPr>
        <a:xfrm>
          <a:off x="1187316" y="2570387"/>
          <a:ext cx="10123364" cy="102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94" tIns="108794" rIns="108794" bIns="108794" numCol="1" spcCol="1270" anchor="ctr" anchorCtr="0">
          <a:noAutofit/>
        </a:bodyPr>
        <a:lstStyle/>
        <a:p>
          <a:pPr marL="0" lvl="0" indent="0" algn="l" defTabSz="933450">
            <a:lnSpc>
              <a:spcPct val="90000"/>
            </a:lnSpc>
            <a:spcBef>
              <a:spcPct val="0"/>
            </a:spcBef>
            <a:spcAft>
              <a:spcPct val="35000"/>
            </a:spcAft>
            <a:buNone/>
          </a:pPr>
          <a:r>
            <a:rPr lang="ru-RU" sz="2100" kern="1200"/>
            <a:t>Арбитражный договор не заключается в письменном виде как отдельный документ, однако это не влечет его недействительности.</a:t>
          </a:r>
          <a:endParaRPr lang="en-US" sz="2100" kern="1200"/>
        </a:p>
      </dsp:txBody>
      <dsp:txXfrm>
        <a:off x="1187316" y="2570387"/>
        <a:ext cx="10123364" cy="1027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92300-1918-4479-8B2E-4D99A988C148}">
      <dsp:nvSpPr>
        <dsp:cNvPr id="0" name=""/>
        <dsp:cNvSpPr/>
      </dsp:nvSpPr>
      <dsp:spPr>
        <a:xfrm>
          <a:off x="648620" y="827115"/>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6600B-7FC2-4560-B2D7-0280D31448B2}">
      <dsp:nvSpPr>
        <dsp:cNvPr id="0" name=""/>
        <dsp:cNvSpPr/>
      </dsp:nvSpPr>
      <dsp:spPr>
        <a:xfrm>
          <a:off x="1072745" y="1251240"/>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20431B-80A3-4A98-8328-3D516513D955}">
      <dsp:nvSpPr>
        <dsp:cNvPr id="0" name=""/>
        <dsp:cNvSpPr/>
      </dsp:nvSpPr>
      <dsp:spPr>
        <a:xfrm>
          <a:off x="12433" y="3437115"/>
          <a:ext cx="32625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ru-RU" sz="1400" kern="1200" dirty="0"/>
            <a:t>При оценке компетенции третейских судов необходимо исходить из договорного характера подчинения сторон компетенции третейских судов и, соответственно, договорного характера определения объема такой компетенции. </a:t>
          </a:r>
          <a:endParaRPr lang="en-US" sz="1400" kern="1200" dirty="0"/>
        </a:p>
      </dsp:txBody>
      <dsp:txXfrm>
        <a:off x="12433" y="3437115"/>
        <a:ext cx="3262500" cy="1530000"/>
      </dsp:txXfrm>
    </dsp:sp>
    <dsp:sp modelId="{8E5F64E4-C27F-4F54-B960-75499CFA9F73}">
      <dsp:nvSpPr>
        <dsp:cNvPr id="0" name=""/>
        <dsp:cNvSpPr/>
      </dsp:nvSpPr>
      <dsp:spPr>
        <a:xfrm>
          <a:off x="4482058" y="827115"/>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CCADF-6B87-4C47-A795-AD84B6125D1A}">
      <dsp:nvSpPr>
        <dsp:cNvPr id="0" name=""/>
        <dsp:cNvSpPr/>
      </dsp:nvSpPr>
      <dsp:spPr>
        <a:xfrm>
          <a:off x="4906183" y="1251240"/>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D752D9-9F74-422C-B645-821C7A8552E3}">
      <dsp:nvSpPr>
        <dsp:cNvPr id="0" name=""/>
        <dsp:cNvSpPr/>
      </dsp:nvSpPr>
      <dsp:spPr>
        <a:xfrm>
          <a:off x="3845871" y="3437115"/>
          <a:ext cx="32625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ru-RU" sz="1400" kern="1200" dirty="0"/>
            <a:t>Подчеркнем еще раз: объем компетенции (полномочий) международного коммерческого арбитража производен от объема (пределов) арбитражного соглашения.</a:t>
          </a:r>
          <a:endParaRPr lang="en-US" sz="1400" kern="1200" dirty="0"/>
        </a:p>
      </dsp:txBody>
      <dsp:txXfrm>
        <a:off x="3845871" y="3437115"/>
        <a:ext cx="3262500" cy="1530000"/>
      </dsp:txXfrm>
    </dsp:sp>
    <dsp:sp modelId="{FFEB8977-0E12-4E93-8E9D-1B8F8F91DB27}">
      <dsp:nvSpPr>
        <dsp:cNvPr id="0" name=""/>
        <dsp:cNvSpPr/>
      </dsp:nvSpPr>
      <dsp:spPr>
        <a:xfrm>
          <a:off x="8315496" y="827115"/>
          <a:ext cx="1990125" cy="1990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A6258-1170-4297-AE8E-A58DCC8B1BFD}">
      <dsp:nvSpPr>
        <dsp:cNvPr id="0" name=""/>
        <dsp:cNvSpPr/>
      </dsp:nvSpPr>
      <dsp:spPr>
        <a:xfrm>
          <a:off x="8739621" y="1251240"/>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95339-BB5A-493A-B71F-7CAA282FE9B5}">
      <dsp:nvSpPr>
        <dsp:cNvPr id="0" name=""/>
        <dsp:cNvSpPr/>
      </dsp:nvSpPr>
      <dsp:spPr>
        <a:xfrm>
          <a:off x="7679308" y="3437115"/>
          <a:ext cx="32625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ru-RU" sz="1300" kern="1200"/>
            <a:t>Это обстоятельство чрезвычайно важно для правоприменительной деятельности, в том числе для решения арбитрами вопроса о собственной компетенции и для осуществления государственными судами ряда контрольных полномочий.</a:t>
          </a:r>
          <a:endParaRPr lang="en-US" sz="1300" kern="1200"/>
        </a:p>
      </dsp:txBody>
      <dsp:txXfrm>
        <a:off x="7679308" y="3437115"/>
        <a:ext cx="3262500" cy="153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96D84-C75E-4F41-8D39-9F7928C46391}">
      <dsp:nvSpPr>
        <dsp:cNvPr id="0" name=""/>
        <dsp:cNvSpPr/>
      </dsp:nvSpPr>
      <dsp:spPr>
        <a:xfrm>
          <a:off x="1361" y="165541"/>
          <a:ext cx="5310931" cy="31865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ru-RU" sz="6400" kern="1200" dirty="0"/>
            <a:t>Объективная</a:t>
          </a:r>
          <a:endParaRPr lang="en-US" sz="6400" kern="1200" dirty="0"/>
        </a:p>
      </dsp:txBody>
      <dsp:txXfrm>
        <a:off x="1361" y="165541"/>
        <a:ext cx="5310931" cy="3186558"/>
      </dsp:txXfrm>
    </dsp:sp>
    <dsp:sp modelId="{44707BFB-E766-4054-8DFA-C478AFF9C002}">
      <dsp:nvSpPr>
        <dsp:cNvPr id="0" name=""/>
        <dsp:cNvSpPr/>
      </dsp:nvSpPr>
      <dsp:spPr>
        <a:xfrm>
          <a:off x="5843386" y="165541"/>
          <a:ext cx="5310931" cy="318655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ru-RU" sz="6400" kern="1200"/>
            <a:t>Субъективная</a:t>
          </a:r>
          <a:endParaRPr lang="en-US" sz="6400" kern="1200"/>
        </a:p>
      </dsp:txBody>
      <dsp:txXfrm>
        <a:off x="5843386" y="165541"/>
        <a:ext cx="5310931" cy="31865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0AE95-6E89-4554-A9A5-FB62CA9DAAF3}">
      <dsp:nvSpPr>
        <dsp:cNvPr id="0" name=""/>
        <dsp:cNvSpPr/>
      </dsp:nvSpPr>
      <dsp:spPr>
        <a:xfrm>
          <a:off x="0" y="73340"/>
          <a:ext cx="5192049" cy="199836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dirty="0"/>
            <a:t>Считается, что субъективная компетенция арбитража строится на четырех ключевых элементах:</a:t>
          </a:r>
          <a:endParaRPr lang="en-US" sz="2800" kern="1200" dirty="0"/>
        </a:p>
      </dsp:txBody>
      <dsp:txXfrm>
        <a:off x="97552" y="170892"/>
        <a:ext cx="4996945" cy="1803256"/>
      </dsp:txXfrm>
    </dsp:sp>
    <dsp:sp modelId="{53F5BF67-119F-4C43-A25C-D340AB273302}">
      <dsp:nvSpPr>
        <dsp:cNvPr id="0" name=""/>
        <dsp:cNvSpPr/>
      </dsp:nvSpPr>
      <dsp:spPr>
        <a:xfrm>
          <a:off x="0" y="2071700"/>
          <a:ext cx="5192049" cy="336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ru-RU" sz="2200" kern="1200"/>
            <a:t>компетенции в отношении предмета спора (объекта спора);</a:t>
          </a:r>
          <a:endParaRPr lang="en-US" sz="2200" kern="1200"/>
        </a:p>
        <a:p>
          <a:pPr marL="228600" lvl="1" indent="-228600" algn="l" defTabSz="977900">
            <a:lnSpc>
              <a:spcPct val="90000"/>
            </a:lnSpc>
            <a:spcBef>
              <a:spcPct val="0"/>
            </a:spcBef>
            <a:spcAft>
              <a:spcPct val="20000"/>
            </a:spcAft>
            <a:buChar char="•"/>
          </a:pPr>
          <a:r>
            <a:rPr lang="ru-RU" sz="2200" kern="1200"/>
            <a:t>компетенции в отношении сторон арбитражного соглашения (субъектов спора);</a:t>
          </a:r>
          <a:endParaRPr lang="en-US" sz="2200" kern="1200"/>
        </a:p>
        <a:p>
          <a:pPr marL="228600" lvl="1" indent="-228600" algn="l" defTabSz="977900">
            <a:lnSpc>
              <a:spcPct val="90000"/>
            </a:lnSpc>
            <a:spcBef>
              <a:spcPct val="0"/>
            </a:spcBef>
            <a:spcAft>
              <a:spcPct val="20000"/>
            </a:spcAft>
            <a:buChar char="•"/>
          </a:pPr>
          <a:r>
            <a:rPr lang="ru-RU" sz="2200" kern="1200"/>
            <a:t>компетенции в отношении организации арбитражного процесса;</a:t>
          </a:r>
          <a:endParaRPr lang="en-US" sz="2200" kern="1200"/>
        </a:p>
        <a:p>
          <a:pPr marL="228600" lvl="1" indent="-228600" algn="l" defTabSz="977900">
            <a:lnSpc>
              <a:spcPct val="90000"/>
            </a:lnSpc>
            <a:spcBef>
              <a:spcPct val="0"/>
            </a:spcBef>
            <a:spcAft>
              <a:spcPct val="20000"/>
            </a:spcAft>
            <a:buChar char="•"/>
          </a:pPr>
          <a:r>
            <a:rPr lang="ru-RU" sz="2200" kern="1200"/>
            <a:t>компетенции в отношении определения средств защиты попранных прав сторон спора.</a:t>
          </a:r>
          <a:endParaRPr lang="en-US" sz="2200" kern="1200"/>
        </a:p>
      </dsp:txBody>
      <dsp:txXfrm>
        <a:off x="0" y="2071700"/>
        <a:ext cx="5192049" cy="33616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10/6/2022</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19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10/6/2022</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3203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10/6/2022</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78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10/6/2022</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43283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10/6/2022</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74005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10/6/2022</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13321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10/6/2022</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32013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10/6/2022</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8749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10/6/2022</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8793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10/6/2022</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6958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10/6/2022</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02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10/6/2022</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3130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hyperlink" Target="https://biznes-prost.ru/arbitrazh.htm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yakovlenko.ru/arbitrage" TargetMode="External"/><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3">
            <a:extLst>
              <a:ext uri="{FF2B5EF4-FFF2-40B4-BE49-F238E27FC236}">
                <a16:creationId xmlns:a16="http://schemas.microsoft.com/office/drawing/2014/main" id="{3F3E19CE-6776-7133-714A-CA433BED8525}"/>
              </a:ext>
            </a:extLst>
          </p:cNvPr>
          <p:cNvPicPr>
            <a:picLocks noChangeAspect="1"/>
          </p:cNvPicPr>
          <p:nvPr/>
        </p:nvPicPr>
        <p:blipFill rotWithShape="1">
          <a:blip r:embed="rId2"/>
          <a:srcRect t="20475" r="-1" b="-1"/>
          <a:stretch/>
        </p:blipFill>
        <p:spPr>
          <a:xfrm>
            <a:off x="20" y="10"/>
            <a:ext cx="12188932" cy="6857990"/>
          </a:xfrm>
          <a:prstGeom prst="rect">
            <a:avLst/>
          </a:prstGeom>
        </p:spPr>
      </p:pic>
      <p:sp>
        <p:nvSpPr>
          <p:cNvPr id="37" name="Rectangle 36">
            <a:extLst>
              <a:ext uri="{FF2B5EF4-FFF2-40B4-BE49-F238E27FC236}">
                <a16:creationId xmlns:a16="http://schemas.microsoft.com/office/drawing/2014/main" id="{67B3E2DB-180D-4752-BBB6-987822D6B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944761"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64B8E2A-870E-21FF-D5BC-42FCB964C710}"/>
              </a:ext>
            </a:extLst>
          </p:cNvPr>
          <p:cNvSpPr>
            <a:spLocks noGrp="1"/>
          </p:cNvSpPr>
          <p:nvPr>
            <p:ph type="ctrTitle"/>
          </p:nvPr>
        </p:nvSpPr>
        <p:spPr>
          <a:xfrm>
            <a:off x="5555052" y="971397"/>
            <a:ext cx="5870184" cy="2333778"/>
          </a:xfrm>
        </p:spPr>
        <p:txBody>
          <a:bodyPr anchor="t">
            <a:normAutofit/>
          </a:bodyPr>
          <a:lstStyle/>
          <a:p>
            <a:pPr>
              <a:lnSpc>
                <a:spcPct val="90000"/>
              </a:lnSpc>
            </a:pPr>
            <a:r>
              <a:rPr lang="ru-RU" sz="3400">
                <a:solidFill>
                  <a:srgbClr val="FFFFFF"/>
                </a:solidFill>
              </a:rPr>
              <a:t>Общие правила определения компетенции международного коммерческого арбитража</a:t>
            </a:r>
          </a:p>
        </p:txBody>
      </p:sp>
      <p:sp>
        <p:nvSpPr>
          <p:cNvPr id="3" name="Подзаголовок 2">
            <a:extLst>
              <a:ext uri="{FF2B5EF4-FFF2-40B4-BE49-F238E27FC236}">
                <a16:creationId xmlns:a16="http://schemas.microsoft.com/office/drawing/2014/main" id="{68E50642-1CE0-187D-08E3-25DF84B341B6}"/>
              </a:ext>
            </a:extLst>
          </p:cNvPr>
          <p:cNvSpPr>
            <a:spLocks noGrp="1"/>
          </p:cNvSpPr>
          <p:nvPr>
            <p:ph type="subTitle" idx="1"/>
          </p:nvPr>
        </p:nvSpPr>
        <p:spPr>
          <a:xfrm>
            <a:off x="5555052" y="4482450"/>
            <a:ext cx="5824468" cy="1724029"/>
          </a:xfrm>
        </p:spPr>
        <p:txBody>
          <a:bodyPr anchor="t">
            <a:normAutofit/>
          </a:bodyPr>
          <a:lstStyle/>
          <a:p>
            <a:r>
              <a:rPr lang="ru-RU" sz="2800">
                <a:solidFill>
                  <a:srgbClr val="FFFFFF"/>
                </a:solidFill>
              </a:rPr>
              <a:t>Работа студентки ЮЮГ-413</a:t>
            </a:r>
          </a:p>
          <a:p>
            <a:r>
              <a:rPr lang="ru-RU" sz="2800">
                <a:solidFill>
                  <a:srgbClr val="FFFFFF"/>
                </a:solidFill>
              </a:rPr>
              <a:t>Кутателадзе Екатерины</a:t>
            </a:r>
            <a:endParaRPr lang="ru-RU" sz="2800" dirty="0">
              <a:solidFill>
                <a:srgbClr val="FFFFFF"/>
              </a:solidFill>
            </a:endParaRPr>
          </a:p>
        </p:txBody>
      </p:sp>
      <p:sp>
        <p:nvSpPr>
          <p:cNvPr id="39" name="Rectangle 38">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9321" y="508090"/>
            <a:ext cx="6114810"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375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19D28589-5F3C-E558-ACBC-9E9107BE3036}"/>
              </a:ext>
            </a:extLst>
          </p:cNvPr>
          <p:cNvSpPr>
            <a:spLocks noGrp="1"/>
          </p:cNvSpPr>
          <p:nvPr>
            <p:ph type="title"/>
          </p:nvPr>
        </p:nvSpPr>
        <p:spPr>
          <a:xfrm>
            <a:off x="521208" y="976160"/>
            <a:ext cx="11155680" cy="1636411"/>
          </a:xfrm>
        </p:spPr>
        <p:txBody>
          <a:bodyPr>
            <a:normAutofit/>
          </a:bodyPr>
          <a:lstStyle/>
          <a:p>
            <a:pPr algn="ctr">
              <a:lnSpc>
                <a:spcPct val="90000"/>
              </a:lnSpc>
            </a:pPr>
            <a:r>
              <a:rPr lang="ru-RU" sz="3400" dirty="0"/>
              <a:t>Виды компетенции арбитража. </a:t>
            </a:r>
            <a:br>
              <a:rPr lang="ru-RU" sz="3400" dirty="0"/>
            </a:br>
            <a:r>
              <a:rPr lang="ru-RU" sz="3400" dirty="0"/>
              <a:t>Учеными выделяется две формы компетенции арбитража:</a:t>
            </a:r>
          </a:p>
        </p:txBody>
      </p:sp>
      <p:sp>
        <p:nvSpPr>
          <p:cNvPr id="11" name="Rectangle 1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5A5E7445-C1D1-DDA9-DD1C-B972164B3F9C}"/>
              </a:ext>
            </a:extLst>
          </p:cNvPr>
          <p:cNvGraphicFramePr>
            <a:graphicFrameLocks noGrp="1"/>
          </p:cNvGraphicFramePr>
          <p:nvPr>
            <p:ph idx="1"/>
            <p:extLst>
              <p:ext uri="{D42A27DB-BD31-4B8C-83A1-F6EECF244321}">
                <p14:modId xmlns:p14="http://schemas.microsoft.com/office/powerpoint/2010/main" val="3343031393"/>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82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823F9191-ED89-4F61-8B8F-97E567D9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CC16BAB3-99EC-03AE-9D32-7BBD04D4BDA7}"/>
              </a:ext>
            </a:extLst>
          </p:cNvPr>
          <p:cNvSpPr>
            <a:spLocks noGrp="1"/>
          </p:cNvSpPr>
          <p:nvPr>
            <p:ph type="title"/>
          </p:nvPr>
        </p:nvSpPr>
        <p:spPr>
          <a:xfrm>
            <a:off x="517868" y="976160"/>
            <a:ext cx="6144231" cy="1934172"/>
          </a:xfrm>
        </p:spPr>
        <p:txBody>
          <a:bodyPr>
            <a:normAutofit/>
          </a:bodyPr>
          <a:lstStyle/>
          <a:p>
            <a:r>
              <a:rPr lang="ru-RU" dirty="0"/>
              <a:t>Объективная компетенция </a:t>
            </a:r>
          </a:p>
        </p:txBody>
      </p:sp>
      <p:sp>
        <p:nvSpPr>
          <p:cNvPr id="19"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33035C-46AF-4B6B-A264-C0D48C50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8379" y="610900"/>
            <a:ext cx="393922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EE69DBA6-55A9-69D7-FF0B-A1607B7913E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745" r="3" b="3"/>
          <a:stretch/>
        </p:blipFill>
        <p:spPr>
          <a:xfrm>
            <a:off x="517868" y="3102455"/>
            <a:ext cx="6144231" cy="3125836"/>
          </a:xfrm>
          <a:prstGeom prst="rect">
            <a:avLst/>
          </a:prstGeom>
        </p:spPr>
      </p:pic>
      <p:sp>
        <p:nvSpPr>
          <p:cNvPr id="3" name="Объект 2">
            <a:extLst>
              <a:ext uri="{FF2B5EF4-FFF2-40B4-BE49-F238E27FC236}">
                <a16:creationId xmlns:a16="http://schemas.microsoft.com/office/drawing/2014/main" id="{3EDB88E1-0B13-DC62-9756-AB826851A16E}"/>
              </a:ext>
            </a:extLst>
          </p:cNvPr>
          <p:cNvSpPr>
            <a:spLocks noGrp="1"/>
          </p:cNvSpPr>
          <p:nvPr>
            <p:ph idx="1"/>
          </p:nvPr>
        </p:nvSpPr>
        <p:spPr>
          <a:xfrm>
            <a:off x="7746477" y="976160"/>
            <a:ext cx="3927651" cy="5212704"/>
          </a:xfrm>
        </p:spPr>
        <p:txBody>
          <a:bodyPr>
            <a:normAutofit/>
          </a:bodyPr>
          <a:lstStyle/>
          <a:p>
            <a:r>
              <a:rPr lang="ru-RU" sz="2400" dirty="0"/>
              <a:t>Объективная компетенция арбитража устанавливает, может ли спор в принципе быть предметом арбитражного разбирательства, другими словами, </a:t>
            </a:r>
            <a:r>
              <a:rPr lang="ru-RU" sz="2400" dirty="0" err="1"/>
              <a:t>арбитрабелен</a:t>
            </a:r>
            <a:r>
              <a:rPr lang="ru-RU" sz="2400" dirty="0"/>
              <a:t> ли такой спор.</a:t>
            </a:r>
          </a:p>
        </p:txBody>
      </p:sp>
    </p:spTree>
    <p:extLst>
      <p:ext uri="{BB962C8B-B14F-4D97-AF65-F5344CB8AC3E}">
        <p14:creationId xmlns:p14="http://schemas.microsoft.com/office/powerpoint/2010/main" val="326702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1A9487-63EC-C5B8-839B-8A0D34764C17}"/>
              </a:ext>
            </a:extLst>
          </p:cNvPr>
          <p:cNvSpPr>
            <a:spLocks noGrp="1"/>
          </p:cNvSpPr>
          <p:nvPr>
            <p:ph type="title"/>
          </p:nvPr>
        </p:nvSpPr>
        <p:spPr/>
        <p:txBody>
          <a:bodyPr>
            <a:normAutofit/>
          </a:bodyPr>
          <a:lstStyle/>
          <a:p>
            <a:r>
              <a:rPr lang="ru-RU" sz="3200"/>
              <a:t>Субъективная же компетенция определяет наличие и объем полномочий состава арбитров в отношении конкретного спора, переданного на его рассмотрение</a:t>
            </a:r>
            <a:endParaRPr lang="ru-RU" sz="3200" dirty="0"/>
          </a:p>
        </p:txBody>
      </p:sp>
      <p:graphicFrame>
        <p:nvGraphicFramePr>
          <p:cNvPr id="15" name="Объект 2">
            <a:extLst>
              <a:ext uri="{FF2B5EF4-FFF2-40B4-BE49-F238E27FC236}">
                <a16:creationId xmlns:a16="http://schemas.microsoft.com/office/drawing/2014/main" id="{8A4EB9EB-7631-4C56-71A1-CA76E2866533}"/>
              </a:ext>
            </a:extLst>
          </p:cNvPr>
          <p:cNvGraphicFramePr>
            <a:graphicFrameLocks noGrp="1"/>
          </p:cNvGraphicFramePr>
          <p:nvPr>
            <p:ph idx="1"/>
            <p:extLst>
              <p:ext uri="{D42A27DB-BD31-4B8C-83A1-F6EECF244321}">
                <p14:modId xmlns:p14="http://schemas.microsoft.com/office/powerpoint/2010/main" val="3130495807"/>
              </p:ext>
            </p:extLst>
          </p:nvPr>
        </p:nvGraphicFramePr>
        <p:xfrm>
          <a:off x="6482080" y="721360"/>
          <a:ext cx="5192050" cy="5506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395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7E11BC51-3A83-9301-4FE4-BB40F698DD41}"/>
              </a:ext>
            </a:extLst>
          </p:cNvPr>
          <p:cNvSpPr>
            <a:spLocks noGrp="1"/>
          </p:cNvSpPr>
          <p:nvPr>
            <p:ph type="title"/>
          </p:nvPr>
        </p:nvSpPr>
        <p:spPr>
          <a:xfrm>
            <a:off x="517868" y="976160"/>
            <a:ext cx="6144231" cy="1934172"/>
          </a:xfrm>
        </p:spPr>
        <p:txBody>
          <a:bodyPr>
            <a:normAutofit/>
          </a:bodyPr>
          <a:lstStyle/>
          <a:p>
            <a:pPr>
              <a:lnSpc>
                <a:spcPct val="90000"/>
              </a:lnSpc>
            </a:pPr>
            <a:r>
              <a:rPr lang="ru-RU" sz="3000"/>
              <a:t>Правила определения предметной компетенции международных коммерческих арбитражей</a:t>
            </a:r>
          </a:p>
        </p:txBody>
      </p:sp>
      <p:sp>
        <p:nvSpPr>
          <p:cNvPr id="12" name="Rectangle 11">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33035C-46AF-4B6B-A264-C0D48C50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8379" y="610900"/>
            <a:ext cx="393922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4" descr="Scales of Justice">
            <a:extLst>
              <a:ext uri="{FF2B5EF4-FFF2-40B4-BE49-F238E27FC236}">
                <a16:creationId xmlns:a16="http://schemas.microsoft.com/office/drawing/2014/main" id="{2C139D47-6790-4FF1-BC94-B95820CB09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55228" y="2822440"/>
            <a:ext cx="3405851" cy="3405851"/>
          </a:xfrm>
          <a:prstGeom prst="rect">
            <a:avLst/>
          </a:prstGeom>
        </p:spPr>
      </p:pic>
      <p:sp>
        <p:nvSpPr>
          <p:cNvPr id="3" name="Объект 2">
            <a:extLst>
              <a:ext uri="{FF2B5EF4-FFF2-40B4-BE49-F238E27FC236}">
                <a16:creationId xmlns:a16="http://schemas.microsoft.com/office/drawing/2014/main" id="{A3B492EA-6D1F-886C-5883-BC30B12722BC}"/>
              </a:ext>
            </a:extLst>
          </p:cNvPr>
          <p:cNvSpPr>
            <a:spLocks noGrp="1"/>
          </p:cNvSpPr>
          <p:nvPr>
            <p:ph idx="1"/>
          </p:nvPr>
        </p:nvSpPr>
        <p:spPr>
          <a:xfrm>
            <a:off x="6863255" y="976159"/>
            <a:ext cx="4810873" cy="5252131"/>
          </a:xfrm>
        </p:spPr>
        <p:txBody>
          <a:bodyPr>
            <a:normAutofit fontScale="92500" lnSpcReduction="20000"/>
          </a:bodyPr>
          <a:lstStyle/>
          <a:p>
            <a:pPr>
              <a:lnSpc>
                <a:spcPct val="100000"/>
              </a:lnSpc>
            </a:pPr>
            <a:r>
              <a:rPr lang="ru-RU" sz="2400" i="1" dirty="0"/>
              <a:t>Дело относится к предметной компетенции международного коммерческого арбитража при наличии одновременно следующих критериев (признаков):</a:t>
            </a:r>
          </a:p>
          <a:p>
            <a:pPr marL="457200" indent="-457200">
              <a:lnSpc>
                <a:spcPct val="100000"/>
              </a:lnSpc>
              <a:buFont typeface="+mj-lt"/>
              <a:buAutoNum type="arabicPeriod"/>
            </a:pPr>
            <a:r>
              <a:rPr lang="ru-RU" sz="2400" dirty="0"/>
              <a:t>допустимости передачи спора в арбитраж, основанной на характере спорного правоотношения;</a:t>
            </a:r>
          </a:p>
          <a:p>
            <a:pPr marL="457200" indent="-457200">
              <a:lnSpc>
                <a:spcPct val="100000"/>
              </a:lnSpc>
              <a:buFont typeface="+mj-lt"/>
              <a:buAutoNum type="arabicPeriod"/>
            </a:pPr>
            <a:r>
              <a:rPr lang="ru-RU" sz="2400" dirty="0"/>
              <a:t>допустимости передачи спора в арбитраж, производной от субъектного состава участников дела;</a:t>
            </a:r>
          </a:p>
          <a:p>
            <a:pPr marL="457200" indent="-457200">
              <a:lnSpc>
                <a:spcPct val="100000"/>
              </a:lnSpc>
              <a:buFont typeface="+mj-lt"/>
              <a:buAutoNum type="arabicPeriod"/>
            </a:pPr>
            <a:r>
              <a:rPr lang="ru-RU" sz="2400" dirty="0"/>
              <a:t>наличии действительного арбитражного соглашения;</a:t>
            </a:r>
          </a:p>
          <a:p>
            <a:pPr marL="457200" indent="-457200">
              <a:lnSpc>
                <a:spcPct val="100000"/>
              </a:lnSpc>
              <a:buFont typeface="+mj-lt"/>
              <a:buAutoNum type="arabicPeriod"/>
            </a:pPr>
            <a:r>
              <a:rPr lang="ru-RU" sz="2400" dirty="0"/>
              <a:t>спорного характера дела.</a:t>
            </a:r>
          </a:p>
          <a:p>
            <a:pPr>
              <a:lnSpc>
                <a:spcPct val="100000"/>
              </a:lnSpc>
            </a:pPr>
            <a:endParaRPr lang="ru-RU" sz="1700" dirty="0"/>
          </a:p>
        </p:txBody>
      </p:sp>
    </p:spTree>
    <p:extLst>
      <p:ext uri="{BB962C8B-B14F-4D97-AF65-F5344CB8AC3E}">
        <p14:creationId xmlns:p14="http://schemas.microsoft.com/office/powerpoint/2010/main" val="206887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A07906-3041-3477-B438-499A8A8FBB0B}"/>
              </a:ext>
            </a:extLst>
          </p:cNvPr>
          <p:cNvSpPr>
            <a:spLocks noGrp="1"/>
          </p:cNvSpPr>
          <p:nvPr>
            <p:ph idx="1"/>
          </p:nvPr>
        </p:nvSpPr>
        <p:spPr>
          <a:xfrm>
            <a:off x="609600" y="872360"/>
            <a:ext cx="11073750" cy="4967362"/>
          </a:xfrm>
        </p:spPr>
        <p:txBody>
          <a:bodyPr>
            <a:normAutofit/>
          </a:bodyPr>
          <a:lstStyle/>
          <a:p>
            <a:r>
              <a:rPr lang="ru-RU" dirty="0"/>
              <a:t>Международным коммерческим арбитражем рассматриваются дела, в отношении которых имеется действительное и исполнимое третейское соглашение, по спорам сторон, возникающим из гражданско-правовых отношений, при осуществлении внешнеторговых и иных видов международных экономических связей, если коммерческое предприятие хотя бы одной стороны находится за границей, либо если любое место, где должна быть исполнена значительная часть обязательств, вытекающих из отношений сторон, или место, с которым наиболее тесно связан предмет спора, находится за границей, а также споры, возникшие в связи с осуществлением иностранных инвестиций на территории Российской Федерации или российских инвестиций за границей (ч. 3 ст. 1 Закона о МКА).</a:t>
            </a:r>
          </a:p>
        </p:txBody>
      </p:sp>
      <p:pic>
        <p:nvPicPr>
          <p:cNvPr id="4" name="Рисунок 3">
            <a:extLst>
              <a:ext uri="{FF2B5EF4-FFF2-40B4-BE49-F238E27FC236}">
                <a16:creationId xmlns:a16="http://schemas.microsoft.com/office/drawing/2014/main" id="{A8896743-1169-674C-486A-1E006E8BBB1D}"/>
              </a:ext>
            </a:extLst>
          </p:cNvPr>
          <p:cNvPicPr>
            <a:picLocks noChangeAspect="1"/>
          </p:cNvPicPr>
          <p:nvPr/>
        </p:nvPicPr>
        <p:blipFill>
          <a:blip r:embed="rId2"/>
          <a:stretch>
            <a:fillRect/>
          </a:stretch>
        </p:blipFill>
        <p:spPr>
          <a:xfrm>
            <a:off x="7062952" y="3659731"/>
            <a:ext cx="4382813" cy="3198269"/>
          </a:xfrm>
          <a:prstGeom prst="snip2DiagRect">
            <a:avLst/>
          </a:prstGeom>
        </p:spPr>
      </p:pic>
    </p:spTree>
    <p:extLst>
      <p:ext uri="{BB962C8B-B14F-4D97-AF65-F5344CB8AC3E}">
        <p14:creationId xmlns:p14="http://schemas.microsoft.com/office/powerpoint/2010/main" val="106757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39C2F19-8FC2-4576-A76C-228178053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DD445D2-3109-4763-87BD-15D07DD60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56469A55-D825-D24D-F3C2-D88589FCA323}"/>
              </a:ext>
            </a:extLst>
          </p:cNvPr>
          <p:cNvSpPr>
            <a:spLocks noGrp="1"/>
          </p:cNvSpPr>
          <p:nvPr>
            <p:ph type="title"/>
          </p:nvPr>
        </p:nvSpPr>
        <p:spPr>
          <a:xfrm>
            <a:off x="519113" y="976159"/>
            <a:ext cx="6142986" cy="2131579"/>
          </a:xfrm>
        </p:spPr>
        <p:txBody>
          <a:bodyPr>
            <a:normAutofit/>
          </a:bodyPr>
          <a:lstStyle/>
          <a:p>
            <a:pPr>
              <a:lnSpc>
                <a:spcPct val="90000"/>
              </a:lnSpc>
            </a:pPr>
            <a:r>
              <a:rPr lang="ru-RU" sz="2400" dirty="0"/>
              <a:t>До начала разбирательства дела по существу международный коммерческий арбитраж должен решить вопрос о своей компетенции - определить объем и характер своих полномочий в отношении переданного спора. </a:t>
            </a:r>
          </a:p>
        </p:txBody>
      </p:sp>
      <p:sp>
        <p:nvSpPr>
          <p:cNvPr id="19" name="Rectangle 18">
            <a:extLst>
              <a:ext uri="{FF2B5EF4-FFF2-40B4-BE49-F238E27FC236}">
                <a16:creationId xmlns:a16="http://schemas.microsoft.com/office/drawing/2014/main" id="{AC8CED11-7192-4FE4-96C8-0A231EEB6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133035C-46AF-4B6B-A264-C0D48C50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770" y="3612975"/>
            <a:ext cx="6162328"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E2ABE6A0-2E4B-8EC5-5272-7F67CFBC6A6C}"/>
              </a:ext>
            </a:extLst>
          </p:cNvPr>
          <p:cNvSpPr>
            <a:spLocks noGrp="1"/>
          </p:cNvSpPr>
          <p:nvPr>
            <p:ph idx="1"/>
          </p:nvPr>
        </p:nvSpPr>
        <p:spPr>
          <a:xfrm>
            <a:off x="517868" y="3776870"/>
            <a:ext cx="6144230" cy="2411994"/>
          </a:xfrm>
        </p:spPr>
        <p:txBody>
          <a:bodyPr>
            <a:normAutofit/>
          </a:bodyPr>
          <a:lstStyle/>
          <a:p>
            <a:r>
              <a:rPr lang="ru-RU"/>
              <a:t>Компетенция международных коммерческих арбитражей - это совокупность их полномочий по разрешению спора по существу, а также полномочий по ведению разбирательства, гарантирующих при разрешении дела выполнение требований справедливой процедуры.</a:t>
            </a:r>
            <a:endParaRPr lang="ru-RU" dirty="0"/>
          </a:p>
        </p:txBody>
      </p:sp>
      <p:pic>
        <p:nvPicPr>
          <p:cNvPr id="5" name="Рисунок 4" descr="Столбцы за пределами здания двора">
            <a:extLst>
              <a:ext uri="{FF2B5EF4-FFF2-40B4-BE49-F238E27FC236}">
                <a16:creationId xmlns:a16="http://schemas.microsoft.com/office/drawing/2014/main" id="{A57F77C0-B429-CB23-EB78-C9042F8C055E}"/>
              </a:ext>
            </a:extLst>
          </p:cNvPr>
          <p:cNvPicPr>
            <a:picLocks noChangeAspect="1"/>
          </p:cNvPicPr>
          <p:nvPr/>
        </p:nvPicPr>
        <p:blipFill rotWithShape="1">
          <a:blip r:embed="rId2">
            <a:extLst>
              <a:ext uri="{28A0092B-C50C-407E-A947-70E740481C1C}">
                <a14:useLocalDpi xmlns:a14="http://schemas.microsoft.com/office/drawing/2010/main" val="0"/>
              </a:ext>
            </a:extLst>
          </a:blip>
          <a:srcRect l="15507" r="34844"/>
          <a:stretch/>
        </p:blipFill>
        <p:spPr>
          <a:xfrm>
            <a:off x="7586229" y="668656"/>
            <a:ext cx="4105993" cy="5520208"/>
          </a:xfrm>
          <a:prstGeom prst="rect">
            <a:avLst/>
          </a:prstGeom>
        </p:spPr>
      </p:pic>
    </p:spTree>
    <p:extLst>
      <p:ext uri="{BB962C8B-B14F-4D97-AF65-F5344CB8AC3E}">
        <p14:creationId xmlns:p14="http://schemas.microsoft.com/office/powerpoint/2010/main" val="209993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D52EF8F0-CB11-A576-EB45-D27DCBB36C0F}"/>
              </a:ext>
            </a:extLst>
          </p:cNvPr>
          <p:cNvSpPr>
            <a:spLocks noGrp="1"/>
          </p:cNvSpPr>
          <p:nvPr>
            <p:ph type="title"/>
          </p:nvPr>
        </p:nvSpPr>
        <p:spPr>
          <a:xfrm>
            <a:off x="5539121" y="976160"/>
            <a:ext cx="6144230" cy="1934172"/>
          </a:xfrm>
        </p:spPr>
        <p:txBody>
          <a:bodyPr>
            <a:noAutofit/>
          </a:bodyPr>
          <a:lstStyle/>
          <a:p>
            <a:pPr>
              <a:lnSpc>
                <a:spcPct val="90000"/>
              </a:lnSpc>
            </a:pPr>
            <a:r>
              <a:rPr lang="ru-RU" sz="2400" dirty="0"/>
              <a:t>Соглашаясь на разбирательство дела в арбитраже, стороны приводят в действие правовые нормы, наделяющие арбитров компетенцией - полномочиями по рассмотрению спора и вынесению обязательного решения. </a:t>
            </a:r>
          </a:p>
        </p:txBody>
      </p:sp>
      <p:sp>
        <p:nvSpPr>
          <p:cNvPr id="12" name="Rectangle 11">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871"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Книги со сплошной заливкой">
            <a:extLst>
              <a:ext uri="{FF2B5EF4-FFF2-40B4-BE49-F238E27FC236}">
                <a16:creationId xmlns:a16="http://schemas.microsoft.com/office/drawing/2014/main" id="{8520C357-190E-CF5D-4463-74213CC233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70" y="1974903"/>
            <a:ext cx="4023360" cy="4023360"/>
          </a:xfrm>
          <a:prstGeom prst="rect">
            <a:avLst/>
          </a:prstGeom>
        </p:spPr>
      </p:pic>
      <p:sp>
        <p:nvSpPr>
          <p:cNvPr id="3" name="Объект 2">
            <a:extLst>
              <a:ext uri="{FF2B5EF4-FFF2-40B4-BE49-F238E27FC236}">
                <a16:creationId xmlns:a16="http://schemas.microsoft.com/office/drawing/2014/main" id="{A548165C-8DAA-50F4-8743-F4C102B5C5A1}"/>
              </a:ext>
            </a:extLst>
          </p:cNvPr>
          <p:cNvSpPr>
            <a:spLocks noGrp="1"/>
          </p:cNvSpPr>
          <p:nvPr>
            <p:ph idx="1"/>
          </p:nvPr>
        </p:nvSpPr>
        <p:spPr>
          <a:xfrm>
            <a:off x="5539121" y="3172570"/>
            <a:ext cx="6144230" cy="3016294"/>
          </a:xfrm>
        </p:spPr>
        <p:txBody>
          <a:bodyPr>
            <a:normAutofit/>
          </a:bodyPr>
          <a:lstStyle/>
          <a:p>
            <a:r>
              <a:rPr lang="ru-RU" sz="2400" dirty="0"/>
              <a:t>Принято считать, что компетенция арбитров основывается на праве, применимом к арбитражному соглашению, праве места арбитража и праве государства, в котором признается и приводится в исполнение арбитражное решение.</a:t>
            </a:r>
          </a:p>
        </p:txBody>
      </p:sp>
      <p:sp>
        <p:nvSpPr>
          <p:cNvPr id="14" name="Rectangle 13">
            <a:extLst>
              <a:ext uri="{FF2B5EF4-FFF2-40B4-BE49-F238E27FC236}">
                <a16:creationId xmlns:a16="http://schemas.microsoft.com/office/drawing/2014/main" id="{02AF664E-956D-40D1-9B64-72A785708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93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4B578843-32BF-76F6-48B5-99AE0D8E100A}"/>
              </a:ext>
            </a:extLst>
          </p:cNvPr>
          <p:cNvSpPr>
            <a:spLocks noGrp="1"/>
          </p:cNvSpPr>
          <p:nvPr>
            <p:ph type="title"/>
          </p:nvPr>
        </p:nvSpPr>
        <p:spPr>
          <a:xfrm>
            <a:off x="517870" y="976160"/>
            <a:ext cx="6144230" cy="1934172"/>
          </a:xfrm>
        </p:spPr>
        <p:txBody>
          <a:bodyPr>
            <a:normAutofit/>
          </a:bodyPr>
          <a:lstStyle/>
          <a:p>
            <a:pPr>
              <a:lnSpc>
                <a:spcPct val="90000"/>
              </a:lnSpc>
            </a:pPr>
            <a:r>
              <a:rPr lang="ru-RU" sz="3000"/>
              <a:t>Объем компетенции (полномочий) третейского суда производен от объема (пределов) арбитражного соглашения</a:t>
            </a:r>
          </a:p>
        </p:txBody>
      </p:sp>
      <p:sp>
        <p:nvSpPr>
          <p:cNvPr id="17" name="Rectangle 11">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39DA7CC8-85EB-3CAF-4086-D2CEE9900FB2}"/>
              </a:ext>
            </a:extLst>
          </p:cNvPr>
          <p:cNvSpPr>
            <a:spLocks noGrp="1"/>
          </p:cNvSpPr>
          <p:nvPr>
            <p:ph idx="1"/>
          </p:nvPr>
        </p:nvSpPr>
        <p:spPr>
          <a:xfrm>
            <a:off x="402460" y="2910332"/>
            <a:ext cx="6357299" cy="3278532"/>
          </a:xfrm>
        </p:spPr>
        <p:txBody>
          <a:bodyPr>
            <a:normAutofit fontScale="92500" lnSpcReduction="10000"/>
          </a:bodyPr>
          <a:lstStyle/>
          <a:p>
            <a:pPr>
              <a:lnSpc>
                <a:spcPct val="100000"/>
              </a:lnSpc>
            </a:pPr>
            <a:r>
              <a:rPr lang="ru-RU" sz="2400" dirty="0"/>
              <a:t>Третейские суды вправе рассматривать дела, возникающие из конкретного правоотношения, определенного арбитражным соглашением, поэтому решение, вынесенное по спору, выходящему за его пределы, не может порождать правовых последствий. </a:t>
            </a:r>
          </a:p>
          <a:p>
            <a:pPr>
              <a:lnSpc>
                <a:spcPct val="100000"/>
              </a:lnSpc>
            </a:pPr>
            <a:r>
              <a:rPr lang="ru-RU" sz="2400" dirty="0"/>
              <a:t>Превышение полномочий арбитрами при разрешении спора влечет либо отмену арбитражного решения, либо отказ в его признании и приведении в исполнение.</a:t>
            </a:r>
          </a:p>
        </p:txBody>
      </p:sp>
      <p:pic>
        <p:nvPicPr>
          <p:cNvPr id="5" name="Рисунок 4" descr="Судья женский со сплошной заливкой">
            <a:extLst>
              <a:ext uri="{FF2B5EF4-FFF2-40B4-BE49-F238E27FC236}">
                <a16:creationId xmlns:a16="http://schemas.microsoft.com/office/drawing/2014/main" id="{0BC5CA8F-D0CC-B728-B417-737CAC2DFB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8868" y="1974903"/>
            <a:ext cx="4023360" cy="4023360"/>
          </a:xfrm>
          <a:prstGeom prst="rect">
            <a:avLst/>
          </a:prstGeom>
        </p:spPr>
      </p:pic>
      <p:sp>
        <p:nvSpPr>
          <p:cNvPr id="18" name="Rectangle 13">
            <a:extLst>
              <a:ext uri="{FF2B5EF4-FFF2-40B4-BE49-F238E27FC236}">
                <a16:creationId xmlns:a16="http://schemas.microsoft.com/office/drawing/2014/main" id="{02AF664E-956D-40D1-9B64-72A785708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8869" y="6209925"/>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52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C442FF-6000-F548-16D8-5ABB9E6CE330}"/>
              </a:ext>
            </a:extLst>
          </p:cNvPr>
          <p:cNvSpPr>
            <a:spLocks noGrp="1"/>
          </p:cNvSpPr>
          <p:nvPr>
            <p:ph type="title"/>
          </p:nvPr>
        </p:nvSpPr>
        <p:spPr/>
        <p:txBody>
          <a:bodyPr>
            <a:normAutofit/>
          </a:bodyPr>
          <a:lstStyle/>
          <a:p>
            <a:r>
              <a:rPr lang="ru-RU" sz="2400"/>
              <a:t>Реформа арбитража в России позволила снять целый ряд вопросов, касающихся толкования объема арбитражного соглашения исходя из использованных сторонами формулировок.</a:t>
            </a:r>
            <a:endParaRPr lang="ru-RU" sz="2400" dirty="0"/>
          </a:p>
        </p:txBody>
      </p:sp>
      <p:graphicFrame>
        <p:nvGraphicFramePr>
          <p:cNvPr id="4" name="Объект 3">
            <a:extLst>
              <a:ext uri="{FF2B5EF4-FFF2-40B4-BE49-F238E27FC236}">
                <a16:creationId xmlns:a16="http://schemas.microsoft.com/office/drawing/2014/main" id="{004947AE-FFCE-D271-48A7-962DB8B6FFBE}"/>
              </a:ext>
            </a:extLst>
          </p:cNvPr>
          <p:cNvGraphicFramePr>
            <a:graphicFrameLocks noGrp="1"/>
          </p:cNvGraphicFramePr>
          <p:nvPr>
            <p:ph idx="1"/>
            <p:extLst>
              <p:ext uri="{D42A27DB-BD31-4B8C-83A1-F6EECF244321}">
                <p14:modId xmlns:p14="http://schemas.microsoft.com/office/powerpoint/2010/main" val="610058993"/>
              </p:ext>
            </p:extLst>
          </p:nvPr>
        </p:nvGraphicFramePr>
        <p:xfrm>
          <a:off x="5539053" y="747252"/>
          <a:ext cx="6289154" cy="5614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a:extLst>
              <a:ext uri="{FF2B5EF4-FFF2-40B4-BE49-F238E27FC236}">
                <a16:creationId xmlns:a16="http://schemas.microsoft.com/office/drawing/2014/main" id="{F2892D5E-515D-7146-ADCD-FE9D44C3178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63793" y="3500867"/>
            <a:ext cx="5771284" cy="3091760"/>
          </a:xfrm>
          <a:prstGeom prst="rect">
            <a:avLst/>
          </a:prstGeom>
        </p:spPr>
      </p:pic>
    </p:spTree>
    <p:extLst>
      <p:ext uri="{BB962C8B-B14F-4D97-AF65-F5344CB8AC3E}">
        <p14:creationId xmlns:p14="http://schemas.microsoft.com/office/powerpoint/2010/main" val="95643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FD3FBF52-837D-D9EF-94BB-E8235ED46950}"/>
              </a:ext>
            </a:extLst>
          </p:cNvPr>
          <p:cNvSpPr>
            <a:spLocks noGrp="1"/>
          </p:cNvSpPr>
          <p:nvPr>
            <p:ph type="title"/>
          </p:nvPr>
        </p:nvSpPr>
        <p:spPr>
          <a:xfrm>
            <a:off x="521208" y="976160"/>
            <a:ext cx="11155680" cy="1636411"/>
          </a:xfrm>
        </p:spPr>
        <p:txBody>
          <a:bodyPr>
            <a:normAutofit/>
          </a:bodyPr>
          <a:lstStyle/>
          <a:p>
            <a:pPr>
              <a:lnSpc>
                <a:spcPct val="90000"/>
              </a:lnSpc>
            </a:pPr>
            <a:r>
              <a:rPr lang="ru-RU" sz="3400" dirty="0"/>
              <a:t>Компетенция арбитража решать спор по справедливости не должна вступать в противоречие с соображениями публичного порядка.</a:t>
            </a:r>
          </a:p>
        </p:txBody>
      </p:sp>
      <p:sp>
        <p:nvSpPr>
          <p:cNvPr id="11" name="Rectangle 1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E6CBE95A-E92C-F5A7-D0B0-7E20E1591B01}"/>
              </a:ext>
            </a:extLst>
          </p:cNvPr>
          <p:cNvGraphicFramePr>
            <a:graphicFrameLocks noGrp="1"/>
          </p:cNvGraphicFramePr>
          <p:nvPr>
            <p:ph idx="1"/>
            <p:extLst>
              <p:ext uri="{D42A27DB-BD31-4B8C-83A1-F6EECF244321}">
                <p14:modId xmlns:p14="http://schemas.microsoft.com/office/powerpoint/2010/main" val="3240223988"/>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35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7C474A4D-9438-D630-D2AE-A0F50AE83A1F}"/>
              </a:ext>
            </a:extLst>
          </p:cNvPr>
          <p:cNvSpPr>
            <a:spLocks noGrp="1"/>
          </p:cNvSpPr>
          <p:nvPr>
            <p:ph type="title"/>
          </p:nvPr>
        </p:nvSpPr>
        <p:spPr>
          <a:xfrm>
            <a:off x="517526" y="976160"/>
            <a:ext cx="8687143" cy="1934172"/>
          </a:xfrm>
        </p:spPr>
        <p:txBody>
          <a:bodyPr>
            <a:normAutofit/>
          </a:bodyPr>
          <a:lstStyle/>
          <a:p>
            <a:pPr>
              <a:lnSpc>
                <a:spcPct val="90000"/>
              </a:lnSpc>
            </a:pPr>
            <a:r>
              <a:rPr lang="ru-RU" sz="3000"/>
              <a:t>В качестве источника компетенции международного коммерческого арбитража нередко рассматривается арбитражный договор. </a:t>
            </a:r>
          </a:p>
        </p:txBody>
      </p:sp>
      <p:sp>
        <p:nvSpPr>
          <p:cNvPr id="11" name="Rectangle 10">
            <a:extLst>
              <a:ext uri="{FF2B5EF4-FFF2-40B4-BE49-F238E27FC236}">
                <a16:creationId xmlns:a16="http://schemas.microsoft.com/office/drawing/2014/main" id="{4BF74692-AE31-4A00-B5F9-994E8D51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C9497CA8-E32D-DD67-E994-9F21387E73AC}"/>
              </a:ext>
            </a:extLst>
          </p:cNvPr>
          <p:cNvGraphicFramePr>
            <a:graphicFrameLocks noGrp="1"/>
          </p:cNvGraphicFramePr>
          <p:nvPr>
            <p:ph idx="1"/>
            <p:extLst>
              <p:ext uri="{D42A27DB-BD31-4B8C-83A1-F6EECF244321}">
                <p14:modId xmlns:p14="http://schemas.microsoft.com/office/powerpoint/2010/main" val="257643694"/>
              </p:ext>
            </p:extLst>
          </p:nvPr>
        </p:nvGraphicFramePr>
        <p:xfrm>
          <a:off x="517525" y="2615382"/>
          <a:ext cx="11310681" cy="3598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14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7">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47"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D85D5E69-599D-0412-4781-BCC293093FEC}"/>
              </a:ext>
            </a:extLst>
          </p:cNvPr>
          <p:cNvGraphicFramePr>
            <a:graphicFrameLocks noGrp="1"/>
          </p:cNvGraphicFramePr>
          <p:nvPr>
            <p:ph idx="1"/>
            <p:extLst>
              <p:ext uri="{D42A27DB-BD31-4B8C-83A1-F6EECF244321}">
                <p14:modId xmlns:p14="http://schemas.microsoft.com/office/powerpoint/2010/main" val="3212178508"/>
              </p:ext>
            </p:extLst>
          </p:nvPr>
        </p:nvGraphicFramePr>
        <p:xfrm>
          <a:off x="648478" y="657368"/>
          <a:ext cx="10954242" cy="5794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538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527783-71A6-A59B-2D76-FC30E20B3312}"/>
              </a:ext>
            </a:extLst>
          </p:cNvPr>
          <p:cNvSpPr>
            <a:spLocks noGrp="1"/>
          </p:cNvSpPr>
          <p:nvPr>
            <p:ph type="title"/>
          </p:nvPr>
        </p:nvSpPr>
        <p:spPr/>
        <p:txBody>
          <a:bodyPr>
            <a:normAutofit fontScale="90000"/>
          </a:bodyPr>
          <a:lstStyle/>
          <a:p>
            <a:r>
              <a:rPr lang="ru-RU" dirty="0"/>
              <a:t>Органы, уполномоченные на решение вопроса о компетенции арбитража</a:t>
            </a:r>
          </a:p>
        </p:txBody>
      </p:sp>
      <p:sp>
        <p:nvSpPr>
          <p:cNvPr id="3" name="Объект 2">
            <a:extLst>
              <a:ext uri="{FF2B5EF4-FFF2-40B4-BE49-F238E27FC236}">
                <a16:creationId xmlns:a16="http://schemas.microsoft.com/office/drawing/2014/main" id="{27662904-FF23-07B8-DCE6-EE174AAACE3C}"/>
              </a:ext>
            </a:extLst>
          </p:cNvPr>
          <p:cNvSpPr>
            <a:spLocks noGrp="1"/>
          </p:cNvSpPr>
          <p:nvPr>
            <p:ph idx="1"/>
          </p:nvPr>
        </p:nvSpPr>
        <p:spPr>
          <a:xfrm>
            <a:off x="5882640" y="609600"/>
            <a:ext cx="5800710" cy="5638800"/>
          </a:xfrm>
        </p:spPr>
        <p:txBody>
          <a:bodyPr>
            <a:noAutofit/>
          </a:bodyPr>
          <a:lstStyle/>
          <a:p>
            <a:r>
              <a:rPr lang="ru-RU" b="1" dirty="0"/>
              <a:t>Во-первых,</a:t>
            </a:r>
            <a:r>
              <a:rPr lang="ru-RU" dirty="0"/>
              <a:t> решения об отсутствии очевидных препятствий к принятию спора для администрирования, о назначении арбитров, об определении размера аванса на покрытие арбитражных расходов принимает администрирующий орган. Данная концепция получила название </a:t>
            </a:r>
            <a:r>
              <a:rPr lang="ru-RU" dirty="0" err="1"/>
              <a:t>prima</a:t>
            </a:r>
            <a:r>
              <a:rPr lang="ru-RU" dirty="0"/>
              <a:t> </a:t>
            </a:r>
            <a:r>
              <a:rPr lang="ru-RU" dirty="0" err="1"/>
              <a:t>facie</a:t>
            </a:r>
            <a:r>
              <a:rPr lang="ru-RU" dirty="0"/>
              <a:t> </a:t>
            </a:r>
            <a:r>
              <a:rPr lang="ru-RU" dirty="0" err="1"/>
              <a:t>jurisdiction</a:t>
            </a:r>
            <a:r>
              <a:rPr lang="ru-RU" dirty="0"/>
              <a:t>, или компетенция "на первый взгляд", т.е. разрешение вопроса о компетенции без полноценной оценки материалов дела и позиций сторон.</a:t>
            </a:r>
          </a:p>
          <a:p>
            <a:r>
              <a:rPr lang="ru-RU" b="1" dirty="0"/>
              <a:t>Во-вторых, </a:t>
            </a:r>
            <a:r>
              <a:rPr lang="ru-RU" dirty="0"/>
              <a:t>после передачи дела составу арбитров последний уполномочен решить вопрос о наличии у него компетенции на разрешение спора.</a:t>
            </a:r>
          </a:p>
          <a:p>
            <a:r>
              <a:rPr lang="ru-RU" b="1" dirty="0"/>
              <a:t>В-третьих</a:t>
            </a:r>
            <a:r>
              <a:rPr lang="ru-RU" dirty="0"/>
              <a:t>, вопрос о наличии компетенции может быть разрешен соответствующим государственным судом по месту арбитража.</a:t>
            </a:r>
          </a:p>
        </p:txBody>
      </p:sp>
    </p:spTree>
    <p:extLst>
      <p:ext uri="{BB962C8B-B14F-4D97-AF65-F5344CB8AC3E}">
        <p14:creationId xmlns:p14="http://schemas.microsoft.com/office/powerpoint/2010/main" val="2277890605"/>
      </p:ext>
    </p:extLst>
  </p:cSld>
  <p:clrMapOvr>
    <a:masterClrMapping/>
  </p:clrMapOvr>
</p:sld>
</file>

<file path=ppt/theme/theme1.xml><?xml version="1.0" encoding="utf-8"?>
<a:theme xmlns:a="http://schemas.openxmlformats.org/drawingml/2006/main" name="GestaltVTI">
  <a:themeElements>
    <a:clrScheme name="AnalogousFromRegularSeed_2SEEDS">
      <a:dk1>
        <a:srgbClr val="000000"/>
      </a:dk1>
      <a:lt1>
        <a:srgbClr val="FFFFFF"/>
      </a:lt1>
      <a:dk2>
        <a:srgbClr val="392441"/>
      </a:dk2>
      <a:lt2>
        <a:srgbClr val="E4E8E2"/>
      </a:lt2>
      <a:accent1>
        <a:srgbClr val="9A25C7"/>
      </a:accent1>
      <a:accent2>
        <a:srgbClr val="6837D9"/>
      </a:accent2>
      <a:accent3>
        <a:srgbClr val="D937C3"/>
      </a:accent3>
      <a:accent4>
        <a:srgbClr val="7BB422"/>
      </a:accent4>
      <a:accent5>
        <a:srgbClr val="4BBA2F"/>
      </a:accent5>
      <a:accent6>
        <a:srgbClr val="23BD45"/>
      </a:accent6>
      <a:hlink>
        <a:srgbClr val="4C9331"/>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88</TotalTime>
  <Words>906</Words>
  <Application>Microsoft Office PowerPoint</Application>
  <PresentationFormat>Широкоэкранный</PresentationFormat>
  <Paragraphs>45</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Bierstadt</vt:lpstr>
      <vt:lpstr>GestaltVTI</vt:lpstr>
      <vt:lpstr>Общие правила определения компетенции международного коммерческого арбитража</vt:lpstr>
      <vt:lpstr>До начала разбирательства дела по существу международный коммерческий арбитраж должен решить вопрос о своей компетенции - определить объем и характер своих полномочий в отношении переданного спора. </vt:lpstr>
      <vt:lpstr>Соглашаясь на разбирательство дела в арбитраже, стороны приводят в действие правовые нормы, наделяющие арбитров компетенцией - полномочиями по рассмотрению спора и вынесению обязательного решения. </vt:lpstr>
      <vt:lpstr>Объем компетенции (полномочий) третейского суда производен от объема (пределов) арбитражного соглашения</vt:lpstr>
      <vt:lpstr>Реформа арбитража в России позволила снять целый ряд вопросов, касающихся толкования объема арбитражного соглашения исходя из использованных сторонами формулировок.</vt:lpstr>
      <vt:lpstr>Компетенция арбитража решать спор по справедливости не должна вступать в противоречие с соображениями публичного порядка.</vt:lpstr>
      <vt:lpstr>В качестве источника компетенции международного коммерческого арбитража нередко рассматривается арбитражный договор. </vt:lpstr>
      <vt:lpstr>Презентация PowerPoint</vt:lpstr>
      <vt:lpstr>Органы, уполномоченные на решение вопроса о компетенции арбитража</vt:lpstr>
      <vt:lpstr>Виды компетенции арбитража.  Учеными выделяется две формы компетенции арбитража:</vt:lpstr>
      <vt:lpstr>Объективная компетенция </vt:lpstr>
      <vt:lpstr>Субъективная же компетенция определяет наличие и объем полномочий состава арбитров в отношении конкретного спора, переданного на его рассмотрение</vt:lpstr>
      <vt:lpstr>Правила определения предметной компетенции международных коммерческих арбитражей</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Общие правила определения компетенции международного коммерческого арбитража</dc:title>
  <dc:creator>Ketevan Kutateladze</dc:creator>
  <cp:lastModifiedBy>Ketevan Kutateladze</cp:lastModifiedBy>
  <cp:revision>1</cp:revision>
  <dcterms:created xsi:type="dcterms:W3CDTF">2022-10-06T06:16:23Z</dcterms:created>
  <dcterms:modified xsi:type="dcterms:W3CDTF">2022-10-06T07:44:24Z</dcterms:modified>
</cp:coreProperties>
</file>