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73" r:id="rId5"/>
    <p:sldId id="258" r:id="rId6"/>
    <p:sldId id="271" r:id="rId7"/>
    <p:sldId id="261" r:id="rId8"/>
    <p:sldId id="272" r:id="rId9"/>
    <p:sldId id="259" r:id="rId10"/>
    <p:sldId id="27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eague Spart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8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2966700" y="-130175"/>
            <a:ext cx="5943600" cy="10547350"/>
            <a:chOff x="0" y="0"/>
            <a:chExt cx="1565393" cy="2777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5393" cy="2777903"/>
            </a:xfrm>
            <a:custGeom>
              <a:avLst/>
              <a:gdLst/>
              <a:ahLst/>
              <a:cxnLst/>
              <a:rect l="l" t="t" r="r" b="b"/>
              <a:pathLst>
                <a:path w="1565393" h="2777903">
                  <a:moveTo>
                    <a:pt x="66431" y="0"/>
                  </a:moveTo>
                  <a:lnTo>
                    <a:pt x="1498962" y="0"/>
                  </a:lnTo>
                  <a:cubicBezTo>
                    <a:pt x="1535651" y="0"/>
                    <a:pt x="1565393" y="29742"/>
                    <a:pt x="1565393" y="66431"/>
                  </a:cubicBezTo>
                  <a:lnTo>
                    <a:pt x="1565393" y="2711472"/>
                  </a:lnTo>
                  <a:cubicBezTo>
                    <a:pt x="1565393" y="2729091"/>
                    <a:pt x="1558394" y="2745988"/>
                    <a:pt x="1545935" y="2758446"/>
                  </a:cubicBezTo>
                  <a:cubicBezTo>
                    <a:pt x="1533477" y="2770904"/>
                    <a:pt x="1516580" y="2777903"/>
                    <a:pt x="1498962" y="2777903"/>
                  </a:cubicBezTo>
                  <a:lnTo>
                    <a:pt x="66431" y="2777903"/>
                  </a:lnTo>
                  <a:cubicBezTo>
                    <a:pt x="29742" y="2777903"/>
                    <a:pt x="0" y="2748161"/>
                    <a:pt x="0" y="2711472"/>
                  </a:cubicBezTo>
                  <a:lnTo>
                    <a:pt x="0" y="66431"/>
                  </a:lnTo>
                  <a:cubicBezTo>
                    <a:pt x="0" y="48812"/>
                    <a:pt x="6999" y="31915"/>
                    <a:pt x="19457" y="19457"/>
                  </a:cubicBezTo>
                  <a:cubicBezTo>
                    <a:pt x="31915" y="6999"/>
                    <a:pt x="48812" y="0"/>
                    <a:pt x="664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65393" cy="282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0095" y="3897005"/>
            <a:ext cx="878462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5400" b="1" dirty="0">
                <a:solidFill>
                  <a:srgbClr val="004AAD"/>
                </a:solidFill>
              </a:rPr>
              <a:t>Международно-правовое регулирование расчетов по аккредитиву</a:t>
            </a:r>
            <a:endParaRPr lang="en-US" sz="5400" b="1" dirty="0">
              <a:solidFill>
                <a:srgbClr val="004AA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67224-1315-EDD7-2480-9C3E2B181F1B}"/>
              </a:ext>
            </a:extLst>
          </p:cNvPr>
          <p:cNvSpPr txBox="1"/>
          <p:nvPr/>
        </p:nvSpPr>
        <p:spPr>
          <a:xfrm>
            <a:off x="624771" y="378843"/>
            <a:ext cx="1103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  <a:cs typeface="Times New Roman" panose="02020603050405020304" pitchFamily="18" charset="0"/>
              </a:rPr>
              <a:t>Федеральное государственное автономное образовательное</a:t>
            </a:r>
            <a:br>
              <a:rPr lang="ru-RU" sz="3200" dirty="0">
                <a:latin typeface="+mj-lt"/>
                <a:cs typeface="Times New Roman" panose="02020603050405020304" pitchFamily="18" charset="0"/>
              </a:rPr>
            </a:br>
            <a:r>
              <a:rPr lang="ru-RU" sz="3200" dirty="0">
                <a:latin typeface="+mj-lt"/>
                <a:cs typeface="Times New Roman" panose="02020603050405020304" pitchFamily="18" charset="0"/>
              </a:rPr>
              <a:t> учреждение высшего образования «Российский университет транспорта»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3032B-71F7-3C2E-5C46-33E4C3E34313}"/>
              </a:ext>
            </a:extLst>
          </p:cNvPr>
          <p:cNvSpPr txBox="1"/>
          <p:nvPr/>
        </p:nvSpPr>
        <p:spPr>
          <a:xfrm>
            <a:off x="624564" y="6520170"/>
            <a:ext cx="7147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  <a:cs typeface="Times New Roman" panose="02020603050405020304" pitchFamily="18" charset="0"/>
              </a:rPr>
              <a:t>Выполнила: Каримова Э. Н. ЮЮЦ-411</a:t>
            </a:r>
          </a:p>
          <a:p>
            <a:endParaRPr lang="ru-RU" sz="2400" dirty="0"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0902C4-E49B-D60E-DF7A-BF04FF02F5A8}"/>
              </a:ext>
            </a:extLst>
          </p:cNvPr>
          <p:cNvSpPr/>
          <p:nvPr/>
        </p:nvSpPr>
        <p:spPr>
          <a:xfrm>
            <a:off x="9982200" y="2324100"/>
            <a:ext cx="8015630" cy="544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C9FCCEA-9EB5-337B-9FEE-302C0C425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444" b="8418"/>
          <a:stretch/>
        </p:blipFill>
        <p:spPr bwMode="auto">
          <a:xfrm>
            <a:off x="10104815" y="2436130"/>
            <a:ext cx="7802186" cy="52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334811"/>
            <a:ext cx="18288000" cy="3617379"/>
            <a:chOff x="0" y="0"/>
            <a:chExt cx="4816593" cy="9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52725"/>
            </a:xfrm>
            <a:custGeom>
              <a:avLst/>
              <a:gdLst/>
              <a:ahLst/>
              <a:cxnLst/>
              <a:rect l="l" t="t" r="r" b="b"/>
              <a:pathLst>
                <a:path w="4816592" h="952725">
                  <a:moveTo>
                    <a:pt x="0" y="0"/>
                  </a:moveTo>
                  <a:lnTo>
                    <a:pt x="4816592" y="0"/>
                  </a:lnTo>
                  <a:lnTo>
                    <a:pt x="4816592" y="952725"/>
                  </a:lnTo>
                  <a:lnTo>
                    <a:pt x="0" y="952725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00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9DDE77-2239-887C-3C85-F9AA273BD6F2}"/>
              </a:ext>
            </a:extLst>
          </p:cNvPr>
          <p:cNvSpPr txBox="1"/>
          <p:nvPr/>
        </p:nvSpPr>
        <p:spPr>
          <a:xfrm>
            <a:off x="3124200" y="4329812"/>
            <a:ext cx="1432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717550" y="-130175"/>
            <a:ext cx="13627100" cy="10547350"/>
            <a:chOff x="0" y="0"/>
            <a:chExt cx="3589030" cy="2777903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89031" cy="2777903"/>
            </a:xfrm>
            <a:custGeom>
              <a:avLst/>
              <a:gdLst/>
              <a:ahLst/>
              <a:cxnLst/>
              <a:rect l="l" t="t" r="r" b="b"/>
              <a:pathLst>
                <a:path w="3589031" h="2777903">
                  <a:moveTo>
                    <a:pt x="28974" y="0"/>
                  </a:moveTo>
                  <a:lnTo>
                    <a:pt x="3560056" y="0"/>
                  </a:lnTo>
                  <a:cubicBezTo>
                    <a:pt x="3576058" y="0"/>
                    <a:pt x="3589031" y="12972"/>
                    <a:pt x="3589031" y="28974"/>
                  </a:cubicBezTo>
                  <a:lnTo>
                    <a:pt x="3589031" y="2748929"/>
                  </a:lnTo>
                  <a:cubicBezTo>
                    <a:pt x="3589031" y="2764931"/>
                    <a:pt x="3576058" y="2777903"/>
                    <a:pt x="3560056" y="2777903"/>
                  </a:cubicBezTo>
                  <a:lnTo>
                    <a:pt x="28974" y="2777903"/>
                  </a:lnTo>
                  <a:cubicBezTo>
                    <a:pt x="12972" y="2777903"/>
                    <a:pt x="0" y="2764931"/>
                    <a:pt x="0" y="2748929"/>
                  </a:cubicBezTo>
                  <a:lnTo>
                    <a:pt x="0" y="28974"/>
                  </a:lnTo>
                  <a:cubicBezTo>
                    <a:pt x="0" y="12972"/>
                    <a:pt x="12972" y="0"/>
                    <a:pt x="2897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589030" cy="282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8D0CD-C9DE-4161-2EC9-BF611EEE5737}"/>
              </a:ext>
            </a:extLst>
          </p:cNvPr>
          <p:cNvSpPr txBox="1"/>
          <p:nvPr/>
        </p:nvSpPr>
        <p:spPr>
          <a:xfrm>
            <a:off x="685800" y="2857500"/>
            <a:ext cx="1112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Аккредитив (LC) — это широко используемый финансовый инструмент в международной торговле, обеспечивающий безопасный метод для участвующих сторон для облегчения транзакций.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Аккредитив представляет собой письменное обязательство банка по требованию клиента выплатить определенную сумму денег бенефициару в течение определенного периода времени при предъявлении соответствующих документов.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Его основная цель — снизить платежные риски как для покупателя, так и для продавца в трансграничных сделках.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DC919A-B0A8-4EE8-9BC3-B1DE2458DBDC}"/>
              </a:ext>
            </a:extLst>
          </p:cNvPr>
          <p:cNvSpPr txBox="1"/>
          <p:nvPr/>
        </p:nvSpPr>
        <p:spPr>
          <a:xfrm>
            <a:off x="685800" y="647700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+mj-lt"/>
              </a:rPr>
              <a:t>Определение и функции аккредитивов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EB73E3-C638-EB85-40C3-01420B430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247" y="3190341"/>
            <a:ext cx="6123153" cy="39063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301504" y="4473265"/>
            <a:ext cx="15684991" cy="391759"/>
            <a:chOff x="0" y="0"/>
            <a:chExt cx="4131027" cy="103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1027" cy="103179"/>
            </a:xfrm>
            <a:custGeom>
              <a:avLst/>
              <a:gdLst/>
              <a:ahLst/>
              <a:cxnLst/>
              <a:rect l="l" t="t" r="r" b="b"/>
              <a:pathLst>
                <a:path w="4131027" h="103179">
                  <a:moveTo>
                    <a:pt x="0" y="0"/>
                  </a:moveTo>
                  <a:lnTo>
                    <a:pt x="4131027" y="0"/>
                  </a:lnTo>
                  <a:lnTo>
                    <a:pt x="4131027" y="103179"/>
                  </a:lnTo>
                  <a:lnTo>
                    <a:pt x="0" y="103179"/>
                  </a:lnTo>
                  <a:close/>
                </a:path>
              </a:pathLst>
            </a:custGeom>
            <a:solidFill>
              <a:srgbClr val="574874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31027" cy="15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28430" y="3505579"/>
            <a:ext cx="2327131" cy="23271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37728" y="3505579"/>
            <a:ext cx="2327131" cy="232713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46009" y="3505579"/>
            <a:ext cx="2327131" cy="232713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932440" y="3505579"/>
            <a:ext cx="2327131" cy="232713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24327" y="3926653"/>
            <a:ext cx="2051275" cy="134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5"/>
              </a:lnSpc>
              <a:spcBef>
                <a:spcPct val="0"/>
              </a:spcBef>
            </a:pPr>
            <a:r>
              <a:rPr lang="en-US" sz="7911">
                <a:solidFill>
                  <a:srgbClr val="004AAD"/>
                </a:solidFill>
                <a:latin typeface="League Spartan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32608" y="3926653"/>
            <a:ext cx="2051275" cy="134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5"/>
              </a:lnSpc>
              <a:spcBef>
                <a:spcPct val="0"/>
              </a:spcBef>
            </a:pPr>
            <a:r>
              <a:rPr lang="en-US" sz="7911">
                <a:solidFill>
                  <a:srgbClr val="004AAD"/>
                </a:solidFill>
                <a:latin typeface="League Spartan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98409" y="3945703"/>
            <a:ext cx="2051275" cy="134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5"/>
              </a:lnSpc>
              <a:spcBef>
                <a:spcPct val="0"/>
              </a:spcBef>
            </a:pPr>
            <a:r>
              <a:rPr lang="en-US" sz="7911">
                <a:solidFill>
                  <a:srgbClr val="004AAD"/>
                </a:solidFill>
                <a:latin typeface="League Spartan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87664" y="3945703"/>
            <a:ext cx="2051275" cy="134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5"/>
              </a:lnSpc>
              <a:spcBef>
                <a:spcPct val="0"/>
              </a:spcBef>
            </a:pPr>
            <a:r>
              <a:rPr lang="en-US" sz="7911">
                <a:solidFill>
                  <a:srgbClr val="004AAD"/>
                </a:solidFill>
                <a:latin typeface="League Spartan"/>
              </a:rPr>
              <a:t>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0F3E07-E69C-0D96-7630-22FF4CDAA477}"/>
              </a:ext>
            </a:extLst>
          </p:cNvPr>
          <p:cNvSpPr txBox="1"/>
          <p:nvPr/>
        </p:nvSpPr>
        <p:spPr>
          <a:xfrm>
            <a:off x="1192948" y="770550"/>
            <a:ext cx="1287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effectLst/>
                <a:latin typeface="+mj-lt"/>
              </a:rPr>
              <a:t>В практике расчетов по аккредитивам могут применяться восемь видов</a:t>
            </a:r>
            <a:r>
              <a:rPr lang="ru-RU" sz="4000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:</a:t>
            </a:r>
            <a:endParaRPr lang="ru-RU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A1718A-C146-B73D-3954-AA9644F2961A}"/>
              </a:ext>
            </a:extLst>
          </p:cNvPr>
          <p:cNvSpPr txBox="1"/>
          <p:nvPr/>
        </p:nvSpPr>
        <p:spPr>
          <a:xfrm>
            <a:off x="1524000" y="6233344"/>
            <a:ext cx="4038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42424"/>
                </a:solidFill>
                <a:effectLst/>
              </a:rPr>
              <a:t>— отзывные и безотзывные — аннулированные или </a:t>
            </a:r>
            <a:r>
              <a:rPr lang="ru-RU" sz="2400" b="0" i="0" dirty="0" err="1">
                <a:solidFill>
                  <a:srgbClr val="242424"/>
                </a:solidFill>
                <a:effectLst/>
              </a:rPr>
              <a:t>неан</a:t>
            </a:r>
            <a:r>
              <a:rPr lang="ru-RU" sz="2400" b="0" i="0" dirty="0">
                <a:solidFill>
                  <a:srgbClr val="242424"/>
                </a:solidFill>
                <a:effectLst/>
              </a:rPr>
              <a:t>- </a:t>
            </a:r>
            <a:r>
              <a:rPr lang="ru-RU" sz="2400" b="0" i="0" dirty="0" err="1">
                <a:solidFill>
                  <a:srgbClr val="242424"/>
                </a:solidFill>
                <a:effectLst/>
              </a:rPr>
              <a:t>нулированные</a:t>
            </a:r>
            <a:r>
              <a:rPr lang="ru-RU" sz="2400" b="0" i="0" dirty="0">
                <a:solidFill>
                  <a:srgbClr val="242424"/>
                </a:solidFill>
                <a:effectLst/>
              </a:rPr>
              <a:t>;</a:t>
            </a:r>
          </a:p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B81A20-86DE-7FE7-FEE1-C62DD32B2B2A}"/>
              </a:ext>
            </a:extLst>
          </p:cNvPr>
          <p:cNvSpPr txBox="1"/>
          <p:nvPr/>
        </p:nvSpPr>
        <p:spPr>
          <a:xfrm>
            <a:off x="5937729" y="6233344"/>
            <a:ext cx="3206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42424"/>
                </a:solidFill>
                <a:effectLst/>
              </a:rPr>
              <a:t>— подтвержденный и неподтвержденный. По поручению банка-эмитента может быть подтвержден другим банком (безотзывный подтвержденный аккредитив);</a:t>
            </a:r>
            <a:endParaRPr lang="ru-RU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BCF29B-BD9F-D267-3DE1-152881571F97}"/>
              </a:ext>
            </a:extLst>
          </p:cNvPr>
          <p:cNvSpPr txBox="1"/>
          <p:nvPr/>
        </p:nvSpPr>
        <p:spPr>
          <a:xfrm>
            <a:off x="9846009" y="6191021"/>
            <a:ext cx="320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42424"/>
                </a:solidFill>
                <a:effectLst/>
              </a:rPr>
              <a:t>— переводной. Применяемый обычно в пределах одной страны</a:t>
            </a:r>
            <a:endParaRPr lang="ru-RU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FB1549-202D-983C-8DF1-23D67FF96DEC}"/>
              </a:ext>
            </a:extLst>
          </p:cNvPr>
          <p:cNvSpPr txBox="1"/>
          <p:nvPr/>
        </p:nvSpPr>
        <p:spPr>
          <a:xfrm>
            <a:off x="13932440" y="6141513"/>
            <a:ext cx="3206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42424"/>
                </a:solidFill>
                <a:effectLst/>
              </a:rPr>
              <a:t>— револьверный аккредитив. По мере выплат сумма аккредитива автоматически пополняется в течение всего срока действия аккредитива;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301504" y="4473265"/>
            <a:ext cx="15684991" cy="391759"/>
            <a:chOff x="0" y="0"/>
            <a:chExt cx="4131027" cy="103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1027" cy="103179"/>
            </a:xfrm>
            <a:custGeom>
              <a:avLst/>
              <a:gdLst/>
              <a:ahLst/>
              <a:cxnLst/>
              <a:rect l="l" t="t" r="r" b="b"/>
              <a:pathLst>
                <a:path w="4131027" h="103179">
                  <a:moveTo>
                    <a:pt x="0" y="0"/>
                  </a:moveTo>
                  <a:lnTo>
                    <a:pt x="4131027" y="0"/>
                  </a:lnTo>
                  <a:lnTo>
                    <a:pt x="4131027" y="103179"/>
                  </a:lnTo>
                  <a:lnTo>
                    <a:pt x="0" y="103179"/>
                  </a:lnTo>
                  <a:close/>
                </a:path>
              </a:pathLst>
            </a:custGeom>
            <a:solidFill>
              <a:srgbClr val="574874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31027" cy="15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28430" y="3505579"/>
            <a:ext cx="2327131" cy="23271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37728" y="3505579"/>
            <a:ext cx="2327131" cy="232713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46009" y="3505579"/>
            <a:ext cx="2327131" cy="232713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932440" y="3505579"/>
            <a:ext cx="2327131" cy="232713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24327" y="3926653"/>
            <a:ext cx="2051275" cy="137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5"/>
              </a:lnSpc>
              <a:spcBef>
                <a:spcPct val="0"/>
              </a:spcBef>
            </a:pPr>
            <a:r>
              <a:rPr lang="en-US" sz="7911" dirty="0">
                <a:solidFill>
                  <a:srgbClr val="004AAD"/>
                </a:solidFill>
                <a:latin typeface="League Spartan"/>
              </a:rPr>
              <a:t>0</a:t>
            </a:r>
            <a:r>
              <a:rPr lang="ru-RU" sz="7911" dirty="0">
                <a:solidFill>
                  <a:srgbClr val="004AAD"/>
                </a:solidFill>
                <a:latin typeface="League Spartan"/>
              </a:rPr>
              <a:t>5</a:t>
            </a:r>
            <a:endParaRPr lang="en-US" sz="7911" dirty="0">
              <a:solidFill>
                <a:srgbClr val="004AAD"/>
              </a:solidFill>
              <a:latin typeface="League Spart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032608" y="3926653"/>
            <a:ext cx="2051275" cy="137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5"/>
              </a:lnSpc>
              <a:spcBef>
                <a:spcPct val="0"/>
              </a:spcBef>
            </a:pPr>
            <a:r>
              <a:rPr lang="en-US" sz="7911" dirty="0">
                <a:solidFill>
                  <a:srgbClr val="004AAD"/>
                </a:solidFill>
                <a:latin typeface="League Spartan"/>
              </a:rPr>
              <a:t>0</a:t>
            </a:r>
            <a:r>
              <a:rPr lang="ru-RU" sz="7911" dirty="0">
                <a:solidFill>
                  <a:srgbClr val="004AAD"/>
                </a:solidFill>
                <a:latin typeface="League Spartan"/>
              </a:rPr>
              <a:t>6</a:t>
            </a:r>
            <a:endParaRPr lang="en-US" sz="7911" dirty="0">
              <a:solidFill>
                <a:srgbClr val="004AAD"/>
              </a:solidFill>
              <a:latin typeface="League Spart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998409" y="3945703"/>
            <a:ext cx="2051275" cy="137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5"/>
              </a:lnSpc>
              <a:spcBef>
                <a:spcPct val="0"/>
              </a:spcBef>
            </a:pPr>
            <a:r>
              <a:rPr lang="en-US" sz="7911" dirty="0">
                <a:solidFill>
                  <a:srgbClr val="004AAD"/>
                </a:solidFill>
                <a:latin typeface="League Spartan"/>
              </a:rPr>
              <a:t>0</a:t>
            </a:r>
            <a:r>
              <a:rPr lang="ru-RU" sz="7911" dirty="0">
                <a:solidFill>
                  <a:srgbClr val="004AAD"/>
                </a:solidFill>
                <a:latin typeface="League Spartan"/>
              </a:rPr>
              <a:t>7</a:t>
            </a:r>
            <a:endParaRPr lang="en-US" sz="7911" dirty="0">
              <a:solidFill>
                <a:srgbClr val="004AAD"/>
              </a:solidFill>
              <a:latin typeface="League Spart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087664" y="3945703"/>
            <a:ext cx="2051275" cy="137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5"/>
              </a:lnSpc>
              <a:spcBef>
                <a:spcPct val="0"/>
              </a:spcBef>
            </a:pPr>
            <a:r>
              <a:rPr lang="en-US" sz="7911" dirty="0">
                <a:solidFill>
                  <a:srgbClr val="004AAD"/>
                </a:solidFill>
                <a:latin typeface="League Spartan"/>
              </a:rPr>
              <a:t>0</a:t>
            </a:r>
            <a:r>
              <a:rPr lang="ru-RU" sz="7911" dirty="0">
                <a:solidFill>
                  <a:srgbClr val="004AAD"/>
                </a:solidFill>
                <a:latin typeface="League Spartan"/>
              </a:rPr>
              <a:t>8</a:t>
            </a:r>
            <a:endParaRPr lang="en-US" sz="7911" dirty="0">
              <a:solidFill>
                <a:srgbClr val="004AAD"/>
              </a:solidFill>
              <a:latin typeface="League Spart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0F3E07-E69C-0D96-7630-22FF4CDAA477}"/>
              </a:ext>
            </a:extLst>
          </p:cNvPr>
          <p:cNvSpPr txBox="1"/>
          <p:nvPr/>
        </p:nvSpPr>
        <p:spPr>
          <a:xfrm>
            <a:off x="1192948" y="770550"/>
            <a:ext cx="1287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effectLst/>
                <a:latin typeface="+mj-lt"/>
              </a:rPr>
              <a:t>В практике расчетов по аккредитивам могут применяться восемь видов</a:t>
            </a:r>
            <a:r>
              <a:rPr lang="ru-RU" sz="4000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:</a:t>
            </a:r>
            <a:endParaRPr lang="ru-RU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A1718A-C146-B73D-3954-AA9644F2961A}"/>
              </a:ext>
            </a:extLst>
          </p:cNvPr>
          <p:cNvSpPr txBox="1"/>
          <p:nvPr/>
        </p:nvSpPr>
        <p:spPr>
          <a:xfrm>
            <a:off x="1524000" y="6233344"/>
            <a:ext cx="403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42424"/>
                </a:solidFill>
                <a:effectLst/>
              </a:rPr>
              <a:t>— покрытый и непокрытый. Предварительно банк- эмитент предоставляет в распоряжение исполняющего банка валютное покрытие;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B81A20-86DE-7FE7-FEE1-C62DD32B2B2A}"/>
              </a:ext>
            </a:extLst>
          </p:cNvPr>
          <p:cNvSpPr txBox="1"/>
          <p:nvPr/>
        </p:nvSpPr>
        <p:spPr>
          <a:xfrm>
            <a:off x="5937729" y="6233344"/>
            <a:ext cx="3206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42424"/>
                </a:solidFill>
                <a:effectLst/>
              </a:rPr>
              <a:t>— делимый и неделимый, по которому выплата осуществляется после каждой частичной поставки;</a:t>
            </a:r>
            <a:endParaRPr lang="ru-RU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BCF29B-BD9F-D267-3DE1-152881571F97}"/>
              </a:ext>
            </a:extLst>
          </p:cNvPr>
          <p:cNvSpPr txBox="1"/>
          <p:nvPr/>
        </p:nvSpPr>
        <p:spPr>
          <a:xfrm>
            <a:off x="9846009" y="6191021"/>
            <a:ext cx="3206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42424"/>
                </a:solidFill>
                <a:effectLst/>
              </a:rPr>
              <a:t>— компенсационный, или встречный. Оба контрагента выставляют друг другу аккредитивы в одном и том же банке. Разумеется, их условия должны буквально совпадать;</a:t>
            </a:r>
            <a:endParaRPr lang="ru-RU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FB1549-202D-983C-8DF1-23D67FF96DEC}"/>
              </a:ext>
            </a:extLst>
          </p:cNvPr>
          <p:cNvSpPr txBox="1"/>
          <p:nvPr/>
        </p:nvSpPr>
        <p:spPr>
          <a:xfrm>
            <a:off x="13932440" y="6141513"/>
            <a:ext cx="3206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42424"/>
                </a:solidFill>
                <a:effectLst/>
              </a:rPr>
              <a:t>— аккредитив с “красной оговоркой”. В основном предназначен для содействия экспортеру в производстве или заготовке продаваемого товара.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191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12892925" y="-1194143"/>
            <a:ext cx="14214475" cy="1421447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347700" y="-1194143"/>
            <a:ext cx="14214475" cy="1421447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A762C1-9189-9031-6D35-50FFF2D6761B}"/>
              </a:ext>
            </a:extLst>
          </p:cNvPr>
          <p:cNvSpPr txBox="1"/>
          <p:nvPr/>
        </p:nvSpPr>
        <p:spPr>
          <a:xfrm>
            <a:off x="685800" y="6477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+mj-lt"/>
              </a:rPr>
              <a:t>Международные конвенции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36CD9-E26D-912F-2C03-D17383A8F414}"/>
              </a:ext>
            </a:extLst>
          </p:cNvPr>
          <p:cNvSpPr txBox="1"/>
          <p:nvPr/>
        </p:nvSpPr>
        <p:spPr>
          <a:xfrm>
            <a:off x="672662" y="2670148"/>
            <a:ext cx="11125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Единые обычаи и практика для документарных аккредитивов (UCP 600)</a:t>
            </a:r>
          </a:p>
          <a:p>
            <a:endParaRPr lang="ru-RU" sz="3200" dirty="0"/>
          </a:p>
          <a:p>
            <a:r>
              <a:rPr lang="ru-RU" sz="3200" dirty="0"/>
              <a:t>Международная торговая палата (ICC) учредила UCP 600 — набор стандартизированных правил, широко принятых в сфере международного торгового финансирования. UCP 600 регулирует права и обязанности сторон, участвующих в сделках по аккредитиву, обеспечивая единообразие и снижая риск недоразумений. </a:t>
            </a:r>
          </a:p>
          <a:p>
            <a:endParaRPr lang="ru-RU" sz="3200" dirty="0"/>
          </a:p>
          <a:p>
            <a:r>
              <a:rPr lang="ru-RU" sz="3200" dirty="0"/>
              <a:t>Он охватывает такие важные аспекты, как форма и содержание аккредитивов, проверка документов и обязательства банков.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49B3494-A105-0212-7F47-053891115FD5}"/>
              </a:ext>
            </a:extLst>
          </p:cNvPr>
          <p:cNvSpPr/>
          <p:nvPr/>
        </p:nvSpPr>
        <p:spPr>
          <a:xfrm>
            <a:off x="11797862" y="3058255"/>
            <a:ext cx="5034337" cy="487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954F28B-FEFE-C591-CE32-D24BB293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964" y="3877405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12892925" y="-1194143"/>
            <a:ext cx="14214475" cy="1421447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347700" y="-1194143"/>
            <a:ext cx="14214475" cy="1421447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A762C1-9189-9031-6D35-50FFF2D6761B}"/>
              </a:ext>
            </a:extLst>
          </p:cNvPr>
          <p:cNvSpPr txBox="1"/>
          <p:nvPr/>
        </p:nvSpPr>
        <p:spPr>
          <a:xfrm>
            <a:off x="685800" y="6477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+mj-lt"/>
              </a:rPr>
              <a:t>Международные конвенции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36CD9-E26D-912F-2C03-D17383A8F414}"/>
              </a:ext>
            </a:extLst>
          </p:cNvPr>
          <p:cNvSpPr txBox="1"/>
          <p:nvPr/>
        </p:nvSpPr>
        <p:spPr>
          <a:xfrm>
            <a:off x="672662" y="2670148"/>
            <a:ext cx="1112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Конвенция Организации Объединенных Наций о независимых гарантиях и резервных аккредитивах (ЮНСИТРАЛ)</a:t>
            </a:r>
          </a:p>
          <a:p>
            <a:endParaRPr lang="ru-RU" sz="3200" dirty="0"/>
          </a:p>
          <a:p>
            <a:r>
              <a:rPr lang="ru-RU" sz="3200" dirty="0"/>
              <a:t>Конвенция ЮНСИТРАЛ о независимых гарантиях и резервных аккредитивах обеспечивает правовую основу для независимых гарантий и резервных аккредитивов, которые являются инструментами, связанными с аккредитивами. Конвенция устанавливает принципы и правила для повышения правовой определенности и предсказуемости в финансировании международной торговли, способствуя гармонизации практик.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49B3494-A105-0212-7F47-053891115FD5}"/>
              </a:ext>
            </a:extLst>
          </p:cNvPr>
          <p:cNvSpPr/>
          <p:nvPr/>
        </p:nvSpPr>
        <p:spPr>
          <a:xfrm>
            <a:off x="11797862" y="3058255"/>
            <a:ext cx="5034337" cy="487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Графика, круг, искус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4A4C20C-A3BA-96D8-AB86-40C151D31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680" y="3839305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3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5" name="Group 15"/>
          <p:cNvGrpSpPr/>
          <p:nvPr/>
        </p:nvGrpSpPr>
        <p:grpSpPr>
          <a:xfrm>
            <a:off x="6393187" y="8743950"/>
            <a:ext cx="4053826" cy="3086100"/>
            <a:chOff x="0" y="0"/>
            <a:chExt cx="106767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7674" cy="812800"/>
            </a:xfrm>
            <a:custGeom>
              <a:avLst/>
              <a:gdLst/>
              <a:ahLst/>
              <a:cxnLst/>
              <a:rect l="l" t="t" r="r" b="b"/>
              <a:pathLst>
                <a:path w="1067674" h="812800">
                  <a:moveTo>
                    <a:pt x="533837" y="0"/>
                  </a:moveTo>
                  <a:cubicBezTo>
                    <a:pt x="239007" y="0"/>
                    <a:pt x="0" y="181951"/>
                    <a:pt x="0" y="406400"/>
                  </a:cubicBezTo>
                  <a:cubicBezTo>
                    <a:pt x="0" y="630849"/>
                    <a:pt x="239007" y="812800"/>
                    <a:pt x="533837" y="812800"/>
                  </a:cubicBezTo>
                  <a:cubicBezTo>
                    <a:pt x="828667" y="812800"/>
                    <a:pt x="1067674" y="630849"/>
                    <a:pt x="1067674" y="406400"/>
                  </a:cubicBezTo>
                  <a:cubicBezTo>
                    <a:pt x="1067674" y="181951"/>
                    <a:pt x="828667" y="0"/>
                    <a:pt x="53383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0094" y="28575"/>
              <a:ext cx="867485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872228" y="-2293069"/>
            <a:ext cx="4053826" cy="3086100"/>
            <a:chOff x="0" y="0"/>
            <a:chExt cx="1067674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67674" cy="812800"/>
            </a:xfrm>
            <a:custGeom>
              <a:avLst/>
              <a:gdLst/>
              <a:ahLst/>
              <a:cxnLst/>
              <a:rect l="l" t="t" r="r" b="b"/>
              <a:pathLst>
                <a:path w="1067674" h="812800">
                  <a:moveTo>
                    <a:pt x="533837" y="0"/>
                  </a:moveTo>
                  <a:cubicBezTo>
                    <a:pt x="239007" y="0"/>
                    <a:pt x="0" y="181951"/>
                    <a:pt x="0" y="406400"/>
                  </a:cubicBezTo>
                  <a:cubicBezTo>
                    <a:pt x="0" y="630849"/>
                    <a:pt x="239007" y="812800"/>
                    <a:pt x="533837" y="812800"/>
                  </a:cubicBezTo>
                  <a:cubicBezTo>
                    <a:pt x="828667" y="812800"/>
                    <a:pt x="1067674" y="630849"/>
                    <a:pt x="1067674" y="406400"/>
                  </a:cubicBezTo>
                  <a:cubicBezTo>
                    <a:pt x="1067674" y="181951"/>
                    <a:pt x="828667" y="0"/>
                    <a:pt x="53383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0094" y="28575"/>
              <a:ext cx="867485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603BE9F-E7F9-0749-C207-34920BAE64EA}"/>
              </a:ext>
            </a:extLst>
          </p:cNvPr>
          <p:cNvSpPr txBox="1"/>
          <p:nvPr/>
        </p:nvSpPr>
        <p:spPr>
          <a:xfrm>
            <a:off x="685800" y="6477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+mj-lt"/>
              </a:rPr>
              <a:t>Научные перспективы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09E5C3-C503-68EB-B819-ED0C36DEE71E}"/>
              </a:ext>
            </a:extLst>
          </p:cNvPr>
          <p:cNvSpPr txBox="1"/>
          <p:nvPr/>
        </p:nvSpPr>
        <p:spPr>
          <a:xfrm>
            <a:off x="838200" y="2476500"/>
            <a:ext cx="1516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Юридические последствия соблюдения требований UCP 600</a:t>
            </a:r>
          </a:p>
          <a:p>
            <a:endParaRPr lang="ru-RU" sz="3200" dirty="0"/>
          </a:p>
          <a:p>
            <a:r>
              <a:rPr lang="ru-RU" sz="3200" dirty="0"/>
              <a:t>Ученые тщательно изучили юридические последствия соблюдения UCP 600. Они углубляются в права и обязанности участвующих сторон, роль банков и влияние несоблюдения на возможность исполнения аккредитива. </a:t>
            </a:r>
          </a:p>
          <a:p>
            <a:endParaRPr lang="ru-RU" sz="3200" dirty="0"/>
          </a:p>
          <a:p>
            <a:r>
              <a:rPr lang="ru-RU" sz="3200" dirty="0"/>
              <a:t>Понимание этих юридических нюансов имеет решающее значение для практиков, которые могут ориентироваться в сложностях международной торговли.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5" name="Group 15"/>
          <p:cNvGrpSpPr/>
          <p:nvPr/>
        </p:nvGrpSpPr>
        <p:grpSpPr>
          <a:xfrm>
            <a:off x="6393187" y="8743950"/>
            <a:ext cx="4053826" cy="3086100"/>
            <a:chOff x="0" y="0"/>
            <a:chExt cx="106767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7674" cy="812800"/>
            </a:xfrm>
            <a:custGeom>
              <a:avLst/>
              <a:gdLst/>
              <a:ahLst/>
              <a:cxnLst/>
              <a:rect l="l" t="t" r="r" b="b"/>
              <a:pathLst>
                <a:path w="1067674" h="812800">
                  <a:moveTo>
                    <a:pt x="533837" y="0"/>
                  </a:moveTo>
                  <a:cubicBezTo>
                    <a:pt x="239007" y="0"/>
                    <a:pt x="0" y="181951"/>
                    <a:pt x="0" y="406400"/>
                  </a:cubicBezTo>
                  <a:cubicBezTo>
                    <a:pt x="0" y="630849"/>
                    <a:pt x="239007" y="812800"/>
                    <a:pt x="533837" y="812800"/>
                  </a:cubicBezTo>
                  <a:cubicBezTo>
                    <a:pt x="828667" y="812800"/>
                    <a:pt x="1067674" y="630849"/>
                    <a:pt x="1067674" y="406400"/>
                  </a:cubicBezTo>
                  <a:cubicBezTo>
                    <a:pt x="1067674" y="181951"/>
                    <a:pt x="828667" y="0"/>
                    <a:pt x="53383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0094" y="28575"/>
              <a:ext cx="867485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872228" y="-2293069"/>
            <a:ext cx="4053826" cy="3086100"/>
            <a:chOff x="0" y="0"/>
            <a:chExt cx="1067674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67674" cy="812800"/>
            </a:xfrm>
            <a:custGeom>
              <a:avLst/>
              <a:gdLst/>
              <a:ahLst/>
              <a:cxnLst/>
              <a:rect l="l" t="t" r="r" b="b"/>
              <a:pathLst>
                <a:path w="1067674" h="812800">
                  <a:moveTo>
                    <a:pt x="533837" y="0"/>
                  </a:moveTo>
                  <a:cubicBezTo>
                    <a:pt x="239007" y="0"/>
                    <a:pt x="0" y="181951"/>
                    <a:pt x="0" y="406400"/>
                  </a:cubicBezTo>
                  <a:cubicBezTo>
                    <a:pt x="0" y="630849"/>
                    <a:pt x="239007" y="812800"/>
                    <a:pt x="533837" y="812800"/>
                  </a:cubicBezTo>
                  <a:cubicBezTo>
                    <a:pt x="828667" y="812800"/>
                    <a:pt x="1067674" y="630849"/>
                    <a:pt x="1067674" y="406400"/>
                  </a:cubicBezTo>
                  <a:cubicBezTo>
                    <a:pt x="1067674" y="181951"/>
                    <a:pt x="828667" y="0"/>
                    <a:pt x="53383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0094" y="28575"/>
              <a:ext cx="867485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603BE9F-E7F9-0749-C207-34920BAE64EA}"/>
              </a:ext>
            </a:extLst>
          </p:cNvPr>
          <p:cNvSpPr txBox="1"/>
          <p:nvPr/>
        </p:nvSpPr>
        <p:spPr>
          <a:xfrm>
            <a:off x="685800" y="6477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+mj-lt"/>
              </a:rPr>
              <a:t>Научные перспективы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09E5C3-C503-68EB-B819-ED0C36DEE71E}"/>
              </a:ext>
            </a:extLst>
          </p:cNvPr>
          <p:cNvSpPr txBox="1"/>
          <p:nvPr/>
        </p:nvSpPr>
        <p:spPr>
          <a:xfrm>
            <a:off x="838200" y="2476500"/>
            <a:ext cx="1516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Снижение риска в сделках по аккредитиву</a:t>
            </a:r>
          </a:p>
          <a:p>
            <a:endParaRPr lang="ru-RU" sz="3200" dirty="0"/>
          </a:p>
          <a:p>
            <a:r>
              <a:rPr lang="ru-RU" sz="3200" dirty="0"/>
              <a:t>В академической литературе также рассматриваются различные риски, связанные со сделками по аккредитивам, включая мошенничество, неточности в документах и политические риски. Исследователи изучают стратегии снижения рисков, подчеркивая важность комплексной проверки, эффективной коммуникации и соблюдения международных стандартов.</a:t>
            </a:r>
          </a:p>
        </p:txBody>
      </p:sp>
    </p:spTree>
    <p:extLst>
      <p:ext uri="{BB962C8B-B14F-4D97-AF65-F5344CB8AC3E}">
        <p14:creationId xmlns:p14="http://schemas.microsoft.com/office/powerpoint/2010/main" val="69819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0" y="6207219"/>
            <a:ext cx="18288000" cy="4209956"/>
            <a:chOff x="0" y="0"/>
            <a:chExt cx="4816593" cy="11087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108795"/>
            </a:xfrm>
            <a:custGeom>
              <a:avLst/>
              <a:gdLst/>
              <a:ahLst/>
              <a:cxnLst/>
              <a:rect l="l" t="t" r="r" b="b"/>
              <a:pathLst>
                <a:path w="4816592" h="1108795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087205"/>
                  </a:lnTo>
                  <a:cubicBezTo>
                    <a:pt x="4816592" y="1099129"/>
                    <a:pt x="4806926" y="1108795"/>
                    <a:pt x="4795002" y="1108795"/>
                  </a:cubicBezTo>
                  <a:lnTo>
                    <a:pt x="21590" y="1108795"/>
                  </a:lnTo>
                  <a:cubicBezTo>
                    <a:pt x="15864" y="1108795"/>
                    <a:pt x="10372" y="1106520"/>
                    <a:pt x="6324" y="1102471"/>
                  </a:cubicBezTo>
                  <a:cubicBezTo>
                    <a:pt x="2275" y="1098422"/>
                    <a:pt x="0" y="1092931"/>
                    <a:pt x="0" y="1087205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1156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19978" y="1272006"/>
            <a:ext cx="10462821" cy="901499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48200" y="1434156"/>
            <a:ext cx="9739765" cy="866547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9227264" y="1951096"/>
            <a:ext cx="928640" cy="993681"/>
          </a:xfrm>
          <a:custGeom>
            <a:avLst/>
            <a:gdLst/>
            <a:ahLst/>
            <a:cxnLst/>
            <a:rect l="l" t="t" r="r" b="b"/>
            <a:pathLst>
              <a:path w="928640" h="993681">
                <a:moveTo>
                  <a:pt x="0" y="0"/>
                </a:moveTo>
                <a:lnTo>
                  <a:pt x="928640" y="0"/>
                </a:lnTo>
                <a:lnTo>
                  <a:pt x="928640" y="993680"/>
                </a:lnTo>
                <a:lnTo>
                  <a:pt x="0" y="993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48A20E-A5F4-ADD0-EDA7-A678AACE60B2}"/>
              </a:ext>
            </a:extLst>
          </p:cNvPr>
          <p:cNvSpPr txBox="1"/>
          <p:nvPr/>
        </p:nvSpPr>
        <p:spPr>
          <a:xfrm>
            <a:off x="685800" y="6477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+mj-lt"/>
              </a:rPr>
              <a:t>Заключение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7C3F7E-94BD-888E-70E5-3599E20D913D}"/>
              </a:ext>
            </a:extLst>
          </p:cNvPr>
          <p:cNvSpPr txBox="1"/>
          <p:nvPr/>
        </p:nvSpPr>
        <p:spPr>
          <a:xfrm>
            <a:off x="5728539" y="3949272"/>
            <a:ext cx="83244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Международно-правовое регулирование платежей по аккредитиву — многогранная тема, предполагающая сочетание конвенций и научных взглядов. UCP 600 и Конвенция ЮНСИТРАЛ играют ключевую роль в формировании правового поля, обеспечивая основу для стандартизированной практики в глобальном торговом финансировании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545</Words>
  <Application>Microsoft Office PowerPoint</Application>
  <PresentationFormat>Произвольный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League Spartan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Элиса Каримова</cp:lastModifiedBy>
  <cp:revision>3</cp:revision>
  <dcterms:created xsi:type="dcterms:W3CDTF">2006-08-16T00:00:00Z</dcterms:created>
  <dcterms:modified xsi:type="dcterms:W3CDTF">2023-12-12T11:09:25Z</dcterms:modified>
  <dc:identifier>DAF2wEHU_TE</dc:identifier>
</cp:coreProperties>
</file>