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EB Garamon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EBGaramon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EBGaramond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BGaramon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907af457_2_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62907af457_2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2907af457_2_2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62907af457_2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2907af457_2_17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62907af457_2_17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2907af457_2_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62907af457_2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2907af457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62907af457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6046c0c6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a6046c0c66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2907af457_2_1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62907af457_2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907af457_2_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62907af457_2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6046c0c66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a6046c0c66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6046c0c66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a6046c0c66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2907af457_2_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62907af457_2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://www.pptmon.com/" TargetMode="External"/><Relationship Id="rId4" Type="http://schemas.openxmlformats.org/officeDocument/2006/relationships/hyperlink" Target="http://www.pptmon.com/" TargetMode="External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://www.pptmon.com/" TargetMode="External"/><Relationship Id="rId4" Type="http://schemas.openxmlformats.org/officeDocument/2006/relationships/hyperlink" Target="http://www.pptmon.com/" TargetMode="External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pptmon.com/" TargetMode="External"/><Relationship Id="rId3" Type="http://schemas.openxmlformats.org/officeDocument/2006/relationships/hyperlink" Target="http://www.pptmon.com/" TargetMode="External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title">
  <p:cSld name="PPTMON 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" sz="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1E1E1E"/>
          </a:solidFill>
          <a:ln>
            <a:noFill/>
          </a:ln>
        </p:spPr>
      </p:pic>
      <p:cxnSp>
        <p:nvCxnSpPr>
          <p:cNvPr id="55" name="Google Shape;55;p14"/>
          <p:cNvCxnSpPr/>
          <p:nvPr/>
        </p:nvCxnSpPr>
        <p:spPr>
          <a:xfrm flipH="1">
            <a:off x="6772275" y="-40720"/>
            <a:ext cx="2371725" cy="2371725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9525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56" name="Google Shape;56;p14"/>
          <p:cNvCxnSpPr/>
          <p:nvPr/>
        </p:nvCxnSpPr>
        <p:spPr>
          <a:xfrm flipH="1">
            <a:off x="0" y="2771775"/>
            <a:ext cx="2371725" cy="2371725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9525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PTMON slide">
  <p:cSld name="1_PPTMON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PTMON slide">
  <p:cSld name="2_PPTMON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PTMON slide">
  <p:cSld name="3_PPTMON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PTMON slide">
  <p:cSld name="4_PPTMON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34275" lIns="68575" spcFirstLastPara="1" rIns="68575" wrap="square" tIns="621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PPTMON slide">
  <p:cSld name="7_PPTMON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>
            <p:ph idx="2" type="pic"/>
          </p:nvPr>
        </p:nvSpPr>
        <p:spPr>
          <a:xfrm>
            <a:off x="878740" y="1409700"/>
            <a:ext cx="1337426" cy="1337425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621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8" name="Google Shape;78;p19"/>
          <p:cNvSpPr/>
          <p:nvPr>
            <p:ph idx="3" type="pic"/>
          </p:nvPr>
        </p:nvSpPr>
        <p:spPr>
          <a:xfrm>
            <a:off x="878740" y="3101080"/>
            <a:ext cx="1337426" cy="1337425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621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9" name="Google Shape;79;p19"/>
          <p:cNvSpPr/>
          <p:nvPr>
            <p:ph idx="4" type="pic"/>
          </p:nvPr>
        </p:nvSpPr>
        <p:spPr>
          <a:xfrm>
            <a:off x="4845019" y="1409700"/>
            <a:ext cx="1337426" cy="1337425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621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0" name="Google Shape;80;p19"/>
          <p:cNvSpPr/>
          <p:nvPr>
            <p:ph idx="5" type="pic"/>
          </p:nvPr>
        </p:nvSpPr>
        <p:spPr>
          <a:xfrm>
            <a:off x="4845019" y="3101080"/>
            <a:ext cx="1337426" cy="1337425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621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PTMON slide">
  <p:cSld name="5_PPTMON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/>
          <p:nvPr>
            <p:ph idx="2" type="pic"/>
          </p:nvPr>
        </p:nvSpPr>
        <p:spPr>
          <a:xfrm>
            <a:off x="3714750" y="1343025"/>
            <a:ext cx="5429250" cy="21145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34275" lIns="68575" spcFirstLastPara="1" rIns="68575" wrap="square" tIns="621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PTMON slide">
  <p:cSld name="6_PPTMON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21"/>
          <p:cNvCxnSpPr/>
          <p:nvPr/>
        </p:nvCxnSpPr>
        <p:spPr>
          <a:xfrm flipH="1">
            <a:off x="0" y="1200167"/>
            <a:ext cx="2371725" cy="2371725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9525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91" name="Google Shape;91;p21"/>
          <p:cNvCxnSpPr/>
          <p:nvPr/>
        </p:nvCxnSpPr>
        <p:spPr>
          <a:xfrm flipH="1">
            <a:off x="2486025" y="1200168"/>
            <a:ext cx="2038370" cy="2038370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9525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92" name="Google Shape;92;p21"/>
          <p:cNvCxnSpPr/>
          <p:nvPr/>
        </p:nvCxnSpPr>
        <p:spPr>
          <a:xfrm flipH="1">
            <a:off x="4571999" y="1200168"/>
            <a:ext cx="2114591" cy="2114591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9525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93" name="Google Shape;93;p21"/>
          <p:cNvCxnSpPr/>
          <p:nvPr/>
        </p:nvCxnSpPr>
        <p:spPr>
          <a:xfrm>
            <a:off x="6772294" y="1200168"/>
            <a:ext cx="2371725" cy="2371725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9525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94" name="Google Shape;94;p21"/>
          <p:cNvCxnSpPr/>
          <p:nvPr/>
        </p:nvCxnSpPr>
        <p:spPr>
          <a:xfrm>
            <a:off x="4610099" y="1200168"/>
            <a:ext cx="962620" cy="962620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9525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95" name="Google Shape;95;p21"/>
          <p:cNvCxnSpPr/>
          <p:nvPr/>
        </p:nvCxnSpPr>
        <p:spPr>
          <a:xfrm>
            <a:off x="2457429" y="1200168"/>
            <a:ext cx="962620" cy="962620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9525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PPTMON slide">
  <p:cSld name="8_PPTMON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/>
          <p:nvPr>
            <p:ph idx="2" type="pic"/>
          </p:nvPr>
        </p:nvSpPr>
        <p:spPr>
          <a:xfrm>
            <a:off x="587504" y="1050131"/>
            <a:ext cx="1634490" cy="3536157"/>
          </a:xfrm>
          <a:prstGeom prst="roundRect">
            <a:avLst>
              <a:gd fmla="val 7322" name="adj"/>
            </a:avLst>
          </a:prstGeom>
          <a:solidFill>
            <a:schemeClr val="lt1"/>
          </a:solidFill>
          <a:ln>
            <a:noFill/>
          </a:ln>
        </p:spPr>
        <p:txBody>
          <a:bodyPr anchorCtr="1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1" name="Google Shape;101;p22"/>
          <p:cNvSpPr/>
          <p:nvPr>
            <p:ph idx="3" type="pic"/>
          </p:nvPr>
        </p:nvSpPr>
        <p:spPr>
          <a:xfrm>
            <a:off x="2711579" y="1050131"/>
            <a:ext cx="1634490" cy="3536157"/>
          </a:xfrm>
          <a:prstGeom prst="roundRect">
            <a:avLst>
              <a:gd fmla="val 7322" name="adj"/>
            </a:avLst>
          </a:prstGeom>
          <a:solidFill>
            <a:schemeClr val="lt1"/>
          </a:solidFill>
          <a:ln>
            <a:noFill/>
          </a:ln>
        </p:spPr>
        <p:txBody>
          <a:bodyPr anchorCtr="1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PPTMON slide">
  <p:cSld name="9_PPTMON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/>
          <p:nvPr>
            <p:ph idx="2" type="pic"/>
          </p:nvPr>
        </p:nvSpPr>
        <p:spPr>
          <a:xfrm>
            <a:off x="878206" y="878681"/>
            <a:ext cx="2868930" cy="3836194"/>
          </a:xfrm>
          <a:prstGeom prst="roundRect">
            <a:avLst>
              <a:gd fmla="val 1926" name="adj"/>
            </a:avLst>
          </a:prstGeom>
          <a:solidFill>
            <a:srgbClr val="F2F2F2"/>
          </a:solidFill>
          <a:ln>
            <a:noFill/>
          </a:ln>
        </p:spPr>
        <p:txBody>
          <a:bodyPr anchorCtr="1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PPTMON slide">
  <p:cSld name="10_PPTMON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4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4"/>
          <p:cNvSpPr/>
          <p:nvPr>
            <p:ph idx="2" type="pic"/>
          </p:nvPr>
        </p:nvSpPr>
        <p:spPr>
          <a:xfrm>
            <a:off x="704850" y="1054894"/>
            <a:ext cx="4705350" cy="2838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slide">
  <p:cSld name="PPTMON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custom">
  <p:cSld name="PPTMON custom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3054770" y="5283656"/>
            <a:ext cx="1144938" cy="1768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/>
        </p:nvSpPr>
        <p:spPr>
          <a:xfrm>
            <a:off x="3362325" y="1950122"/>
            <a:ext cx="24195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ko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Международное банковское сотрудничество. </a:t>
            </a:r>
            <a:endParaRPr b="1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Счета «ностро»,</a:t>
            </a:r>
            <a:endParaRPr b="1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ko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«востро», «лоро». </a:t>
            </a:r>
            <a:endParaRPr b="1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ko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Система СВИФТ</a:t>
            </a:r>
            <a:endParaRPr b="1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3516086" y="3200397"/>
            <a:ext cx="2111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Стефанов Дмитрий 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ЮЮЦ-411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/>
          <p:nvPr/>
        </p:nvSpPr>
        <p:spPr>
          <a:xfrm>
            <a:off x="3218084" y="-4460"/>
            <a:ext cx="1181438" cy="5150027"/>
          </a:xfrm>
          <a:custGeom>
            <a:rect b="b" l="l" r="r" t="t"/>
            <a:pathLst>
              <a:path extrusionOk="0" h="6866703" w="1575251">
                <a:moveTo>
                  <a:pt x="1157360" y="5360931"/>
                </a:moveTo>
                <a:cubicBezTo>
                  <a:pt x="1432376" y="4754329"/>
                  <a:pt x="1571625" y="4106822"/>
                  <a:pt x="1571625" y="3434947"/>
                </a:cubicBezTo>
                <a:cubicBezTo>
                  <a:pt x="1571625" y="2763942"/>
                  <a:pt x="1432376" y="2115565"/>
                  <a:pt x="1157360" y="1508963"/>
                </a:cubicBezTo>
                <a:cubicBezTo>
                  <a:pt x="898009" y="938914"/>
                  <a:pt x="532481" y="432396"/>
                  <a:pt x="70350" y="5947"/>
                </a:cubicBezTo>
                <a:lnTo>
                  <a:pt x="5947" y="5947"/>
                </a:lnTo>
                <a:lnTo>
                  <a:pt x="5947" y="5947"/>
                </a:lnTo>
                <a:cubicBezTo>
                  <a:pt x="972855" y="881473"/>
                  <a:pt x="1528110" y="2132101"/>
                  <a:pt x="1528110" y="3435818"/>
                </a:cubicBezTo>
                <a:cubicBezTo>
                  <a:pt x="1528110" y="4739534"/>
                  <a:pt x="973726" y="5990161"/>
                  <a:pt x="5947" y="6865688"/>
                </a:cubicBezTo>
                <a:lnTo>
                  <a:pt x="5947" y="6865688"/>
                </a:lnTo>
                <a:lnTo>
                  <a:pt x="70350" y="6865688"/>
                </a:lnTo>
                <a:cubicBezTo>
                  <a:pt x="532481" y="6438368"/>
                  <a:pt x="898009" y="5932721"/>
                  <a:pt x="1157360" y="5360931"/>
                </a:cubicBezTo>
                <a:close/>
              </a:path>
            </a:pathLst>
          </a:cu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3530720" y="533401"/>
            <a:ext cx="881743" cy="881743"/>
          </a:xfrm>
          <a:prstGeom prst="ellipse">
            <a:avLst/>
          </a:prstGeom>
          <a:solidFill>
            <a:srgbClr val="363532"/>
          </a:solidFill>
          <a:ln cap="flat" cmpd="sng" w="889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889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3906279" y="2130879"/>
            <a:ext cx="881743" cy="881743"/>
          </a:xfrm>
          <a:prstGeom prst="ellipse">
            <a:avLst/>
          </a:prstGeom>
          <a:solidFill>
            <a:srgbClr val="363532"/>
          </a:solidFill>
          <a:ln cap="flat" cmpd="sng" w="889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889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3530720" y="3728357"/>
            <a:ext cx="881743" cy="881743"/>
          </a:xfrm>
          <a:prstGeom prst="ellipse">
            <a:avLst/>
          </a:prstGeom>
          <a:solidFill>
            <a:srgbClr val="363532"/>
          </a:solidFill>
          <a:ln cap="flat" cmpd="sng" w="889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889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245" name="Google Shape;245;p36"/>
          <p:cNvGrpSpPr/>
          <p:nvPr/>
        </p:nvGrpSpPr>
        <p:grpSpPr>
          <a:xfrm>
            <a:off x="4203132" y="2457094"/>
            <a:ext cx="288036" cy="223671"/>
            <a:chOff x="4112600" y="931068"/>
            <a:chExt cx="384048" cy="298228"/>
          </a:xfrm>
        </p:grpSpPr>
        <p:sp>
          <p:nvSpPr>
            <p:cNvPr id="246" name="Google Shape;246;p36"/>
            <p:cNvSpPr/>
            <p:nvPr/>
          </p:nvSpPr>
          <p:spPr>
            <a:xfrm>
              <a:off x="4201373" y="931068"/>
              <a:ext cx="295275" cy="76200"/>
            </a:xfrm>
            <a:custGeom>
              <a:rect b="b" l="l" r="r" t="t"/>
              <a:pathLst>
                <a:path extrusionOk="0" h="76200" w="295275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4201373" y="1042130"/>
              <a:ext cx="295275" cy="76200"/>
            </a:xfrm>
            <a:custGeom>
              <a:rect b="b" l="l" r="r" t="t"/>
              <a:pathLst>
                <a:path extrusionOk="0" h="76200" w="295275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4201373" y="1153096"/>
              <a:ext cx="295275" cy="76200"/>
            </a:xfrm>
            <a:custGeom>
              <a:rect b="b" l="l" r="r" t="t"/>
              <a:pathLst>
                <a:path extrusionOk="0" h="76200" w="295275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4112600" y="931068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4112600" y="1042130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4112600" y="1153096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52" name="Google Shape;252;p36"/>
          <p:cNvSpPr/>
          <p:nvPr/>
        </p:nvSpPr>
        <p:spPr>
          <a:xfrm>
            <a:off x="5084875" y="1456625"/>
            <a:ext cx="33831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ko" sz="1200">
                <a:solidFill>
                  <a:srgbClr val="BC915A"/>
                </a:solidFill>
                <a:latin typeface="EB Garamond"/>
                <a:ea typeface="EB Garamond"/>
                <a:cs typeface="EB Garamond"/>
                <a:sym typeface="EB Garamond"/>
              </a:rPr>
              <a:t>Наиболее крупные аналоги SWIFT, которые используются в разных государствах:</a:t>
            </a:r>
            <a:endParaRPr b="1" sz="1200">
              <a:solidFill>
                <a:srgbClr val="BC915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BC915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BC915A"/>
              </a:buClr>
              <a:buSzPts val="1200"/>
              <a:buFont typeface="EB Garamond"/>
              <a:buChar char="★"/>
            </a:pPr>
            <a:r>
              <a:rPr b="1" lang="ko" sz="1200">
                <a:solidFill>
                  <a:srgbClr val="BC915A"/>
                </a:solidFill>
                <a:latin typeface="EB Garamond"/>
                <a:ea typeface="EB Garamond"/>
                <a:cs typeface="EB Garamond"/>
                <a:sym typeface="EB Garamond"/>
              </a:rPr>
              <a:t>INSTEX. Создана для проведения торговых сделок с Ираном.</a:t>
            </a:r>
            <a:endParaRPr b="1" sz="1200">
              <a:solidFill>
                <a:srgbClr val="BC915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BC915A"/>
              </a:buClr>
              <a:buSzPts val="1200"/>
              <a:buFont typeface="EB Garamond"/>
              <a:buChar char="★"/>
            </a:pPr>
            <a:r>
              <a:rPr b="1" lang="ko" sz="1200">
                <a:solidFill>
                  <a:srgbClr val="BC915A"/>
                </a:solidFill>
                <a:latin typeface="EB Garamond"/>
                <a:ea typeface="EB Garamond"/>
                <a:cs typeface="EB Garamond"/>
                <a:sym typeface="EB Garamond"/>
              </a:rPr>
              <a:t>CIPS. Китайский аналог для платежей в юанях.</a:t>
            </a:r>
            <a:endParaRPr b="1" sz="1200">
              <a:solidFill>
                <a:srgbClr val="BC915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BC915A"/>
              </a:buClr>
              <a:buSzPts val="1200"/>
              <a:buFont typeface="EB Garamond"/>
              <a:buChar char="★"/>
            </a:pPr>
            <a:r>
              <a:rPr b="1" lang="ko" sz="1200">
                <a:solidFill>
                  <a:srgbClr val="BC915A"/>
                </a:solidFill>
                <a:latin typeface="EB Garamond"/>
                <a:ea typeface="EB Garamond"/>
                <a:cs typeface="EB Garamond"/>
                <a:sym typeface="EB Garamond"/>
              </a:rPr>
              <a:t>SEPA. Альтернатива для стран Евросоюза, расчеты проводятся в евро.</a:t>
            </a:r>
            <a:endParaRPr b="1" sz="1200">
              <a:solidFill>
                <a:srgbClr val="BC915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rgbClr val="BC915A"/>
              </a:buClr>
              <a:buSzPts val="1200"/>
              <a:buFont typeface="EB Garamond"/>
              <a:buChar char="★"/>
            </a:pPr>
            <a:r>
              <a:rPr b="1" lang="ko" sz="1200">
                <a:solidFill>
                  <a:srgbClr val="BC915A"/>
                </a:solidFill>
                <a:latin typeface="EB Garamond"/>
                <a:ea typeface="EB Garamond"/>
                <a:cs typeface="EB Garamond"/>
                <a:sym typeface="EB Garamond"/>
              </a:rPr>
              <a:t>СПФС. Российская Система передачи финансовых сообщений.</a:t>
            </a:r>
            <a:endParaRPr b="1" sz="1200">
              <a:solidFill>
                <a:srgbClr val="BC915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BC915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BC915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550069" y="1652778"/>
            <a:ext cx="3100387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6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Аналогичные системы </a:t>
            </a:r>
            <a:endParaRPr b="1" sz="36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4" name="Google Shape;254;p36"/>
          <p:cNvSpPr txBox="1"/>
          <p:nvPr/>
        </p:nvSpPr>
        <p:spPr>
          <a:xfrm>
            <a:off x="550075" y="3040075"/>
            <a:ext cx="27882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BC915A"/>
                </a:solidFill>
                <a:latin typeface="EB Garamond"/>
                <a:ea typeface="EB Garamond"/>
                <a:cs typeface="EB Garamond"/>
                <a:sym typeface="EB Garamond"/>
              </a:rPr>
              <a:t>Многие страны создают собственные, альтернативные системы для обмена межбанковскими сообщениями. Они работают по тому же принципу, что и SWIFT. </a:t>
            </a:r>
            <a:endParaRPr b="1">
              <a:solidFill>
                <a:srgbClr val="BC915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55" name="Google Shape;2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408" y="1239086"/>
            <a:ext cx="1515285" cy="4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/>
        </p:nvSpPr>
        <p:spPr>
          <a:xfrm>
            <a:off x="3371850" y="2018174"/>
            <a:ext cx="24003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600">
                <a:solidFill>
                  <a:srgbClr val="C89C62"/>
                </a:solidFill>
                <a:latin typeface="EB Garamond"/>
                <a:ea typeface="EB Garamond"/>
                <a:cs typeface="EB Garamond"/>
                <a:sym typeface="EB Garamond"/>
              </a:rPr>
              <a:t>Спасибо за внимание !</a:t>
            </a:r>
            <a:endParaRPr sz="1100">
              <a:solidFill>
                <a:srgbClr val="C89C6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/>
        </p:nvSpPr>
        <p:spPr>
          <a:xfrm>
            <a:off x="1952959" y="1181605"/>
            <a:ext cx="5238083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BC945D"/>
                </a:solidFill>
                <a:latin typeface="EB Garamond"/>
                <a:ea typeface="EB Garamond"/>
                <a:cs typeface="EB Garamond"/>
                <a:sym typeface="EB Garamond"/>
              </a:rPr>
              <a:t> Что такое корреспондентский счёт?</a:t>
            </a:r>
            <a:endParaRPr b="1" sz="2100">
              <a:solidFill>
                <a:srgbClr val="BC945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1383450" y="2148400"/>
            <a:ext cx="63771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00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BC945D"/>
                </a:solidFill>
                <a:latin typeface="EB Garamond"/>
                <a:ea typeface="EB Garamond"/>
                <a:cs typeface="EB Garamond"/>
                <a:sym typeface="EB Garamond"/>
              </a:rPr>
              <a:t>Главным элементом международной платёжной системы является корреспондентский счёт, который можно позиционировать как </a:t>
            </a:r>
            <a:r>
              <a:rPr b="1" lang="ko" u="sng">
                <a:solidFill>
                  <a:srgbClr val="BC945D"/>
                </a:solidFill>
                <a:latin typeface="EB Garamond"/>
                <a:ea typeface="EB Garamond"/>
                <a:cs typeface="EB Garamond"/>
                <a:sym typeface="EB Garamond"/>
              </a:rPr>
              <a:t>депозит до востребования</a:t>
            </a:r>
            <a:r>
              <a:rPr b="1" lang="ko">
                <a:solidFill>
                  <a:srgbClr val="BC945D"/>
                </a:solidFill>
                <a:latin typeface="EB Garamond"/>
                <a:ea typeface="EB Garamond"/>
                <a:cs typeface="EB Garamond"/>
                <a:sym typeface="EB Garamond"/>
              </a:rPr>
              <a:t>. </a:t>
            </a:r>
            <a:endParaRPr b="1">
              <a:solidFill>
                <a:srgbClr val="BC945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4500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BC945D"/>
                </a:solidFill>
                <a:latin typeface="EB Garamond"/>
                <a:ea typeface="EB Garamond"/>
                <a:cs typeface="EB Garamond"/>
                <a:sym typeface="EB Garamond"/>
              </a:rPr>
              <a:t>Со стороны банковских функций, он является обыкновенным расчётным счётом, используемым с целью проведения финансовых операций на территории других стран. </a:t>
            </a:r>
            <a:endParaRPr b="1">
              <a:solidFill>
                <a:srgbClr val="BC945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4500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BC945D"/>
                </a:solidFill>
                <a:latin typeface="EB Garamond"/>
                <a:ea typeface="EB Garamond"/>
                <a:cs typeface="EB Garamond"/>
                <a:sym typeface="EB Garamond"/>
              </a:rPr>
              <a:t>На этом счёте могут находиться не только деньги банка, но и клиентов</a:t>
            </a:r>
            <a:endParaRPr b="1">
              <a:solidFill>
                <a:srgbClr val="BC945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/>
          <p:nvPr/>
        </p:nvSpPr>
        <p:spPr>
          <a:xfrm>
            <a:off x="309050" y="280600"/>
            <a:ext cx="61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Существует три вида корреспондентских счетов</a:t>
            </a:r>
            <a:endParaRPr b="1" sz="2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35" name="Google Shape;135;p29"/>
          <p:cNvCxnSpPr/>
          <p:nvPr/>
        </p:nvCxnSpPr>
        <p:spPr>
          <a:xfrm>
            <a:off x="0" y="942975"/>
            <a:ext cx="9144000" cy="0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254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36" name="Google Shape;136;p29"/>
          <p:cNvGrpSpPr/>
          <p:nvPr/>
        </p:nvGrpSpPr>
        <p:grpSpPr>
          <a:xfrm>
            <a:off x="613403" y="2388150"/>
            <a:ext cx="1883443" cy="1793316"/>
            <a:chOff x="679921" y="3751067"/>
            <a:chExt cx="2511258" cy="2391088"/>
          </a:xfrm>
        </p:grpSpPr>
        <p:pic>
          <p:nvPicPr>
            <p:cNvPr id="137" name="Google Shape;137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71040" y="3751067"/>
              <a:ext cx="1820139" cy="1820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9921" y="4759917"/>
              <a:ext cx="1382238" cy="1382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29"/>
          <p:cNvSpPr txBox="1"/>
          <p:nvPr/>
        </p:nvSpPr>
        <p:spPr>
          <a:xfrm>
            <a:off x="3680675" y="2642399"/>
            <a:ext cx="4898700" cy="20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корреспондентский счет кредитного учреждения, открытый в банке-корреспонденте, на котором отражаются взаимные платежи. </a:t>
            </a:r>
            <a:endParaRPr b="1"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Условия ведения счетов ностро оговариваются при установлении корреспондентских отношений между двумя кредитными учреждениями: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❖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определяется, в какой валюте будет вестись учет, 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❖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должны ли платежи производиться в пределах числящихся на счете сумм 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❖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или в порядке овердрафта и т.д. 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Обычно при ведении счетов ностро начисляются: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➢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проценты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➢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комиссионное вознаграждение за выполнение поручений.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3025132" y="2314077"/>
            <a:ext cx="997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1.</a:t>
            </a:r>
            <a:endParaRPr b="1" sz="2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3665688" y="2388471"/>
            <a:ext cx="440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Счет ностро - "Наш счет у Вас"</a:t>
            </a:r>
            <a:endParaRPr b="1" sz="14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142" name="Google Shape;142;p29"/>
          <p:cNvGrpSpPr/>
          <p:nvPr/>
        </p:nvGrpSpPr>
        <p:grpSpPr>
          <a:xfrm>
            <a:off x="1456509" y="2571762"/>
            <a:ext cx="731957" cy="942766"/>
            <a:chOff x="1486558" y="892968"/>
            <a:chExt cx="295275" cy="390525"/>
          </a:xfrm>
        </p:grpSpPr>
        <p:sp>
          <p:nvSpPr>
            <p:cNvPr id="143" name="Google Shape;143;p29"/>
            <p:cNvSpPr/>
            <p:nvPr/>
          </p:nvSpPr>
          <p:spPr>
            <a:xfrm>
              <a:off x="1486558" y="892968"/>
              <a:ext cx="295275" cy="390525"/>
            </a:xfrm>
            <a:custGeom>
              <a:rect b="b" l="l" r="r" t="t"/>
              <a:pathLst>
                <a:path extrusionOk="0" h="390525" w="295275">
                  <a:moveTo>
                    <a:pt x="280416" y="7144"/>
                  </a:moveTo>
                  <a:lnTo>
                    <a:pt x="18098" y="7144"/>
                  </a:lnTo>
                  <a:cubicBezTo>
                    <a:pt x="12097" y="7144"/>
                    <a:pt x="7144" y="12002"/>
                    <a:pt x="7144" y="18098"/>
                  </a:cubicBezTo>
                  <a:lnTo>
                    <a:pt x="7144" y="375190"/>
                  </a:lnTo>
                  <a:cubicBezTo>
                    <a:pt x="7144" y="381191"/>
                    <a:pt x="12002" y="386144"/>
                    <a:pt x="18098" y="386144"/>
                  </a:cubicBezTo>
                  <a:lnTo>
                    <a:pt x="280416" y="386144"/>
                  </a:lnTo>
                  <a:cubicBezTo>
                    <a:pt x="286417" y="386144"/>
                    <a:pt x="291370" y="381286"/>
                    <a:pt x="291370" y="375190"/>
                  </a:cubicBezTo>
                  <a:lnTo>
                    <a:pt x="291370" y="18098"/>
                  </a:lnTo>
                  <a:cubicBezTo>
                    <a:pt x="291370" y="12002"/>
                    <a:pt x="286417" y="7144"/>
                    <a:pt x="280416" y="7144"/>
                  </a:cubicBezTo>
                  <a:close/>
                  <a:moveTo>
                    <a:pt x="269081" y="363855"/>
                  </a:moveTo>
                  <a:lnTo>
                    <a:pt x="28575" y="363855"/>
                  </a:lnTo>
                  <a:lnTo>
                    <a:pt x="28575" y="28575"/>
                  </a:lnTo>
                  <a:lnTo>
                    <a:pt x="269081" y="28575"/>
                  </a:lnTo>
                  <a:lnTo>
                    <a:pt x="269081" y="363855"/>
                  </a:lnTo>
                  <a:close/>
                </a:path>
              </a:pathLst>
            </a:custGeom>
            <a:solidFill>
              <a:srgbClr val="D6A86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1645660" y="1085408"/>
              <a:ext cx="95250" cy="152400"/>
            </a:xfrm>
            <a:custGeom>
              <a:rect b="b" l="l" r="r" t="t"/>
              <a:pathLst>
                <a:path extrusionOk="0" h="152400" w="95250">
                  <a:moveTo>
                    <a:pt x="40923" y="55211"/>
                  </a:moveTo>
                  <a:lnTo>
                    <a:pt x="77404" y="55211"/>
                  </a:lnTo>
                  <a:cubicBezTo>
                    <a:pt x="82452" y="55211"/>
                    <a:pt x="87024" y="51877"/>
                    <a:pt x="88262" y="46924"/>
                  </a:cubicBezTo>
                  <a:cubicBezTo>
                    <a:pt x="90072" y="39590"/>
                    <a:pt x="84548" y="33017"/>
                    <a:pt x="77499" y="33017"/>
                  </a:cubicBezTo>
                  <a:lnTo>
                    <a:pt x="59021" y="33017"/>
                  </a:lnTo>
                  <a:lnTo>
                    <a:pt x="59021" y="18349"/>
                  </a:lnTo>
                  <a:cubicBezTo>
                    <a:pt x="59021" y="13301"/>
                    <a:pt x="55687" y="8729"/>
                    <a:pt x="50734" y="7490"/>
                  </a:cubicBezTo>
                  <a:cubicBezTo>
                    <a:pt x="43400" y="5681"/>
                    <a:pt x="36827" y="11205"/>
                    <a:pt x="36827" y="18254"/>
                  </a:cubicBezTo>
                  <a:lnTo>
                    <a:pt x="36827" y="32541"/>
                  </a:lnTo>
                  <a:cubicBezTo>
                    <a:pt x="20635" y="34351"/>
                    <a:pt x="7967" y="48543"/>
                    <a:pt x="7967" y="65593"/>
                  </a:cubicBezTo>
                  <a:lnTo>
                    <a:pt x="7967" y="76832"/>
                  </a:lnTo>
                  <a:cubicBezTo>
                    <a:pt x="7967" y="82833"/>
                    <a:pt x="12824" y="87786"/>
                    <a:pt x="18920" y="87786"/>
                  </a:cubicBezTo>
                  <a:lnTo>
                    <a:pt x="65688" y="87786"/>
                  </a:lnTo>
                  <a:cubicBezTo>
                    <a:pt x="65688" y="93882"/>
                    <a:pt x="60830" y="98930"/>
                    <a:pt x="54830" y="98930"/>
                  </a:cubicBezTo>
                  <a:lnTo>
                    <a:pt x="18349" y="98930"/>
                  </a:lnTo>
                  <a:cubicBezTo>
                    <a:pt x="13301" y="98930"/>
                    <a:pt x="8729" y="102264"/>
                    <a:pt x="7490" y="107217"/>
                  </a:cubicBezTo>
                  <a:cubicBezTo>
                    <a:pt x="5681" y="114551"/>
                    <a:pt x="11205" y="121124"/>
                    <a:pt x="18254" y="121124"/>
                  </a:cubicBezTo>
                  <a:lnTo>
                    <a:pt x="36732" y="121124"/>
                  </a:lnTo>
                  <a:lnTo>
                    <a:pt x="36732" y="135792"/>
                  </a:lnTo>
                  <a:cubicBezTo>
                    <a:pt x="36732" y="140840"/>
                    <a:pt x="40066" y="145412"/>
                    <a:pt x="45019" y="146651"/>
                  </a:cubicBezTo>
                  <a:cubicBezTo>
                    <a:pt x="52353" y="148460"/>
                    <a:pt x="58925" y="142936"/>
                    <a:pt x="58925" y="135887"/>
                  </a:cubicBezTo>
                  <a:lnTo>
                    <a:pt x="58925" y="121600"/>
                  </a:lnTo>
                  <a:cubicBezTo>
                    <a:pt x="75118" y="119790"/>
                    <a:pt x="87786" y="105598"/>
                    <a:pt x="87786" y="88548"/>
                  </a:cubicBezTo>
                  <a:lnTo>
                    <a:pt x="87786" y="77309"/>
                  </a:lnTo>
                  <a:cubicBezTo>
                    <a:pt x="87786" y="71308"/>
                    <a:pt x="82928" y="66355"/>
                    <a:pt x="76832" y="66355"/>
                  </a:cubicBezTo>
                  <a:lnTo>
                    <a:pt x="30065" y="66355"/>
                  </a:lnTo>
                  <a:cubicBezTo>
                    <a:pt x="30065" y="60259"/>
                    <a:pt x="34922" y="55211"/>
                    <a:pt x="40923" y="55211"/>
                  </a:cubicBezTo>
                  <a:close/>
                </a:path>
              </a:pathLst>
            </a:custGeom>
            <a:solidFill>
              <a:srgbClr val="D6A86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1529264" y="940307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18254" y="29337"/>
                  </a:moveTo>
                  <a:lnTo>
                    <a:pt x="77309" y="29337"/>
                  </a:lnTo>
                  <a:cubicBezTo>
                    <a:pt x="82357" y="29337"/>
                    <a:pt x="86929" y="26003"/>
                    <a:pt x="88167" y="21050"/>
                  </a:cubicBezTo>
                  <a:cubicBezTo>
                    <a:pt x="89977" y="13716"/>
                    <a:pt x="84452" y="7144"/>
                    <a:pt x="77404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solidFill>
              <a:srgbClr val="D6A86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1529926" y="983932"/>
              <a:ext cx="209550" cy="28575"/>
            </a:xfrm>
            <a:custGeom>
              <a:rect b="b" l="l" r="r" t="t"/>
              <a:pathLst>
                <a:path extrusionOk="0" h="28575" w="209550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8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860"/>
                    <a:pt x="11115" y="29432"/>
                    <a:pt x="18068" y="29432"/>
                  </a:cubicBezTo>
                  <a:close/>
                </a:path>
              </a:pathLst>
            </a:custGeom>
            <a:solidFill>
              <a:srgbClr val="D6A86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1529926" y="1027557"/>
              <a:ext cx="209550" cy="28575"/>
            </a:xfrm>
            <a:custGeom>
              <a:rect b="b" l="l" r="r" t="t"/>
              <a:pathLst>
                <a:path extrusionOk="0" h="28575" w="209550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9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955"/>
                    <a:pt x="11115" y="29432"/>
                    <a:pt x="18068" y="29432"/>
                  </a:cubicBezTo>
                  <a:close/>
                </a:path>
              </a:pathLst>
            </a:custGeom>
            <a:solidFill>
              <a:srgbClr val="D6A86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1528974" y="1071371"/>
              <a:ext cx="133350" cy="28575"/>
            </a:xfrm>
            <a:custGeom>
              <a:rect b="b" l="l" r="r" t="t"/>
              <a:pathLst>
                <a:path extrusionOk="0" h="28575" w="133350">
                  <a:moveTo>
                    <a:pt x="18163" y="29337"/>
                  </a:moveTo>
                  <a:lnTo>
                    <a:pt x="121700" y="29337"/>
                  </a:lnTo>
                  <a:cubicBezTo>
                    <a:pt x="126748" y="29337"/>
                    <a:pt x="131320" y="26003"/>
                    <a:pt x="132558" y="21050"/>
                  </a:cubicBezTo>
                  <a:cubicBezTo>
                    <a:pt x="134368" y="13716"/>
                    <a:pt x="128843" y="7144"/>
                    <a:pt x="121795" y="7144"/>
                  </a:cubicBezTo>
                  <a:lnTo>
                    <a:pt x="18353" y="7144"/>
                  </a:lnTo>
                  <a:cubicBezTo>
                    <a:pt x="13305" y="7144"/>
                    <a:pt x="8733" y="10478"/>
                    <a:pt x="7495" y="15431"/>
                  </a:cubicBezTo>
                  <a:cubicBezTo>
                    <a:pt x="5685" y="22765"/>
                    <a:pt x="11114" y="29337"/>
                    <a:pt x="18163" y="29337"/>
                  </a:cubicBezTo>
                  <a:close/>
                </a:path>
              </a:pathLst>
            </a:custGeom>
            <a:solidFill>
              <a:srgbClr val="D6A86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1529169" y="1114996"/>
              <a:ext cx="104775" cy="28575"/>
            </a:xfrm>
            <a:custGeom>
              <a:rect b="b" l="l" r="r" t="t"/>
              <a:pathLst>
                <a:path extrusionOk="0" h="28575" w="1047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solidFill>
              <a:srgbClr val="D6A86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1529169" y="1158716"/>
              <a:ext cx="104775" cy="28575"/>
            </a:xfrm>
            <a:custGeom>
              <a:rect b="b" l="l" r="r" t="t"/>
              <a:pathLst>
                <a:path extrusionOk="0" h="28575" w="1047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solidFill>
              <a:srgbClr val="D6A86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1529169" y="1202340"/>
              <a:ext cx="104775" cy="28575"/>
            </a:xfrm>
            <a:custGeom>
              <a:rect b="b" l="l" r="r" t="t"/>
              <a:pathLst>
                <a:path extrusionOk="0" h="28575" w="1047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0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solidFill>
              <a:srgbClr val="D6A86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/>
          <p:nvPr/>
        </p:nvSpPr>
        <p:spPr>
          <a:xfrm>
            <a:off x="309050" y="280600"/>
            <a:ext cx="617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Существует три вида корреспондентских счетов</a:t>
            </a:r>
            <a:endParaRPr b="1" sz="2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57" name="Google Shape;157;p30"/>
          <p:cNvCxnSpPr/>
          <p:nvPr/>
        </p:nvCxnSpPr>
        <p:spPr>
          <a:xfrm>
            <a:off x="0" y="942975"/>
            <a:ext cx="9144000" cy="0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254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58" name="Google Shape;158;p30"/>
          <p:cNvGrpSpPr/>
          <p:nvPr/>
        </p:nvGrpSpPr>
        <p:grpSpPr>
          <a:xfrm>
            <a:off x="613403" y="2388150"/>
            <a:ext cx="1883443" cy="1793316"/>
            <a:chOff x="679921" y="3751067"/>
            <a:chExt cx="2511258" cy="2391088"/>
          </a:xfrm>
        </p:grpSpPr>
        <p:pic>
          <p:nvPicPr>
            <p:cNvPr id="159" name="Google Shape;15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71040" y="3751067"/>
              <a:ext cx="1820139" cy="1820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9921" y="4759917"/>
              <a:ext cx="1382238" cy="1382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30"/>
          <p:cNvSpPr txBox="1"/>
          <p:nvPr/>
        </p:nvSpPr>
        <p:spPr>
          <a:xfrm>
            <a:off x="3638874" y="2179663"/>
            <a:ext cx="4898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счет, который ведется банком за границей в местной валюте. </a:t>
            </a:r>
            <a:endParaRPr b="1"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Банк, помещающий на этот счет средства, будет ссылаться на него как на счет ностро.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2983332" y="1851338"/>
            <a:ext cx="997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2.</a:t>
            </a:r>
            <a:endParaRPr b="1" sz="2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3623888" y="1925733"/>
            <a:ext cx="440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Счет востро</a:t>
            </a:r>
            <a:endParaRPr b="1" sz="14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3638875" y="3075125"/>
            <a:ext cx="48987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счет, открываемый банком своему банку-корреспонденту, на котором отражаются все операции, проводимые по его поручению. </a:t>
            </a:r>
            <a:endParaRPr b="1"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При установлении корреспондентских отношений предусматривается: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❏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в какой валюте будет вестись счет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❏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должны ли платежи проводиться в пределах числящихся на счете сумм 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❏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или возможен овердрафт. 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Обычно по счетам лоро начисляются: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➔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проценты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9845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D6A86A"/>
              </a:buClr>
              <a:buSzPts val="1100"/>
              <a:buFont typeface="EB Garamond"/>
              <a:buChar char="➔"/>
            </a:pPr>
            <a:r>
              <a:rPr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комиссионное вознаграждение за выполнение поручений.</a:t>
            </a:r>
            <a:endParaRPr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2983332" y="2746775"/>
            <a:ext cx="997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3.</a:t>
            </a:r>
            <a:endParaRPr b="1" sz="2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3623888" y="2821169"/>
            <a:ext cx="440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Счет лоро - "Ваш счет у нас"</a:t>
            </a:r>
            <a:endParaRPr b="1" sz="14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167" name="Google Shape;167;p30"/>
          <p:cNvGrpSpPr/>
          <p:nvPr/>
        </p:nvGrpSpPr>
        <p:grpSpPr>
          <a:xfrm>
            <a:off x="1481681" y="2746769"/>
            <a:ext cx="685590" cy="651878"/>
            <a:chOff x="7523884" y="5609272"/>
            <a:chExt cx="323850" cy="323850"/>
          </a:xfrm>
        </p:grpSpPr>
        <p:sp>
          <p:nvSpPr>
            <p:cNvPr id="168" name="Google Shape;168;p30"/>
            <p:cNvSpPr/>
            <p:nvPr/>
          </p:nvSpPr>
          <p:spPr>
            <a:xfrm>
              <a:off x="7523884" y="5609272"/>
              <a:ext cx="323850" cy="323850"/>
            </a:xfrm>
            <a:custGeom>
              <a:rect b="b" l="l" r="r" t="t"/>
              <a:pathLst>
                <a:path extrusionOk="0" h="323850" w="323850">
                  <a:moveTo>
                    <a:pt x="164592" y="7144"/>
                  </a:moveTo>
                  <a:cubicBezTo>
                    <a:pt x="77724" y="7144"/>
                    <a:pt x="7144" y="77819"/>
                    <a:pt x="7144" y="164592"/>
                  </a:cubicBezTo>
                  <a:cubicBezTo>
                    <a:pt x="7144" y="251460"/>
                    <a:pt x="77820" y="322041"/>
                    <a:pt x="164592" y="322041"/>
                  </a:cubicBezTo>
                  <a:cubicBezTo>
                    <a:pt x="251460" y="322041"/>
                    <a:pt x="322040" y="251365"/>
                    <a:pt x="322040" y="164592"/>
                  </a:cubicBezTo>
                  <a:cubicBezTo>
                    <a:pt x="322040" y="77819"/>
                    <a:pt x="251365" y="7144"/>
                    <a:pt x="164592" y="7144"/>
                  </a:cubicBezTo>
                  <a:close/>
                  <a:moveTo>
                    <a:pt x="164592" y="301371"/>
                  </a:moveTo>
                  <a:cubicBezTo>
                    <a:pt x="89154" y="301371"/>
                    <a:pt x="27813" y="240030"/>
                    <a:pt x="27813" y="164592"/>
                  </a:cubicBezTo>
                  <a:cubicBezTo>
                    <a:pt x="27813" y="89154"/>
                    <a:pt x="89154" y="27813"/>
                    <a:pt x="164592" y="27813"/>
                  </a:cubicBezTo>
                  <a:cubicBezTo>
                    <a:pt x="240030" y="27813"/>
                    <a:pt x="301371" y="89154"/>
                    <a:pt x="301371" y="164592"/>
                  </a:cubicBezTo>
                  <a:cubicBezTo>
                    <a:pt x="301276" y="240030"/>
                    <a:pt x="239935" y="301371"/>
                    <a:pt x="164592" y="301371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7630278" y="5650151"/>
              <a:ext cx="114300" cy="238125"/>
            </a:xfrm>
            <a:custGeom>
              <a:rect b="b" l="l" r="r" t="t"/>
              <a:pathLst>
                <a:path extrusionOk="0" h="238125" w="114300">
                  <a:moveTo>
                    <a:pt x="68008" y="114474"/>
                  </a:moveTo>
                  <a:lnTo>
                    <a:pt x="68008" y="55610"/>
                  </a:lnTo>
                  <a:cubicBezTo>
                    <a:pt x="73723" y="57705"/>
                    <a:pt x="78771" y="61610"/>
                    <a:pt x="82296" y="66754"/>
                  </a:cubicBezTo>
                  <a:cubicBezTo>
                    <a:pt x="85248" y="71040"/>
                    <a:pt x="90868" y="73136"/>
                    <a:pt x="95535" y="70850"/>
                  </a:cubicBezTo>
                  <a:cubicBezTo>
                    <a:pt x="101346" y="68087"/>
                    <a:pt x="103251" y="60944"/>
                    <a:pt x="99822" y="55705"/>
                  </a:cubicBezTo>
                  <a:cubicBezTo>
                    <a:pt x="92392" y="44370"/>
                    <a:pt x="80867" y="36750"/>
                    <a:pt x="68008" y="33988"/>
                  </a:cubicBezTo>
                  <a:lnTo>
                    <a:pt x="68008" y="17891"/>
                  </a:lnTo>
                  <a:cubicBezTo>
                    <a:pt x="68008" y="12557"/>
                    <a:pt x="64198" y="7889"/>
                    <a:pt x="58960" y="7223"/>
                  </a:cubicBezTo>
                  <a:cubicBezTo>
                    <a:pt x="52673" y="6460"/>
                    <a:pt x="47339" y="11318"/>
                    <a:pt x="47339" y="17510"/>
                  </a:cubicBezTo>
                  <a:lnTo>
                    <a:pt x="47339" y="33893"/>
                  </a:lnTo>
                  <a:cubicBezTo>
                    <a:pt x="24384" y="38655"/>
                    <a:pt x="7144" y="59039"/>
                    <a:pt x="7144" y="83327"/>
                  </a:cubicBezTo>
                  <a:cubicBezTo>
                    <a:pt x="7144" y="107616"/>
                    <a:pt x="24384" y="128000"/>
                    <a:pt x="47339" y="132762"/>
                  </a:cubicBezTo>
                  <a:lnTo>
                    <a:pt x="47339" y="191627"/>
                  </a:lnTo>
                  <a:cubicBezTo>
                    <a:pt x="41624" y="189531"/>
                    <a:pt x="36576" y="185626"/>
                    <a:pt x="33051" y="180482"/>
                  </a:cubicBezTo>
                  <a:cubicBezTo>
                    <a:pt x="30099" y="176101"/>
                    <a:pt x="24479" y="174100"/>
                    <a:pt x="19812" y="176387"/>
                  </a:cubicBezTo>
                  <a:cubicBezTo>
                    <a:pt x="14001" y="179149"/>
                    <a:pt x="12096" y="186293"/>
                    <a:pt x="15526" y="191531"/>
                  </a:cubicBezTo>
                  <a:cubicBezTo>
                    <a:pt x="22955" y="202866"/>
                    <a:pt x="34480" y="210486"/>
                    <a:pt x="47339" y="213248"/>
                  </a:cubicBezTo>
                  <a:lnTo>
                    <a:pt x="47339" y="229346"/>
                  </a:lnTo>
                  <a:cubicBezTo>
                    <a:pt x="47339" y="234680"/>
                    <a:pt x="51149" y="239347"/>
                    <a:pt x="56388" y="240014"/>
                  </a:cubicBezTo>
                  <a:cubicBezTo>
                    <a:pt x="62674" y="240775"/>
                    <a:pt x="68008" y="235918"/>
                    <a:pt x="68008" y="229727"/>
                  </a:cubicBezTo>
                  <a:lnTo>
                    <a:pt x="68008" y="213344"/>
                  </a:lnTo>
                  <a:cubicBezTo>
                    <a:pt x="90964" y="208581"/>
                    <a:pt x="108204" y="188198"/>
                    <a:pt x="108204" y="163909"/>
                  </a:cubicBezTo>
                  <a:cubicBezTo>
                    <a:pt x="108204" y="139620"/>
                    <a:pt x="90964" y="119236"/>
                    <a:pt x="68008" y="114474"/>
                  </a:cubicBezTo>
                  <a:lnTo>
                    <a:pt x="68008" y="114474"/>
                  </a:lnTo>
                  <a:close/>
                  <a:moveTo>
                    <a:pt x="27813" y="83613"/>
                  </a:moveTo>
                  <a:cubicBezTo>
                    <a:pt x="27813" y="70850"/>
                    <a:pt x="35909" y="59896"/>
                    <a:pt x="47339" y="55705"/>
                  </a:cubicBezTo>
                  <a:lnTo>
                    <a:pt x="47339" y="111617"/>
                  </a:lnTo>
                  <a:cubicBezTo>
                    <a:pt x="35909" y="107330"/>
                    <a:pt x="27813" y="96377"/>
                    <a:pt x="27813" y="83613"/>
                  </a:cubicBezTo>
                  <a:close/>
                  <a:moveTo>
                    <a:pt x="68008" y="191913"/>
                  </a:moveTo>
                  <a:lnTo>
                    <a:pt x="68008" y="136000"/>
                  </a:lnTo>
                  <a:cubicBezTo>
                    <a:pt x="79343" y="140191"/>
                    <a:pt x="87535" y="151145"/>
                    <a:pt x="87535" y="163909"/>
                  </a:cubicBezTo>
                  <a:cubicBezTo>
                    <a:pt x="87439" y="176768"/>
                    <a:pt x="79343" y="187626"/>
                    <a:pt x="68008" y="191913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/>
        </p:nvSpPr>
        <p:spPr>
          <a:xfrm>
            <a:off x="3619500" y="2081502"/>
            <a:ext cx="1905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000">
                <a:solidFill>
                  <a:srgbClr val="BC945D"/>
                </a:solidFill>
                <a:latin typeface="EB Garamond"/>
                <a:ea typeface="EB Garamond"/>
                <a:cs typeface="EB Garamond"/>
                <a:sym typeface="EB Garamond"/>
              </a:rPr>
              <a:t>Система SWIFT</a:t>
            </a:r>
            <a:endParaRPr b="1" sz="3000">
              <a:solidFill>
                <a:srgbClr val="BC945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/>
        </p:nvSpPr>
        <p:spPr>
          <a:xfrm>
            <a:off x="309039" y="280601"/>
            <a:ext cx="2752352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Что такое SWIFT ?</a:t>
            </a:r>
            <a:endParaRPr b="1" sz="2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80" name="Google Shape;180;p32"/>
          <p:cNvCxnSpPr/>
          <p:nvPr/>
        </p:nvCxnSpPr>
        <p:spPr>
          <a:xfrm>
            <a:off x="0" y="942975"/>
            <a:ext cx="9144000" cy="0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254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1" name="Google Shape;181;p32"/>
          <p:cNvSpPr/>
          <p:nvPr/>
        </p:nvSpPr>
        <p:spPr>
          <a:xfrm>
            <a:off x="232377" y="1521150"/>
            <a:ext cx="3713700" cy="30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00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SWIFT — не платежная система в привычном понимании этого термина. В ней не переводят деньги и не производят никаких финансовых транзакций. </a:t>
            </a:r>
            <a:endParaRPr b="1" sz="15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4500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4500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SWIFT — это способ, с помощью которого банки обмениваются сообщениями об операциях. Система заменяет другие каналы связи и передает сведения между участниками в унифицированной форме.</a:t>
            </a:r>
            <a:endParaRPr sz="15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575" y="1103275"/>
            <a:ext cx="4910258" cy="3872950"/>
          </a:xfrm>
          <a:prstGeom prst="rect">
            <a:avLst/>
          </a:prstGeom>
          <a:noFill/>
          <a:ln cap="flat" cmpd="sng" w="9525">
            <a:solidFill>
              <a:srgbClr val="C89C6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/>
          <p:nvPr/>
        </p:nvSpPr>
        <p:spPr>
          <a:xfrm>
            <a:off x="309039" y="280601"/>
            <a:ext cx="275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Что такое SWIFT ?</a:t>
            </a:r>
            <a:endParaRPr b="1" sz="2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88" name="Google Shape;188;p33"/>
          <p:cNvCxnSpPr/>
          <p:nvPr/>
        </p:nvCxnSpPr>
        <p:spPr>
          <a:xfrm>
            <a:off x="0" y="942975"/>
            <a:ext cx="9144000" cy="0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254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9" name="Google Shape;189;p33"/>
          <p:cNvSpPr/>
          <p:nvPr/>
        </p:nvSpPr>
        <p:spPr>
          <a:xfrm>
            <a:off x="1330575" y="1745761"/>
            <a:ext cx="6593700" cy="1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00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5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Система была создана в 1973 году. Первый платеж в SWIFT прошел в 1977 году.</a:t>
            </a:r>
            <a:endParaRPr b="1" sz="15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45000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ko" sz="15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Сейчас центральный офис организации расположен в Бельгии. Также у нее есть представительства и в других странах. Они отвечают за обработку платежей в своей географической зоне:</a:t>
            </a:r>
            <a:endParaRPr b="1"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864200" y="3338400"/>
            <a:ext cx="2183400" cy="72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89C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департамент в США работает с трансатлантической зоной</a:t>
            </a:r>
            <a:endParaRPr/>
          </a:p>
        </p:txBody>
      </p:sp>
      <p:sp>
        <p:nvSpPr>
          <p:cNvPr id="191" name="Google Shape;191;p33"/>
          <p:cNvSpPr/>
          <p:nvPr/>
        </p:nvSpPr>
        <p:spPr>
          <a:xfrm>
            <a:off x="3466350" y="3309600"/>
            <a:ext cx="2183400" cy="72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89C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департамент в Нидерландах отвечает за обслуживание европейских платежей</a:t>
            </a:r>
            <a:endParaRPr/>
          </a:p>
        </p:txBody>
      </p:sp>
      <p:sp>
        <p:nvSpPr>
          <p:cNvPr id="192" name="Google Shape;192;p33"/>
          <p:cNvSpPr/>
          <p:nvPr/>
        </p:nvSpPr>
        <p:spPr>
          <a:xfrm>
            <a:off x="6068500" y="3307900"/>
            <a:ext cx="2183400" cy="72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89C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департамент в Швейцарии — резервный, он может принимать информацию из любой страны</a:t>
            </a:r>
            <a:endParaRPr/>
          </a:p>
        </p:txBody>
      </p:sp>
      <p:grpSp>
        <p:nvGrpSpPr>
          <p:cNvPr id="193" name="Google Shape;193;p33"/>
          <p:cNvGrpSpPr/>
          <p:nvPr/>
        </p:nvGrpSpPr>
        <p:grpSpPr>
          <a:xfrm>
            <a:off x="309059" y="1157093"/>
            <a:ext cx="768592" cy="484181"/>
            <a:chOff x="769421" y="2905696"/>
            <a:chExt cx="390525" cy="361950"/>
          </a:xfrm>
        </p:grpSpPr>
        <p:sp>
          <p:nvSpPr>
            <p:cNvPr id="194" name="Google Shape;194;p33"/>
            <p:cNvSpPr/>
            <p:nvPr/>
          </p:nvSpPr>
          <p:spPr>
            <a:xfrm>
              <a:off x="992210" y="303904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080983" y="31723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814664" y="2994659"/>
              <a:ext cx="161925" cy="228600"/>
            </a:xfrm>
            <a:custGeom>
              <a:rect b="b" l="l" r="r" t="t"/>
              <a:pathLst>
                <a:path extrusionOk="0" h="228600" w="161925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769421" y="2905696"/>
              <a:ext cx="390525" cy="361950"/>
            </a:xfrm>
            <a:custGeom>
              <a:rect b="b" l="l" r="r" t="t"/>
              <a:pathLst>
                <a:path extrusionOk="0" h="361950" w="390525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036635" y="3038951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992232" y="3172110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992232" y="3083337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992232" y="3127724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02" name="Google Shape;202;p33"/>
          <p:cNvSpPr/>
          <p:nvPr/>
        </p:nvSpPr>
        <p:spPr>
          <a:xfrm>
            <a:off x="8055902" y="4286246"/>
            <a:ext cx="509635" cy="472535"/>
          </a:xfrm>
          <a:custGeom>
            <a:rect b="b" l="l" r="r" t="t"/>
            <a:pathLst>
              <a:path extrusionOk="0" h="390525" w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rgbClr val="C89C6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/>
          <p:nvPr/>
        </p:nvSpPr>
        <p:spPr>
          <a:xfrm>
            <a:off x="309055" y="280600"/>
            <a:ext cx="4005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Кто использует SWIFT</a:t>
            </a: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 ?</a:t>
            </a:r>
            <a:endParaRPr b="1" sz="2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208" name="Google Shape;208;p34"/>
          <p:cNvCxnSpPr/>
          <p:nvPr/>
        </p:nvCxnSpPr>
        <p:spPr>
          <a:xfrm>
            <a:off x="0" y="942975"/>
            <a:ext cx="9144000" cy="0"/>
          </a:xfrm>
          <a:prstGeom prst="straightConnector1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254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9" name="Google Shape;209;p34"/>
          <p:cNvSpPr/>
          <p:nvPr/>
        </p:nvSpPr>
        <p:spPr>
          <a:xfrm>
            <a:off x="1414200" y="1348479"/>
            <a:ext cx="65937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000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ko" sz="15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Многие люди не сталкивались со SWIFT, потому что им не приходилось делать денежные переводы за границу. Тем не менее, система очень популярна. Ее используют:</a:t>
            </a:r>
            <a:endParaRPr b="1" sz="1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878150" y="2289400"/>
            <a:ext cx="2183400" cy="72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89C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частные лица</a:t>
            </a:r>
            <a:endParaRPr sz="2000"/>
          </a:p>
        </p:txBody>
      </p:sp>
      <p:sp>
        <p:nvSpPr>
          <p:cNvPr id="211" name="Google Shape;211;p34"/>
          <p:cNvSpPr/>
          <p:nvPr/>
        </p:nvSpPr>
        <p:spPr>
          <a:xfrm>
            <a:off x="3480300" y="2260600"/>
            <a:ext cx="2183400" cy="72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89C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организации</a:t>
            </a:r>
            <a:endParaRPr sz="2000"/>
          </a:p>
        </p:txBody>
      </p:sp>
      <p:sp>
        <p:nvSpPr>
          <p:cNvPr id="212" name="Google Shape;212;p34"/>
          <p:cNvSpPr/>
          <p:nvPr/>
        </p:nvSpPr>
        <p:spPr>
          <a:xfrm>
            <a:off x="6082450" y="2258900"/>
            <a:ext cx="2183400" cy="72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89C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торговые биржи</a:t>
            </a:r>
            <a:endParaRPr sz="2000"/>
          </a:p>
        </p:txBody>
      </p:sp>
      <p:grpSp>
        <p:nvGrpSpPr>
          <p:cNvPr id="213" name="Google Shape;213;p34"/>
          <p:cNvGrpSpPr/>
          <p:nvPr/>
        </p:nvGrpSpPr>
        <p:grpSpPr>
          <a:xfrm>
            <a:off x="309059" y="1157093"/>
            <a:ext cx="768592" cy="484181"/>
            <a:chOff x="769421" y="2905696"/>
            <a:chExt cx="390525" cy="361950"/>
          </a:xfrm>
        </p:grpSpPr>
        <p:sp>
          <p:nvSpPr>
            <p:cNvPr id="214" name="Google Shape;214;p34"/>
            <p:cNvSpPr/>
            <p:nvPr/>
          </p:nvSpPr>
          <p:spPr>
            <a:xfrm>
              <a:off x="992210" y="303904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5" name="Google Shape;215;p34"/>
            <p:cNvSpPr/>
            <p:nvPr/>
          </p:nvSpPr>
          <p:spPr>
            <a:xfrm>
              <a:off x="1080983" y="31723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6" name="Google Shape;216;p34"/>
            <p:cNvSpPr/>
            <p:nvPr/>
          </p:nvSpPr>
          <p:spPr>
            <a:xfrm>
              <a:off x="814664" y="2994659"/>
              <a:ext cx="161925" cy="228600"/>
            </a:xfrm>
            <a:custGeom>
              <a:rect b="b" l="l" r="r" t="t"/>
              <a:pathLst>
                <a:path extrusionOk="0" h="228600" w="161925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7" name="Google Shape;217;p34"/>
            <p:cNvSpPr/>
            <p:nvPr/>
          </p:nvSpPr>
          <p:spPr>
            <a:xfrm>
              <a:off x="769421" y="2905696"/>
              <a:ext cx="390525" cy="361950"/>
            </a:xfrm>
            <a:custGeom>
              <a:rect b="b" l="l" r="r" t="t"/>
              <a:pathLst>
                <a:path extrusionOk="0" h="361950" w="390525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8" name="Google Shape;218;p34"/>
            <p:cNvSpPr/>
            <p:nvPr/>
          </p:nvSpPr>
          <p:spPr>
            <a:xfrm>
              <a:off x="1036635" y="3038951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9" name="Google Shape;219;p34"/>
            <p:cNvSpPr/>
            <p:nvPr/>
          </p:nvSpPr>
          <p:spPr>
            <a:xfrm>
              <a:off x="992232" y="3172110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0" name="Google Shape;220;p34"/>
            <p:cNvSpPr/>
            <p:nvPr/>
          </p:nvSpPr>
          <p:spPr>
            <a:xfrm>
              <a:off x="992232" y="3083337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1" name="Google Shape;221;p34"/>
            <p:cNvSpPr/>
            <p:nvPr/>
          </p:nvSpPr>
          <p:spPr>
            <a:xfrm>
              <a:off x="992232" y="3127724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solidFill>
              <a:srgbClr val="C89C6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22" name="Google Shape;222;p34"/>
          <p:cNvSpPr/>
          <p:nvPr/>
        </p:nvSpPr>
        <p:spPr>
          <a:xfrm>
            <a:off x="8055902" y="4286246"/>
            <a:ext cx="509635" cy="472535"/>
          </a:xfrm>
          <a:custGeom>
            <a:rect b="b" l="l" r="r" t="t"/>
            <a:pathLst>
              <a:path extrusionOk="0" h="390525" w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rgbClr val="C89C6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2267600" y="3111113"/>
            <a:ext cx="2183400" cy="72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89C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брокеры</a:t>
            </a:r>
            <a:endParaRPr sz="2000"/>
          </a:p>
        </p:txBody>
      </p:sp>
      <p:sp>
        <p:nvSpPr>
          <p:cNvPr id="224" name="Google Shape;224;p34"/>
          <p:cNvSpPr/>
          <p:nvPr/>
        </p:nvSpPr>
        <p:spPr>
          <a:xfrm>
            <a:off x="5060500" y="3111113"/>
            <a:ext cx="2183400" cy="72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89C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0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депозитарии</a:t>
            </a:r>
            <a:endParaRPr sz="2000"/>
          </a:p>
        </p:txBody>
      </p:sp>
      <p:sp>
        <p:nvSpPr>
          <p:cNvPr id="225" name="Google Shape;225;p34"/>
          <p:cNvSpPr/>
          <p:nvPr/>
        </p:nvSpPr>
        <p:spPr>
          <a:xfrm>
            <a:off x="460000" y="4039763"/>
            <a:ext cx="73029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000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ko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Перевод может отправить кто угодно. Физические лица обмениваются деньгами в личных целях. Организации оплачивают товары и услуги иностранным контрагентам. При этом SWIFT обеспечивает максимальную надежность и безопасность транзакций без каких-либо ограничений со стороны государств…за исключением санкций </a:t>
            </a:r>
            <a:r>
              <a:rPr b="1" lang="ko" sz="20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-_-</a:t>
            </a:r>
            <a:endParaRPr b="1" sz="20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/>
        </p:nvSpPr>
        <p:spPr>
          <a:xfrm>
            <a:off x="1863544" y="252603"/>
            <a:ext cx="5416911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100">
                <a:solidFill>
                  <a:srgbClr val="D6A86A"/>
                </a:solidFill>
                <a:latin typeface="EB Garamond"/>
                <a:ea typeface="EB Garamond"/>
                <a:cs typeface="EB Garamond"/>
                <a:sym typeface="EB Garamond"/>
              </a:rPr>
              <a:t>Как работает SWIFT ?</a:t>
            </a:r>
            <a:endParaRPr b="1" sz="2100">
              <a:solidFill>
                <a:srgbClr val="D6A86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842963" y="1407319"/>
            <a:ext cx="2185987" cy="2614613"/>
          </a:xfrm>
          <a:prstGeom prst="rect">
            <a:avLst/>
          </a:prstGeom>
          <a:solidFill>
            <a:srgbClr val="1E1E1E"/>
          </a:solidFill>
          <a:ln cap="flat" cmpd="sng" w="381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889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3479006" y="1407319"/>
            <a:ext cx="2185987" cy="2614613"/>
          </a:xfrm>
          <a:prstGeom prst="rect">
            <a:avLst/>
          </a:prstGeom>
          <a:gradFill>
            <a:gsLst>
              <a:gs pos="0">
                <a:srgbClr val="BD955D"/>
              </a:gs>
              <a:gs pos="28000">
                <a:srgbClr val="987140"/>
              </a:gs>
              <a:gs pos="58000">
                <a:srgbClr val="F3C27E"/>
              </a:gs>
              <a:gs pos="63000">
                <a:srgbClr val="F6C480"/>
              </a:gs>
              <a:gs pos="79650">
                <a:srgbClr val="D6A86A"/>
              </a:gs>
              <a:gs pos="100000">
                <a:srgbClr val="987141"/>
              </a:gs>
            </a:gsLst>
            <a:lin ang="0" scaled="0"/>
          </a:gradFill>
          <a:ln cap="flat" cmpd="sng" w="381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889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6115050" y="1407319"/>
            <a:ext cx="2185987" cy="2614613"/>
          </a:xfrm>
          <a:prstGeom prst="rect">
            <a:avLst/>
          </a:prstGeom>
          <a:solidFill>
            <a:srgbClr val="1E1E1E"/>
          </a:solidFill>
          <a:ln cap="flat" cmpd="sng" w="38100">
            <a:solidFill>
              <a:srgbClr val="BC945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889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4" name="Google Shape;234;p35"/>
          <p:cNvSpPr/>
          <p:nvPr/>
        </p:nvSpPr>
        <p:spPr>
          <a:xfrm>
            <a:off x="906025" y="1456000"/>
            <a:ext cx="2091000" cy="25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Для перевода средств два банка не обязательно должны быть связаны между собой. В SWIFT используется система корреспондентских счетов. </a:t>
            </a:r>
            <a:endParaRPr b="1"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Это счета, которые банки открывают друг у друга. </a:t>
            </a:r>
            <a:endParaRPr b="1"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Благодаря унифицированному способу обмена сообщениями, банк, А может подать поручение банку В перечислить средства в банк С. Таким образом, в переводе участвуют не только отправитель и получатель, но и банки-корреспонденты.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3526500" y="1665375"/>
            <a:ext cx="2091000" cy="20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rgbClr val="1E1E1E"/>
                </a:solidFill>
                <a:latin typeface="EB Garamond"/>
                <a:ea typeface="EB Garamond"/>
                <a:cs typeface="EB Garamond"/>
                <a:sym typeface="EB Garamond"/>
              </a:rPr>
              <a:t>Каждому участнику обмена данными присваивается специальный идентификатор − SWIFT-код. </a:t>
            </a:r>
            <a:endParaRPr b="1" sz="1200">
              <a:solidFill>
                <a:srgbClr val="1E1E1E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rgbClr val="1E1E1E"/>
                </a:solidFill>
                <a:latin typeface="EB Garamond"/>
                <a:ea typeface="EB Garamond"/>
                <a:cs typeface="EB Garamond"/>
                <a:sym typeface="EB Garamond"/>
              </a:rPr>
              <a:t>Он используется только для международных платежей, проходящих через систему. Код можно посмотреть на сайте банка, в разделе, где указаны его реквизиты.</a:t>
            </a:r>
            <a:endParaRPr sz="1200">
              <a:solidFill>
                <a:srgbClr val="1E1E1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6216800" y="1455900"/>
            <a:ext cx="2007300" cy="25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5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Перевод в системе SWIFT можно выполнить даже без открытия счета. Потребуются только коды банков с обеих сторон и паспортные данные получателя. Тогда средства можно будет снять в любой организации, которая является участником системы. </a:t>
            </a:r>
            <a:endParaRPr b="1" sz="11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5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Перевод занимает до недели, минимальный срок при этом — один день.</a:t>
            </a:r>
            <a:endParaRPr sz="11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