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6934" y="0"/>
            <a:ext cx="12231160" cy="6856214"/>
            <a:chOff x="-16934" y="0"/>
            <a:chExt cx="12231160" cy="6856214"/>
          </a:xfrm>
        </p:grpSpPr>
        <p:pic>
          <p:nvPicPr>
            <p:cNvPr id="16" name="Picture 15" descr="HD-PanelTitle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2328332" y="1540931"/>
              <a:ext cx="7543802" cy="3835401"/>
            </a:xfrm>
            <a:prstGeom prst="rect">
              <a:avLst/>
            </a:prstGeom>
            <a:noFill/>
            <a:ln w="15875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7" name="Picture 16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6934" y="3147609"/>
              <a:ext cx="2478024" cy="612648"/>
            </a:xfrm>
            <a:prstGeom prst="rect">
              <a:avLst/>
            </a:prstGeom>
          </p:spPr>
        </p:pic>
        <p:pic>
          <p:nvPicPr>
            <p:cNvPr id="20" name="Picture 19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736202" y="3147609"/>
              <a:ext cx="2478024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98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3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498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063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680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360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20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750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0098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5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dirty="0"/>
              <a:t>9/20/22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039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33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9/20/22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2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2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91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49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4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62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40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8" name="Picture 7" descr="H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95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8.xml" Type="http://schemas.openxmlformats.org/officeDocument/2006/relationships/slideLayout"/><Relationship Id="rId5" Target="../media/image19.jpe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8.xml" Type="http://schemas.openxmlformats.org/officeDocument/2006/relationships/slideLayout"/><Relationship Id="rId5" Target="../media/image20.jpe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8.xml" Type="http://schemas.openxmlformats.org/officeDocument/2006/relationships/slideLayout"/><Relationship Id="rId5" Target="../media/image21.jpe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8.xml" Type="http://schemas.openxmlformats.org/officeDocument/2006/relationships/slideLayout"/><Relationship Id="rId5" Target="../media/image22.jpe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4.xml.rels><?xml version="1.0" encoding="UTF-8" standalone="yes" ?><Relationships xmlns="http://schemas.openxmlformats.org/package/2006/relationships"><Relationship Id="rId2" Target="../media/image2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8.xml" Type="http://schemas.openxmlformats.org/officeDocument/2006/relationships/slideLayout"/><Relationship Id="rId5" Target="../media/image8.jpeg" Type="http://schemas.openxmlformats.org/officeDocument/2006/relationships/image"/><Relationship Id="rId4" Target="../media/image4.pn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8.xml" Type="http://schemas.openxmlformats.org/officeDocument/2006/relationships/slideLayout"/><Relationship Id="rId6" Target="../media/image10.jpeg" Type="http://schemas.openxmlformats.org/officeDocument/2006/relationships/image"/><Relationship Id="rId5" Target="../media/image9.jpeg" Type="http://schemas.openxmlformats.org/officeDocument/2006/relationships/image"/><Relationship Id="rId4" Target="../media/image4.pn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8.xml" Type="http://schemas.openxmlformats.org/officeDocument/2006/relationships/slideLayout"/><Relationship Id="rId6" Target="../media/image12.png" Type="http://schemas.openxmlformats.org/officeDocument/2006/relationships/image"/><Relationship Id="rId5" Target="../media/image11.jpeg" Type="http://schemas.openxmlformats.org/officeDocument/2006/relationships/image"/><Relationship Id="rId4" Target="../media/image4.pn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8.xml" Type="http://schemas.openxmlformats.org/officeDocument/2006/relationships/slideLayout"/><Relationship Id="rId5" Target="../media/image13.jpeg" Type="http://schemas.openxmlformats.org/officeDocument/2006/relationships/image"/><Relationship Id="rId4" Target="../media/image4.pn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8.xml" Type="http://schemas.openxmlformats.org/officeDocument/2006/relationships/slideLayout"/><Relationship Id="rId5" Target="../media/image14.jpeg" Type="http://schemas.openxmlformats.org/officeDocument/2006/relationships/image"/><Relationship Id="rId4" Target="../media/image4.pn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4.png" Type="http://schemas.openxmlformats.org/officeDocument/2006/relationships/image"/><Relationship Id="rId2" Target="../media/image3.png" Type="http://schemas.openxmlformats.org/officeDocument/2006/relationships/image"/><Relationship Id="rId1" Target="../slideLayouts/slideLayout18.xml" Type="http://schemas.openxmlformats.org/officeDocument/2006/relationships/slideLayout"/><Relationship Id="rId5" Target="../media/image16.jpeg" Type="http://schemas.openxmlformats.org/officeDocument/2006/relationships/image"/><Relationship Id="rId4" Target="../media/image15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8.xml" Type="http://schemas.openxmlformats.org/officeDocument/2006/relationships/slideLayout"/><Relationship Id="rId5" Target="../media/image17.jpeg" Type="http://schemas.openxmlformats.org/officeDocument/2006/relationships/image"/><Relationship Id="rId4" Target="../media/image4.pn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8.xml" Type="http://schemas.openxmlformats.org/officeDocument/2006/relationships/slideLayout"/><Relationship Id="rId5" Target="../media/image18.jpeg" Type="http://schemas.openxmlformats.org/officeDocument/2006/relationships/image"/><Relationship Id="rId4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30C8C2-1F55-C043-A702-E66FD4BF3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68" y="780544"/>
            <a:ext cx="9724892" cy="2509213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основных арбитражных центров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07DF418-1258-7D4B-B7FA-32F245643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5337" y="3886199"/>
            <a:ext cx="5428037" cy="137159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студентка 4 курса группы ЮЮГ-413 Прибылова Ангелина </a:t>
            </a:r>
          </a:p>
        </p:txBody>
      </p:sp>
    </p:spTree>
    <p:extLst>
      <p:ext uri="{BB962C8B-B14F-4D97-AF65-F5344CB8AC3E}">
        <p14:creationId xmlns:p14="http://schemas.microsoft.com/office/powerpoint/2010/main" val="2792124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F6D81C7-B083-478E-82FE-089A8CB72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398EDA2-4889-433D-AC01-5214D7976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99D46A-AF52-46FD-938B-D31189460A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933E919-C473-4F0E-9DBC-CC65FC9E9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BBF3BDD-5C99-4FDC-BBCB-E711359D9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6B54F2-CD11-4359-A7D6-DA7C76C09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5E66D3F-14EA-4BCD-819B-EEF581746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49D3EDE-CC3B-4573-A04B-26F32F1B2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700D0D4B-CC81-434D-B595-71AA691923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8047919-8C66-4EF3-9979-FB7112EB6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00195C4-7BCF-469C-A003-AC2F0D2F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EE82425-33CD-4CF1-9623-91BECE687F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EE1EB8-23E6-0A4C-A111-9A111A667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406" y="853186"/>
            <a:ext cx="5496195" cy="1303867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3400" b="0" i="1" u="none" strike="noStrike" dirty="0">
                <a:solidFill>
                  <a:schemeClr val="tx1"/>
                </a:solidFill>
              </a:rPr>
              <a:t>Международный арбитражный суд в Париже ICC</a:t>
            </a:r>
            <a:r>
              <a:rPr lang="en-US" sz="3400" b="0" i="0" u="none" strike="noStrike" dirty="0">
                <a:solidFill>
                  <a:schemeClr val="tx1"/>
                </a:solidFill>
              </a:rPr>
              <a:t> </a:t>
            </a:r>
            <a:r>
              <a:rPr lang="en-US" sz="3400" b="0" i="1" u="none" strike="noStrike" dirty="0">
                <a:solidFill>
                  <a:schemeClr val="tx1"/>
                </a:solidFill>
              </a:rPr>
              <a:t>(MAC ICC)</a:t>
            </a: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5289D1-D3B7-4C53-823E-280A79C02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643" y="1092200"/>
            <a:ext cx="4517009" cy="4515104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DF79D95A-7D4C-224F-AC72-3D4723216EA0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1412683" y="2200788"/>
            <a:ext cx="3876801" cy="227762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456CE10-0EE3-4503-ACF3-1D53A6FDB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4412" y="2400639"/>
            <a:ext cx="48021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11FEA8-89FD-CB45-A5D0-FFE264A491A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45337" y="2394102"/>
            <a:ext cx="5947370" cy="362500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0" i="0" u="none" strike="noStrike" dirty="0">
                <a:solidFill>
                  <a:schemeClr val="tx1"/>
                </a:solidFill>
              </a:rPr>
              <a:t>Является одной из наиболее известных в мире организаций в сфере арбитражного урегулирования международных коммерческих споров. </a:t>
            </a:r>
          </a:p>
          <a:p>
            <a:pPr>
              <a:lnSpc>
                <a:spcPct val="90000"/>
              </a:lnSpc>
            </a:pPr>
            <a:r>
              <a:rPr lang="en-US" sz="2000" b="0" i="0" u="none" strike="noStrike" dirty="0">
                <a:solidFill>
                  <a:schemeClr val="tx1"/>
                </a:solidFill>
              </a:rPr>
              <a:t>Созданный в 1923 г. при Международной торговой палате в качестве органа для разрешения международных коммерческих споров, суд </a:t>
            </a:r>
            <a:r>
              <a:rPr lang="en-US" sz="2000" b="0" i="1" u="none" strike="noStrike" dirty="0">
                <a:solidFill>
                  <a:schemeClr val="tx1"/>
                </a:solidFill>
              </a:rPr>
              <a:t>ICC,</a:t>
            </a:r>
            <a:r>
              <a:rPr lang="en-US" sz="2000" b="0" i="0" u="none" strike="noStrike" dirty="0">
                <a:solidFill>
                  <a:schemeClr val="tx1"/>
                </a:solidFill>
              </a:rPr>
              <a:t> выступая в качестве коллективного консультативного органа, тесно сотрудничает с различными международными организациями. Среди них: Всемирный банк, Организация объединенных наций (ООН), Всемирная торговая организация (ВТО)</a:t>
            </a:r>
          </a:p>
        </p:txBody>
      </p:sp>
    </p:spTree>
    <p:extLst>
      <p:ext uri="{BB962C8B-B14F-4D97-AF65-F5344CB8AC3E}">
        <p14:creationId xmlns:p14="http://schemas.microsoft.com/office/powerpoint/2010/main" val="323125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FB5D1BB-0703-437B-BD1E-1D07F8A27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886586B-3F0F-4593-B272-AE75AD0F0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20DEB59-BF94-41B5-8F16-8B10442EE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A3BEF6F-FC03-43B1-8D1B-8DA3A360D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F49BA32-A501-4C79-9A72-92587AB9EE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83F92AF-2403-4558-B1D7-72130A1E4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72F6A24-139E-4EB5-86D2-431F42EF8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963AE85-BE5D-4975-BACF-DDDCC9C2A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1E7751F0-16BF-4A9D-B778-5D46B92B4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D755924-121A-47AA-8613-995D4108B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B4D2AFDA-19BE-4455-830E-1541E5D7B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0FB15EBF-E414-4E00-87E7-700A78A60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A03BF-E04C-4348-9DEE-4C71DF722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4371" y="812799"/>
            <a:ext cx="5122225" cy="1303867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b="0" i="1" u="none" strike="noStrike" dirty="0"/>
              <a:t>Международный коммерческий арбитражный суд при Торгово-промышленной палате Российской Федерации (МКАС) </a:t>
            </a:r>
            <a:endParaRPr lang="en-US" sz="2800" i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9DA5B05-DD14-4860-AC45-02A8D2EE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643" y="1092200"/>
            <a:ext cx="4517009" cy="4515104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3A36EA99-DB9C-5741-8BB8-C66A9C5229E1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 rotWithShape="1">
          <a:blip r:embed="rId5"/>
          <a:srcRect l="11667" r="18004" b="-3"/>
          <a:stretch/>
        </p:blipFill>
        <p:spPr>
          <a:xfrm>
            <a:off x="1412683" y="1410208"/>
            <a:ext cx="3876801" cy="385878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6BE37AC-AD36-4C42-9B8C-C5500F4E7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4412" y="2400639"/>
            <a:ext cx="48021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B78ED7-1D84-1740-9DE6-3075717D42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09524" y="2442294"/>
            <a:ext cx="5827336" cy="347927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chemeClr val="tx1"/>
                </a:solidFill>
              </a:rPr>
              <a:t>В</a:t>
            </a:r>
            <a:r>
              <a:rPr lang="en-US" sz="1800" b="0" i="0" u="none" strike="noStrike" dirty="0">
                <a:solidFill>
                  <a:schemeClr val="tx1"/>
                </a:solidFill>
              </a:rPr>
              <a:t>едущее в России постоянно действующее  арбитражное  учреждение,  администрирующее  преимущественно  международный  коммерческий арбитраж,  правопреемник  Внешнеторговой  арбитражной комиссии, образованной при Всесоюзной торговой палате в 1932 году. </a:t>
            </a:r>
            <a:endParaRPr lang="ru-RU" sz="1800" b="0" i="0" u="none" strike="noStrike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b="0" i="0" u="none" strike="noStrike" dirty="0">
                <a:solidFill>
                  <a:schemeClr val="tx1"/>
                </a:solidFill>
              </a:rPr>
              <a:t>МКАС входит в число наиболее крупных и авторитетных арбитражных центров мира, признанных как отечественными, так и зарубежными предпринимателями. С 1999 года МКАС является членом Международной федерации коммерческих арбитражных институтов (МФКАИ). В  2022  году  МКАС  исполняется 90  лет.  Всего  за  эти  годы  МКАС  было  рассмотрено более 10 000 дел. 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96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F6D81C7-B083-478E-82FE-089A8CB72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398EDA2-4889-433D-AC01-5214D7976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99D46A-AF52-46FD-938B-D31189460A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933E919-C473-4F0E-9DBC-CC65FC9E9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BBF3BDD-5C99-4FDC-BBCB-E711359D9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6B54F2-CD11-4359-A7D6-DA7C76C09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F547E9-F465-0447-8717-EE99B119F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271" y="775458"/>
            <a:ext cx="9601196" cy="13038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 b="0" i="1" u="none" strike="noStrike" dirty="0">
                <a:solidFill>
                  <a:schemeClr val="tx1"/>
                </a:solidFill>
              </a:rPr>
              <a:t>В МКАС по соглашению сторон могут передаваться:</a:t>
            </a:r>
            <a:endParaRPr lang="en-US" sz="4100" i="1" dirty="0">
              <a:solidFill>
                <a:schemeClr val="tx1"/>
              </a:solidFill>
            </a:endParaRP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7567C9D2-0E18-C246-AE09-02339CC9A00B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1434269" y="2757636"/>
            <a:ext cx="2739728" cy="2739728"/>
          </a:xfrm>
          <a:prstGeom prst="rect">
            <a:avLst/>
          </a:prstGeom>
          <a:ln w="57150" cmpd="thickThin">
            <a:solidFill>
              <a:srgbClr val="7F7F7F"/>
            </a:solidFill>
            <a:miter lim="800000"/>
          </a:ln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A6998FBD-822B-364D-9670-2893BC5F2F1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25245" y="2563353"/>
            <a:ext cx="7186340" cy="33189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100" dirty="0">
                <a:solidFill>
                  <a:schemeClr val="tx1"/>
                </a:solidFill>
              </a:rPr>
              <a:t>С</a:t>
            </a:r>
            <a:r>
              <a:rPr lang="en-US" sz="2100" b="0" i="0" u="none" strike="noStrike" dirty="0">
                <a:solidFill>
                  <a:schemeClr val="tx1"/>
                </a:solidFill>
              </a:rPr>
              <a:t>поры из договорных и иных гражданско-правовых отношений, возникающие при осуществлении внешнеторговых и иных видов международных экономических связей, если коммерческое предприятие хотя бы одной из сторон находится за границей, а также споры предприятий с иностранными инвестициями и международных объединений и организаций, созданных на территории Российской Федерации, между собой, споры между их участниками, а равно их споры с другими субъектами права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701831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F6D81C7-B083-478E-82FE-089A8CB72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398EDA2-4889-433D-AC01-5214D7976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99D46A-AF52-46FD-938B-D31189460A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933E919-C473-4F0E-9DBC-CC65FC9E9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BBF3BDD-5C99-4FDC-BBCB-E711359D9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6B54F2-CD11-4359-A7D6-DA7C76C09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5E66D3F-14EA-4BCD-819B-EEF581746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49D3EDE-CC3B-4573-A04B-26F32F1B2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700D0D4B-CC81-434D-B595-71AA691923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8047919-8C66-4EF3-9979-FB7112EB6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00195C4-7BCF-469C-A003-AC2F0D2F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EE82425-33CD-4CF1-9623-91BECE687F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D5289D1-D3B7-4C53-823E-280A79C02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643" y="1092200"/>
            <a:ext cx="4517009" cy="4515104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ADA436E8-11CC-B742-93B7-60DE51AAEADF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1412683" y="2045716"/>
            <a:ext cx="3876801" cy="2587763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456CE10-0EE3-4503-ACF3-1D53A6FDB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4412" y="2400639"/>
            <a:ext cx="48021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279E52-8A0A-844E-94C2-98C1C8BF21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66211" y="2442293"/>
            <a:ext cx="5514216" cy="33189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b="0" i="0" u="none" strike="noStrike" dirty="0">
                <a:solidFill>
                  <a:schemeClr val="tx1"/>
                </a:solidFill>
              </a:rPr>
              <a:t>Гражданско-правовые отношения, споры из которых могут быть переданы на разрешение МКАС, включают, в частности, отношения по купле-продаже (поставке) товаров, выполнению работ, оказанию услуг, обмену товарами и (или) услугами, перевозке грузов и пассажиров, торговому представительству и посредничеству, аренде (лизингу), научно-техническому обмену, обмену другими результатами творческой деятельности, сооружению промышленных и иных объектов, лицензионным операциям, инвестициям, кредитно-расчетным операциям, страхованию, совместному предпринимательству и другим формам промышленной и предпринимательской кооперации.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1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C4C05-AAD7-2542-890E-256DABCC8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Спасибо за внимание!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75624E4B-4200-8444-8C76-6738C61AE1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6089" y="2557463"/>
            <a:ext cx="4739821" cy="3317875"/>
          </a:xfrm>
        </p:spPr>
      </p:pic>
    </p:spTree>
    <p:extLst>
      <p:ext uri="{BB962C8B-B14F-4D97-AF65-F5344CB8AC3E}">
        <p14:creationId xmlns:p14="http://schemas.microsoft.com/office/powerpoint/2010/main" val="4051378889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FB5D1BB-0703-437B-BD1E-1D07F8A27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886586B-3F0F-4593-B272-AE75AD0F0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20DEB59-BF94-41B5-8F16-8B10442EE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cap="flat" w="15875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A3BEF6F-FC03-43B1-8D1B-8DA3A360D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F49BA32-A501-4C79-9A72-92587AB9EE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83F92AF-2403-4558-B1D7-72130A1E4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2AC0F86-9A78-4E84-A4B4-ADB8B2629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AF78B9E-8BE2-4706-9377-A05FA25AB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32CDFDE2-4DB3-4623-BA21-187D1B710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D74B2AA-1443-4E9B-8462-F7F5B8525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cap="flat" w="15875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9BB652B6-7300-49EC-9422-EF5342492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D0909587-01DE-424D-A15F-DAA28CF2C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69A54E25-1C05-48E5-A5CC-3778C1D363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643" y="1092200"/>
            <a:ext cx="5942687" cy="4515104"/>
          </a:xfrm>
          <a:prstGeom prst="rect">
            <a:avLst/>
          </a:prstGeom>
          <a:solidFill>
            <a:schemeClr val="bg1"/>
          </a:solidFill>
          <a:ln cmpd="thickThin"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A6F3A475-F108-5C4F-A28F-EBC97BE30C46}"/>
              </a:ext>
            </a:extLst>
          </p:cNvPr>
          <p:cNvPicPr>
            <a:picLocks noChangeAspect="1" noGrp="1"/>
          </p:cNvPicPr>
          <p:nvPr>
            <p:ph idx="14" sz="quarter"/>
          </p:nvPr>
        </p:nvPicPr>
        <p:blipFill rotWithShape="1">
          <a:blip r:embed="rId5"/>
          <a:srcRect b="-1" l="25" r="13"/>
          <a:stretch/>
        </p:blipFill>
        <p:spPr>
          <a:xfrm>
            <a:off x="1380754" y="1498717"/>
            <a:ext cx="5598944" cy="385878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E5D0023-B23E-4823-8D72-B07FFF8CA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20089" y="2400639"/>
            <a:ext cx="33765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C757F7-F074-BD4E-84C5-DA0A005A8FEA}"/>
              </a:ext>
            </a:extLst>
          </p:cNvPr>
          <p:cNvSpPr>
            <a:spLocks noGrp="1"/>
          </p:cNvSpPr>
          <p:nvPr>
            <p:ph idx="13" sz="quarter"/>
          </p:nvPr>
        </p:nvSpPr>
        <p:spPr>
          <a:xfrm>
            <a:off x="7051066" y="2654638"/>
            <a:ext cx="4266072" cy="3318936"/>
          </a:xfrm>
        </p:spPr>
        <p:txBody>
          <a:bodyPr anchor="t" bIns="45720" lIns="91440" rIns="91440" rtlCol="0" tIns="45720" vert="horz">
            <a:noAutofit/>
          </a:bodyPr>
          <a:lstStyle/>
          <a:p>
            <a:pPr>
              <a:lnSpc>
                <a:spcPct val="90000"/>
              </a:lnSpc>
            </a:pPr>
            <a:r>
              <a:rPr dirty="0" lang="en-US" sz="1900">
                <a:solidFill>
                  <a:schemeClr val="tx1"/>
                </a:solidFill>
              </a:rPr>
              <a:t>Рассмотрим </a:t>
            </a:r>
            <a:r>
              <a:rPr b="0" dirty="0" lang="en-US" strike="noStrike" sz="1900" u="none">
                <a:solidFill>
                  <a:schemeClr val="tx1"/>
                </a:solidFill>
              </a:rPr>
              <a:t>краткую характеристику основных арбитражных центров мира, которая важна с точки зрения ориентации в перечне мировых арбитражных институтов, оказывавших на протяжении длительного времени существенное влияние на формирование позитивной оценки деятельности международного коммерческого арбитража как альтернативного способа разрешения внешнеэкономических споров.</a:t>
            </a:r>
            <a:endParaRPr dirty="0" lang="en-US" sz="1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21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4018560-A1B9-4D3C-B032-951724CDD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62B19BF-51B9-4290-AEA8-389BB41195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9940D90-AB68-4B4D-8001-839F3B28C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E0E095C-2B33-4957-9D0D-EE4ABDE1E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095A9A2-AE81-4840-9F6F-305708B87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80E036D-DDAD-4AFE-AB68-D910280A76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FF43104-F524-418A-A0E3-3146340AB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23E5CD5-3226-4DDD-97AC-81C8F40E09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858B6703-6BCA-4414-A7FC-BA111255B1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6826A85-B5BB-4A9B-819E-AF5A0B30A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B8A6C787-E24E-48D0-AF26-F35E43180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55A8260-917C-4DAC-A284-2A6E124FC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213FA9-BA9D-0A43-8AC3-1878E6D5A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493" y="724240"/>
            <a:ext cx="6861289" cy="169722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0" i="1" u="none" strike="noStrike" dirty="0">
                <a:solidFill>
                  <a:schemeClr val="tx1"/>
                </a:solidFill>
              </a:rPr>
              <a:t>Лондонский Международный Третейский суд </a:t>
            </a:r>
            <a:r>
              <a:rPr lang="ru-RU" sz="3400" b="0" i="1" u="none" strike="noStrike" dirty="0">
                <a:solidFill>
                  <a:schemeClr val="tx1"/>
                </a:solidFill>
              </a:rPr>
              <a:t>(</a:t>
            </a:r>
            <a:r>
              <a:rPr lang="en-US" sz="3400" b="0" i="1" u="none" strike="noStrike" dirty="0">
                <a:solidFill>
                  <a:schemeClr val="tx1"/>
                </a:solidFill>
              </a:rPr>
              <a:t>London Court of International Arbitration — LCIA</a:t>
            </a:r>
            <a:r>
              <a:rPr lang="en-US" sz="3400" b="0" i="0" u="none" strike="noStrike" dirty="0">
                <a:solidFill>
                  <a:schemeClr val="tx1"/>
                </a:solidFill>
              </a:rPr>
              <a:t>)</a:t>
            </a: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ABA3F9-ECC4-45D8-8538-B7EEC4D27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644" y="1092200"/>
            <a:ext cx="3072384" cy="4535424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1900C9B7-7332-B04B-B983-F542C07B56D0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1257236" y="1537629"/>
            <a:ext cx="2743200" cy="183108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20C8890-1E3E-474D-9D1E-D3E3062B6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44033" y="2400639"/>
            <a:ext cx="60350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173516D8-B5C3-6843-A6C3-4E09C179B5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7236" y="3533309"/>
            <a:ext cx="2743200" cy="1241297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4D2FE6A2-E977-6346-91A9-AEA2833C971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54366" y="2438397"/>
            <a:ext cx="6703535" cy="33189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ru-RU" sz="2100" dirty="0">
                <a:solidFill>
                  <a:schemeClr val="tx1"/>
                </a:solidFill>
              </a:rPr>
              <a:t>Б</a:t>
            </a:r>
            <a:r>
              <a:rPr lang="en-US" sz="2100" b="0" i="0" u="none" strike="noStrike" dirty="0">
                <a:solidFill>
                  <a:schemeClr val="tx1"/>
                </a:solidFill>
              </a:rPr>
              <a:t>ыл создан в 1892 г. </a:t>
            </a:r>
            <a:r>
              <a:rPr lang="en-US" sz="2100" b="0" i="1" u="none" strike="noStrike" dirty="0">
                <a:solidFill>
                  <a:schemeClr val="tx1"/>
                </a:solidFill>
              </a:rPr>
              <a:t>LCIA —</a:t>
            </a:r>
            <a:r>
              <a:rPr lang="en-US" sz="2100" b="0" i="0" u="none" strike="noStrike" dirty="0">
                <a:solidFill>
                  <a:schemeClr val="tx1"/>
                </a:solidFill>
              </a:rPr>
              <a:t> это компания с ограниченной ответственностью. Его учредители — Муниципальный совет Сити, Лондонская Торгово-промышленная палата и Институт арбитров. Политика </a:t>
            </a:r>
            <a:r>
              <a:rPr lang="en-US" sz="2100" b="0" i="1" u="none" strike="noStrike" dirty="0">
                <a:solidFill>
                  <a:schemeClr val="tx1"/>
                </a:solidFill>
              </a:rPr>
              <a:t>LCIA</a:t>
            </a:r>
            <a:r>
              <a:rPr lang="en-US" sz="2100" b="0" i="0" u="none" strike="noStrike" dirty="0">
                <a:solidFill>
                  <a:schemeClr val="tx1"/>
                </a:solidFill>
              </a:rPr>
              <a:t> определяется Правлением директоров. Его 26 членов тщательно подбираются, что обеспечивает надлежащий баланс ведущих практикующих юристов, представляющих важнейшие торговые регионы мира. </a:t>
            </a:r>
            <a:endParaRPr lang="ru-RU" sz="2100" b="0" i="0" u="none" strike="noStrike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100" b="0" i="0" u="none" strike="noStrike" dirty="0">
                <a:solidFill>
                  <a:schemeClr val="tx1"/>
                </a:solidFill>
              </a:rPr>
              <a:t>Спецификация — споры из валютно-финансовых операций и чистых внешнеторговых операций (поставок, взаимных сделок)</a:t>
            </a:r>
            <a:r>
              <a:rPr lang="ru-RU" sz="2100" b="0" i="0" u="none" strike="noStrike" dirty="0">
                <a:solidFill>
                  <a:schemeClr val="tx1"/>
                </a:solidFill>
              </a:rPr>
              <a:t>. </a:t>
            </a:r>
            <a:endParaRPr lang="en-US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076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4018560-A1B9-4D3C-B032-951724CDD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62B19BF-51B9-4290-AEA8-389BB41195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9940D90-AB68-4B4D-8001-839F3B28C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E0E095C-2B33-4957-9D0D-EE4ABDE1E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095A9A2-AE81-4840-9F6F-305708B87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80E036D-DDAD-4AFE-AB68-D910280A76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FF43104-F524-418A-A0E3-3146340AB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23E5CD5-3226-4DDD-97AC-81C8F40E09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858B6703-6BCA-4414-A7FC-BA111255B1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6826A85-B5BB-4A9B-819E-AF5A0B30A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B8A6C787-E24E-48D0-AF26-F35E43180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55A8260-917C-4DAC-A284-2A6E124FC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E7BD1F-7C3E-E84A-A5A5-A42FF52E6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3377" y="717065"/>
            <a:ext cx="6270090" cy="13038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0" i="1" u="none" strike="noStrike" dirty="0"/>
              <a:t>Арбитражный институт Торговой палаты Стокгольма</a:t>
            </a:r>
            <a:r>
              <a:rPr lang="en-US" sz="2800" b="0" i="0" u="none" strike="noStrike" dirty="0"/>
              <a:t> </a:t>
            </a:r>
            <a:r>
              <a:rPr lang="en-US" sz="2800" b="0" i="1" u="none" strike="noStrike" dirty="0"/>
              <a:t>(The Arbitration Institute of the Stockholm Chamber of Commerce — SCC) </a:t>
            </a:r>
            <a:endParaRPr lang="en-US" sz="2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ABA3F9-ECC4-45D8-8538-B7EEC4D27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644" y="1092200"/>
            <a:ext cx="3072384" cy="4535424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08564AED-1CDD-B742-98BC-BE444E0FE86F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1257236" y="2134275"/>
            <a:ext cx="2743200" cy="123444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20C8890-1E3E-474D-9D1E-D3E3062B6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44033" y="2400639"/>
            <a:ext cx="60350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5B21E08E-A0FD-8E41-8B5E-60CCF01A93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7236" y="3533309"/>
            <a:ext cx="2743200" cy="1172717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AD568924-EF96-774B-A2A4-4F659A94711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8468" y="2460199"/>
            <a:ext cx="7564640" cy="33189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ru-RU" sz="1800" dirty="0">
                <a:solidFill>
                  <a:schemeClr val="tx1"/>
                </a:solidFill>
              </a:rPr>
              <a:t>О</a:t>
            </a:r>
            <a:r>
              <a:rPr lang="en-US" sz="1800" b="0" i="0" u="none" strike="noStrike" dirty="0">
                <a:solidFill>
                  <a:schemeClr val="tx1"/>
                </a:solidFill>
              </a:rPr>
              <a:t>рган, обеспечивающий третейское разрешение как внутренних, так и международных споров. Его Регламент может применяться и при арбитражном разбирательстве за пределами Швеции. Арбитраж в Швеции вообще имеет длительную богатую историю, которая обеспечила уже к 1929 г. — моменту принятия первого закона об арбитраже — безусловное признание независимости третейского суда. </a:t>
            </a:r>
            <a:endParaRPr lang="ru-RU" sz="1800" b="0" i="0" u="none" strike="noStrike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b="0" i="0" u="none" strike="noStrike" dirty="0">
                <a:solidFill>
                  <a:schemeClr val="tx1"/>
                </a:solidFill>
              </a:rPr>
              <a:t>Стоит заметить, что практика высоко профессиональных разбирательств обусловила то, что до 1999 г. — года принятия новых закона об арбитраже (далее — шведский закон) и Регламента Института — и по сей день решение арбитража подлежит пересмотру лишь в случае отклонения от процедуры, установленной арбитражным соглашением сторон. В этом институциональном арбитраже ценят и следят за соблюдением стандартов справедливого предоставления возможности изложения позиции стороны.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80543"/>
      </p:ext>
    </p:extLst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FB5D1BB-0703-437B-BD1E-1D07F8A27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886586B-3F0F-4593-B272-AE75AD0F0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20DEB59-BF94-41B5-8F16-8B10442EE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cap="flat" w="15875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A3BEF6F-FC03-43B1-8D1B-8DA3A360D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F49BA32-A501-4C79-9A72-92587AB9EE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83F92AF-2403-4558-B1D7-72130A1E4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2AC0F86-9A78-4E84-A4B4-ADB8B2629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AF78B9E-8BE2-4706-9377-A05FA25AB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32CDFDE2-4DB3-4623-BA21-187D1B710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D74B2AA-1443-4E9B-8462-F7F5B8525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cap="flat" w="15875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9BB652B6-7300-49EC-9422-EF5342492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D0909587-01DE-424D-A15F-DAA28CF2C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69A54E25-1C05-48E5-A5CC-3778C1D363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643" y="1092200"/>
            <a:ext cx="5942687" cy="4515104"/>
          </a:xfrm>
          <a:prstGeom prst="rect">
            <a:avLst/>
          </a:prstGeom>
          <a:solidFill>
            <a:schemeClr val="bg1"/>
          </a:solidFill>
          <a:ln cmpd="thickThin"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7DB6A606-52C7-9744-8D6B-2EA897133D50}"/>
              </a:ext>
            </a:extLst>
          </p:cNvPr>
          <p:cNvPicPr>
            <a:picLocks noChangeAspect="1" noGrp="1"/>
          </p:cNvPicPr>
          <p:nvPr>
            <p:ph idx="14" sz="quarter"/>
          </p:nvPr>
        </p:nvPicPr>
        <p:blipFill rotWithShape="1">
          <a:blip r:embed="rId5"/>
          <a:srcRect b="-2" r="52"/>
          <a:stretch/>
        </p:blipFill>
        <p:spPr>
          <a:xfrm>
            <a:off x="1412683" y="1410208"/>
            <a:ext cx="5278777" cy="385878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E5D0023-B23E-4823-8D72-B07FFF8CA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20089" y="2400639"/>
            <a:ext cx="33765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6CDF97-3644-5346-AFAD-44E7C941A079}"/>
              </a:ext>
            </a:extLst>
          </p:cNvPr>
          <p:cNvSpPr>
            <a:spLocks noGrp="1"/>
          </p:cNvSpPr>
          <p:nvPr>
            <p:ph idx="13" sz="quarter"/>
          </p:nvPr>
        </p:nvSpPr>
        <p:spPr>
          <a:xfrm>
            <a:off x="7246163" y="2442293"/>
            <a:ext cx="4347286" cy="3318936"/>
          </a:xfrm>
        </p:spPr>
        <p:txBody>
          <a:bodyPr anchor="t" bIns="45720" lIns="91440" rIns="91440" rtlCol="0" tIns="45720" vert="horz">
            <a:noAutofit/>
          </a:bodyPr>
          <a:lstStyle/>
          <a:p>
            <a:pPr indent="0" marL="0">
              <a:lnSpc>
                <a:spcPct val="90000"/>
              </a:lnSpc>
              <a:buNone/>
            </a:pPr>
            <a:r>
              <a:rPr b="0" dirty="0" i="0" lang="en-US" strike="noStrike" sz="1800" u="none">
                <a:solidFill>
                  <a:schemeClr val="tx1"/>
                </a:solidFill>
              </a:rPr>
              <a:t>Решения традиционно являются окончательными и исключительными, что служит основой политики Швеции в этой области. Специализации как таковой нет, потому что Институт предоставляет высококвалифицированных специалистов для разрешения всех споров, составляющих его компетенцию. Однако можно отметить сильную тягу к прецедентам при формировании аналогий.</a:t>
            </a:r>
          </a:p>
          <a:p>
            <a:pPr indent="0" marL="0">
              <a:lnSpc>
                <a:spcPct val="90000"/>
              </a:lnSpc>
              <a:buNone/>
            </a:pPr>
            <a:r>
              <a:rPr b="0" dirty="0" i="0" lang="en-US" strike="noStrike" sz="1800" u="none">
                <a:solidFill>
                  <a:schemeClr val="tx1"/>
                </a:solidFill>
              </a:rPr>
              <a:t>С 1 января 2010 г. действует новый Арбитражный регламент арбитражного Института Торговой палаты Стокгольма 2010 г.</a:t>
            </a:r>
          </a:p>
        </p:txBody>
      </p:sp>
    </p:spTree>
    <p:extLst>
      <p:ext uri="{BB962C8B-B14F-4D97-AF65-F5344CB8AC3E}">
        <p14:creationId xmlns:p14="http://schemas.microsoft.com/office/powerpoint/2010/main" val="602512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3F6D81C7-B083-478E-82FE-089A8CB72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398EDA2-4889-433D-AC01-5214D7976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099D46A-AF52-46FD-938B-D31189460A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933E919-C473-4F0E-9DBC-CC65FC9E9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BBF3BDD-5C99-4FDC-BBCB-E711359D9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06B54F2-CD11-4359-A7D6-DA7C76C09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D56E41F-B8E0-4D18-B554-FD40260DE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DB31E17-E562-4F82-98D0-858C84120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8BF3B07-5EF6-4E5B-834E-C1398DB60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DDA1859-D108-4C60-B38B-C85485AB38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E498EA77-084B-43CC-B94D-566F1D8E1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99B16D3F-47E8-419E-9C4E-ED6FC918FB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D09F7A-92DB-D143-BC43-25978490F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4107" y="982134"/>
            <a:ext cx="3848472" cy="1303867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b="0" i="1" u="none" strike="noStrike" dirty="0">
                <a:solidFill>
                  <a:schemeClr val="tx1"/>
                </a:solidFill>
              </a:rPr>
              <a:t>Американская арбитражная ассоциация</a:t>
            </a:r>
            <a:r>
              <a:rPr lang="en-US" sz="2400" b="0" i="0" u="none" strike="noStrike" dirty="0">
                <a:solidFill>
                  <a:schemeClr val="tx1"/>
                </a:solidFill>
              </a:rPr>
              <a:t> </a:t>
            </a:r>
            <a:r>
              <a:rPr lang="en-US" sz="2400" b="0" i="1" u="none" strike="noStrike" dirty="0">
                <a:solidFill>
                  <a:schemeClr val="tx1"/>
                </a:solidFill>
              </a:rPr>
              <a:t>(American Arbitration Association — AAA).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3E937B9-07EE-456A-A31C-41A8866E2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643" y="1092200"/>
            <a:ext cx="5942687" cy="4515104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946EDDB6-8E9B-654A-9B8F-76C6A3F87534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1412683" y="2475198"/>
            <a:ext cx="5278777" cy="1728799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D2308B7-2829-44DD-B213-27EEBDED1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20089" y="2400639"/>
            <a:ext cx="33765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35F8BA-838D-8141-BAAE-D922E0C497F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35824" y="2556932"/>
            <a:ext cx="3360771" cy="331893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300" dirty="0">
                <a:solidFill>
                  <a:schemeClr val="tx1"/>
                </a:solidFill>
              </a:rPr>
              <a:t>Является </a:t>
            </a:r>
            <a:r>
              <a:rPr lang="en-US" sz="2300" b="0" i="0" u="none" strike="noStrike" dirty="0">
                <a:solidFill>
                  <a:schemeClr val="tx1"/>
                </a:solidFill>
              </a:rPr>
              <a:t>Авторитетной некоммерческой организацией, предоставляющей возможность альтернативного рассмотрения споров международного и внутреннего характера с 1926 г. </a:t>
            </a:r>
            <a:endParaRPr lang="en-US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280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F6D81C7-B083-478E-82FE-089A8CB72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398EDA2-4889-433D-AC01-5214D7976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99D46A-AF52-46FD-938B-D31189460A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933E919-C473-4F0E-9DBC-CC65FC9E9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BBF3BDD-5C99-4FDC-BBCB-E711359D9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6B54F2-CD11-4359-A7D6-DA7C76C09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33F0879-3DA0-4CB8-B35E-A0AD4255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4D2183-F388-476E-92A9-D6639D69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6138" y="496090"/>
            <a:ext cx="3823215" cy="588329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ffectLst>
            <a:outerShdw blurRad="114300" dist="127000" dir="5400000" sx="99000" sy="99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/>
          </a:scene3d>
          <a:sp3d contourW="6350">
            <a:bevelT w="12700" h="0" prst="coolSlant"/>
            <a:contourClr>
              <a:schemeClr val="bg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3462E7-1698-4B21-BE89-AEFAC7C2F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012" y="609602"/>
            <a:ext cx="3552006" cy="5638800"/>
          </a:xfrm>
          <a:prstGeom prst="rect">
            <a:avLst/>
          </a:prstGeom>
          <a:noFill/>
          <a:ln w="15875" cap="flat"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277D82-EBCE-8A42-924A-D518841464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1119" y="730956"/>
            <a:ext cx="3519285" cy="67348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900" b="0" i="0" u="none" strike="noStrike" dirty="0">
                <a:solidFill>
                  <a:schemeClr val="tx1"/>
                </a:solidFill>
              </a:rPr>
              <a:t>Имея широкую сеть представительств в США и во всем мире, </a:t>
            </a:r>
            <a:r>
              <a:rPr lang="en-US" sz="1900" b="0" u="none" strike="noStrike" dirty="0">
                <a:solidFill>
                  <a:schemeClr val="tx1"/>
                </a:solidFill>
              </a:rPr>
              <a:t>ААА</a:t>
            </a:r>
            <a:r>
              <a:rPr lang="en-US" sz="1900" b="0" i="0" u="none" strike="noStrike" dirty="0">
                <a:solidFill>
                  <a:schemeClr val="tx1"/>
                </a:solidFill>
              </a:rPr>
              <a:t> обеспечивает оказание услуг по альтернативному разрешению споров, в том числе на основании отдельного Регламента, посредством процедуры международного арбитражного разбирательства.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900" b="0" i="0" u="none" strike="noStrike" dirty="0">
                <a:solidFill>
                  <a:schemeClr val="tx1"/>
                </a:solidFill>
              </a:rPr>
              <a:t>Список арбитров </a:t>
            </a:r>
            <a:r>
              <a:rPr lang="en-US" sz="1900" b="0" u="none" strike="noStrike" dirty="0">
                <a:solidFill>
                  <a:schemeClr val="tx1"/>
                </a:solidFill>
              </a:rPr>
              <a:t>ААА</a:t>
            </a:r>
            <a:r>
              <a:rPr lang="ru-RU" sz="1900" b="0" i="1" u="none" strike="noStrike" dirty="0">
                <a:solidFill>
                  <a:schemeClr val="tx1"/>
                </a:solidFill>
              </a:rPr>
              <a:t> </a:t>
            </a:r>
            <a:r>
              <a:rPr lang="en-US" sz="1900" b="0" i="0" u="none" strike="noStrike" dirty="0">
                <a:solidFill>
                  <a:schemeClr val="tx1"/>
                </a:solidFill>
              </a:rPr>
              <a:t>включает более 20 тыс. квалифицированных специалистов в различных сферах современной предпринимательской деятельности: капитальном строительстве, банковском деле, страховом деле, торговле, перевозках и т.д.</a:t>
            </a:r>
            <a:endParaRPr lang="en-US" sz="1900" dirty="0">
              <a:solidFill>
                <a:schemeClr val="tx1"/>
              </a:solidFill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C22FCAC-D7EC-4A52-B153-FF761E223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491" y="0"/>
            <a:ext cx="7396509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ED9EDCFA-349C-8841-BDD6-0085A66DC50B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5435910" y="1955192"/>
            <a:ext cx="6098041" cy="289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023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F6D81C7-B083-478E-82FE-089A8CB72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398EDA2-4889-433D-AC01-5214D7976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99D46A-AF52-46FD-938B-D31189460A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933E919-C473-4F0E-9DBC-CC65FC9E9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BBF3BDD-5C99-4FDC-BBCB-E711359D9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6B54F2-CD11-4359-A7D6-DA7C76C09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5E66D3F-14EA-4BCD-819B-EEF581746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49D3EDE-CC3B-4573-A04B-26F32F1B2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700D0D4B-CC81-434D-B595-71AA691923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8047919-8C66-4EF3-9979-FB7112EB6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00195C4-7BCF-469C-A003-AC2F0D2F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EE82425-33CD-4CF1-9623-91BECE687F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D5289D1-D3B7-4C53-823E-280A79C02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643" y="1092200"/>
            <a:ext cx="4517009" cy="4515104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CF74486C-FA5C-8044-887C-7AF23B00E7E0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1412683" y="2155020"/>
            <a:ext cx="3876801" cy="2369156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456CE10-0EE3-4503-ACF3-1D53A6FDB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4412" y="2400639"/>
            <a:ext cx="48021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5890A5-C416-5C46-A78F-BBDB4D7193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07559" y="2446169"/>
            <a:ext cx="5775345" cy="33189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1900" b="0" u="none" strike="noStrike" dirty="0">
                <a:solidFill>
                  <a:schemeClr val="tx1"/>
                </a:solidFill>
              </a:rPr>
              <a:t>ААА</a:t>
            </a:r>
            <a:r>
              <a:rPr lang="en-US" sz="1900" b="0" i="0" u="none" strike="noStrike" dirty="0">
                <a:solidFill>
                  <a:schemeClr val="tx1"/>
                </a:solidFill>
              </a:rPr>
              <a:t> рекомендует использовать исходя из особенностей конкретного дела шесть модельных арбитражных «оговорок», четыре модельные оговорки для многопланового сотрудничества. По соглашению между Торгово-промышленной палатой РФ, Американской арбитражной ассоциацией и Стокгольмской торговой палатой в 1992 г. была согласована особая «Факультативная арбитражная оговорка для использования в контрактах в сфере российско-американской торговли и инвестиций». Арбитражное соглашение о передаче спора в </a:t>
            </a:r>
            <a:r>
              <a:rPr lang="en-US" sz="1900" b="0" u="none" strike="noStrike" dirty="0">
                <a:solidFill>
                  <a:schemeClr val="tx1"/>
                </a:solidFill>
              </a:rPr>
              <a:t>ААА</a:t>
            </a:r>
            <a:r>
              <a:rPr lang="ru-RU" sz="1900" b="0" i="1" u="none" strike="noStrike" dirty="0">
                <a:solidFill>
                  <a:schemeClr val="tx1"/>
                </a:solidFill>
              </a:rPr>
              <a:t> </a:t>
            </a:r>
            <a:r>
              <a:rPr lang="en-US" sz="1900" b="0" i="0" u="none" strike="noStrike" dirty="0">
                <a:solidFill>
                  <a:schemeClr val="tx1"/>
                </a:solidFill>
              </a:rPr>
              <a:t>предоставляет сторонам исключительную возможность подчинить арбитров особому моральному кодексу </a:t>
            </a:r>
            <a:r>
              <a:rPr lang="en-US" sz="1900" b="0" u="none" strike="noStrike" dirty="0">
                <a:solidFill>
                  <a:schemeClr val="tx1"/>
                </a:solidFill>
              </a:rPr>
              <a:t>ААА</a:t>
            </a:r>
            <a:r>
              <a:rPr lang="ru-RU" sz="1900" b="0" u="none" strike="noStrike" dirty="0">
                <a:solidFill>
                  <a:schemeClr val="tx1"/>
                </a:solidFill>
              </a:rPr>
              <a:t>. </a:t>
            </a:r>
            <a:endParaRPr lang="en-US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24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F6D81C7-B083-478E-82FE-089A8CB72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398EDA2-4889-433D-AC01-5214D7976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99D46A-AF52-46FD-938B-D31189460A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933E919-C473-4F0E-9DBC-CC65FC9E9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BBF3BDD-5C99-4FDC-BBCB-E711359D9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6B54F2-CD11-4359-A7D6-DA7C76C09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5E66D3F-14EA-4BCD-819B-EEF581746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49D3EDE-CC3B-4573-A04B-26F32F1B2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700D0D4B-CC81-434D-B595-71AA691923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8047919-8C66-4EF3-9979-FB7112EB6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00195C4-7BCF-469C-A003-AC2F0D2F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EE82425-33CD-4CF1-9623-91BECE687F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D5289D1-D3B7-4C53-823E-280A79C02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643" y="1092200"/>
            <a:ext cx="4517009" cy="4515104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AB10AACE-D5E1-4A45-ACAC-0406CEFF1873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1412683" y="1885798"/>
            <a:ext cx="3876801" cy="290760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456CE10-0EE3-4503-ACF3-1D53A6FDB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4412" y="2400639"/>
            <a:ext cx="48021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194C64-8A8C-EC4B-83DA-AF49214E03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73793" y="2553038"/>
            <a:ext cx="5699052" cy="33189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300" b="0" i="0" u="none" strike="noStrike" dirty="0">
                <a:solidFill>
                  <a:schemeClr val="tx1"/>
                </a:solidFill>
              </a:rPr>
              <a:t>1 ноября 2013 г. произошло важное событие в сфере МКА: в США Американской арбитражной ассоциацией был принят Апелляционный регламент, устанавливающий правила апелляционного пересмотра решений, принятых Американской арбитражной ассоциацией — исключение из традиционного принципа окончательности арбитражного решения.</a:t>
            </a:r>
            <a:endParaRPr lang="en-US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053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14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Натуральные материалы</vt:lpstr>
      <vt:lpstr>Характеристика основных арбитражных центров </vt:lpstr>
      <vt:lpstr>Презентация PowerPoint</vt:lpstr>
      <vt:lpstr>Лондонский Международный Третейский суд (London Court of International Arbitration — LCIA)</vt:lpstr>
      <vt:lpstr>Арбитражный институт Торговой палаты Стокгольма (The Arbitration Institute of the Stockholm Chamber of Commerce — SCC) </vt:lpstr>
      <vt:lpstr>Презентация PowerPoint</vt:lpstr>
      <vt:lpstr>Американская арбитражная ассоциация (American Arbitration Association — AAA).</vt:lpstr>
      <vt:lpstr>Презентация PowerPoint</vt:lpstr>
      <vt:lpstr>Презентация PowerPoint</vt:lpstr>
      <vt:lpstr>Презентация PowerPoint</vt:lpstr>
      <vt:lpstr>Международный арбитражный суд в Париже ICC (MAC ICC)</vt:lpstr>
      <vt:lpstr>Международный коммерческий арбитражный суд при Торгово-промышленной палате Российской Федерации (МКАС) </vt:lpstr>
      <vt:lpstr>В МКАС по соглашению сторон могут передаваться: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участников исполнительного производства</dc:title>
  <dc:creator>okaygelya@yandex.ru</dc:creator>
  <cp:lastModifiedBy>okaygelya@yandex.ru</cp:lastModifiedBy>
  <cp:revision>2</cp:revision>
  <dcterms:created xsi:type="dcterms:W3CDTF">2022-09-20T18:33:47Z</dcterms:created>
  <dcterms:modified xsi:type="dcterms:W3CDTF">2022-09-20T20:38:45Z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717972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