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58" r:id="rId4"/>
  </p:sldMasterIdLst>
  <p:notesMasterIdLst>
    <p:notesMasterId r:id="rId13"/>
  </p:notesMasterIdLst>
  <p:sldIdLst>
    <p:sldId id="316" r:id="rId5"/>
    <p:sldId id="310" r:id="rId6"/>
    <p:sldId id="311" r:id="rId7"/>
    <p:sldId id="312" r:id="rId8"/>
    <p:sldId id="295" r:id="rId9"/>
    <p:sldId id="313" r:id="rId10"/>
    <p:sldId id="303" r:id="rId11"/>
    <p:sldId id="3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53" autoAdjust="0"/>
    <p:restoredTop sz="95226" autoAdjust="0"/>
  </p:normalViewPr>
  <p:slideViewPr>
    <p:cSldViewPr snapToGrid="0">
      <p:cViewPr varScale="1">
        <p:scale>
          <a:sx n="81" d="100"/>
          <a:sy n="81" d="100"/>
        </p:scale>
        <p:origin x="264" y="62"/>
      </p:cViewPr>
      <p:guideLst/>
    </p:cSldViewPr>
  </p:slideViewPr>
  <p:outlineViewPr>
    <p:cViewPr>
      <p:scale>
        <a:sx n="33" d="100"/>
        <a:sy n="33" d="100"/>
      </p:scale>
      <p:origin x="0" y="-318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B1857-7F2F-4FA5-AC91-CA6CB406E5ED}" type="datetimeFigureOut">
              <a:rPr lang="en-US" smtClean="0"/>
              <a:t>5/24/2024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1AFB1-1A0D-4465-9C69-5C319B14D7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275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3A8F-B976-406D-827A-8714EFF803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3159" y="1348536"/>
            <a:ext cx="4076458" cy="3654827"/>
          </a:xfrm>
        </p:spPr>
        <p:txBody>
          <a:bodyPr anchor="b">
            <a:normAutofit/>
          </a:bodyPr>
          <a:lstStyle>
            <a:lvl1pPr algn="r">
              <a:defRPr lang="en-US" sz="3600" b="1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A4851079-28FC-41AF-8373-BD8382DEDA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3159" y="5170453"/>
            <a:ext cx="4076458" cy="990197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</a:lstStyle>
          <a:p>
            <a:pPr algn="r"/>
            <a:r>
              <a:rPr lang="en-US" dirty="0">
                <a:solidFill>
                  <a:schemeClr val="bg1"/>
                </a:solidFill>
                <a:cs typeface="Calibri"/>
              </a:rPr>
              <a:t>Click to edit master text style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D6C3907-3C68-4C02-98EE-B36817B3763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457025" y="0"/>
            <a:ext cx="6734974" cy="6858001"/>
          </a:xfrm>
          <a:custGeom>
            <a:avLst/>
            <a:gdLst>
              <a:gd name="connsiteX0" fmla="*/ 1 w 6734974"/>
              <a:gd name="connsiteY0" fmla="*/ 6292661 h 6858001"/>
              <a:gd name="connsiteX1" fmla="*/ 6734974 w 6734974"/>
              <a:gd name="connsiteY1" fmla="*/ 6292661 h 6858001"/>
              <a:gd name="connsiteX2" fmla="*/ 6734974 w 6734974"/>
              <a:gd name="connsiteY2" fmla="*/ 6858001 h 6858001"/>
              <a:gd name="connsiteX3" fmla="*/ 1 w 6734974"/>
              <a:gd name="connsiteY3" fmla="*/ 6858001 h 6858001"/>
              <a:gd name="connsiteX4" fmla="*/ 0 w 6734974"/>
              <a:gd name="connsiteY4" fmla="*/ 0 h 6858001"/>
              <a:gd name="connsiteX5" fmla="*/ 6734973 w 6734974"/>
              <a:gd name="connsiteY5" fmla="*/ 0 h 6858001"/>
              <a:gd name="connsiteX6" fmla="*/ 6734973 w 6734974"/>
              <a:gd name="connsiteY6" fmla="*/ 6256019 h 6858001"/>
              <a:gd name="connsiteX7" fmla="*/ 0 w 6734974"/>
              <a:gd name="connsiteY7" fmla="*/ 6256019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734974" h="6858001">
                <a:moveTo>
                  <a:pt x="1" y="6292661"/>
                </a:moveTo>
                <a:lnTo>
                  <a:pt x="6734974" y="6292661"/>
                </a:lnTo>
                <a:lnTo>
                  <a:pt x="6734974" y="6858001"/>
                </a:lnTo>
                <a:lnTo>
                  <a:pt x="1" y="6858001"/>
                </a:lnTo>
                <a:close/>
                <a:moveTo>
                  <a:pt x="0" y="0"/>
                </a:moveTo>
                <a:lnTo>
                  <a:pt x="6734973" y="0"/>
                </a:lnTo>
                <a:lnTo>
                  <a:pt x="6734973" y="6256019"/>
                </a:lnTo>
                <a:lnTo>
                  <a:pt x="0" y="625601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984E7FD-271C-4B10-826F-A323C479DD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793159" y="6274339"/>
            <a:ext cx="1139884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04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328220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3282206" cy="3684588"/>
          </a:xfrm>
        </p:spPr>
        <p:txBody>
          <a:bodyPr>
            <a:noAutofit/>
          </a:bodyPr>
          <a:lstStyle>
            <a:lvl1pPr>
              <a:lnSpc>
                <a:spcPts val="2500"/>
              </a:lnSpc>
              <a:defRPr sz="2000"/>
            </a:lvl1pPr>
            <a:lvl2pPr>
              <a:lnSpc>
                <a:spcPts val="2500"/>
              </a:lnSpc>
              <a:defRPr sz="2000"/>
            </a:lvl2pPr>
            <a:lvl3pPr>
              <a:lnSpc>
                <a:spcPts val="2500"/>
              </a:lnSpc>
              <a:defRPr sz="2000"/>
            </a:lvl3pPr>
            <a:lvl4pPr>
              <a:lnSpc>
                <a:spcPts val="2500"/>
              </a:lnSpc>
              <a:defRPr sz="2000"/>
            </a:lvl4pPr>
            <a:lvl5pPr>
              <a:lnSpc>
                <a:spcPts val="2500"/>
              </a:lnSpc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46815" y="1681163"/>
            <a:ext cx="32983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46815" y="2505075"/>
            <a:ext cx="3298370" cy="3684588"/>
          </a:xfrm>
        </p:spPr>
        <p:txBody>
          <a:bodyPr>
            <a:noAutofit/>
          </a:bodyPr>
          <a:lstStyle>
            <a:lvl1pPr>
              <a:lnSpc>
                <a:spcPts val="2500"/>
              </a:lnSpc>
              <a:defRPr sz="2000"/>
            </a:lvl1pPr>
            <a:lvl2pPr>
              <a:lnSpc>
                <a:spcPts val="2500"/>
              </a:lnSpc>
              <a:defRPr sz="2000"/>
            </a:lvl2pPr>
            <a:lvl3pPr>
              <a:lnSpc>
                <a:spcPts val="2500"/>
              </a:lnSpc>
              <a:defRPr sz="2000"/>
            </a:lvl3pPr>
            <a:lvl4pPr>
              <a:lnSpc>
                <a:spcPts val="2500"/>
              </a:lnSpc>
              <a:defRPr sz="2000"/>
            </a:lvl4pPr>
            <a:lvl5pPr>
              <a:lnSpc>
                <a:spcPts val="2500"/>
              </a:lnSpc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F0B73B7-7EF9-4436-8B85-AC6CB551C0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53841" y="1681163"/>
            <a:ext cx="32983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012A1950-E837-4678-94B1-FA24467145A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53841" y="2505075"/>
            <a:ext cx="3298370" cy="3684588"/>
          </a:xfrm>
        </p:spPr>
        <p:txBody>
          <a:bodyPr>
            <a:noAutofit/>
          </a:bodyPr>
          <a:lstStyle>
            <a:lvl1pPr>
              <a:lnSpc>
                <a:spcPts val="2500"/>
              </a:lnSpc>
              <a:defRPr sz="2000"/>
            </a:lvl1pPr>
            <a:lvl2pPr>
              <a:lnSpc>
                <a:spcPts val="2500"/>
              </a:lnSpc>
              <a:defRPr sz="2000"/>
            </a:lvl2pPr>
            <a:lvl3pPr>
              <a:lnSpc>
                <a:spcPts val="2500"/>
              </a:lnSpc>
              <a:defRPr sz="2000"/>
            </a:lvl3pPr>
            <a:lvl4pPr>
              <a:lnSpc>
                <a:spcPts val="2500"/>
              </a:lnSpc>
              <a:defRPr sz="2000"/>
            </a:lvl4pPr>
            <a:lvl5pPr>
              <a:lnSpc>
                <a:spcPts val="2500"/>
              </a:lnSpc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Graphic 15">
            <a:extLst>
              <a:ext uri="{FF2B5EF4-FFF2-40B4-BE49-F238E27FC236}">
                <a16:creationId xmlns:a16="http://schemas.microsoft.com/office/drawing/2014/main" id="{C425DB15-1B5A-4780-98B4-C0921A42F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96A2980-FE4D-41BC-9B3F-DEC465C64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Graphic 14">
            <a:extLst>
              <a:ext uri="{FF2B5EF4-FFF2-40B4-BE49-F238E27FC236}">
                <a16:creationId xmlns:a16="http://schemas.microsoft.com/office/drawing/2014/main" id="{2BBEE260-2DCA-4E68-9719-2D94DA793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6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E95D367-78A2-47F5-B8D8-808AF3A34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11">
            <a:extLst>
              <a:ext uri="{FF2B5EF4-FFF2-40B4-BE49-F238E27FC236}">
                <a16:creationId xmlns:a16="http://schemas.microsoft.com/office/drawing/2014/main" id="{6109EF88-13AD-41C1-97AF-8C2772981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0">
            <a:extLst>
              <a:ext uri="{FF2B5EF4-FFF2-40B4-BE49-F238E27FC236}">
                <a16:creationId xmlns:a16="http://schemas.microsoft.com/office/drawing/2014/main" id="{45E9990E-4826-4D59-9C78-9A4A6CA11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F2C717-2A7A-4268-8EAA-2647EC667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9031"/>
            <a:ext cx="4984628" cy="1491339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FC668B-6914-4B3A-B7DF-20E1580B17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2814530"/>
            <a:ext cx="4984628" cy="3359258"/>
          </a:xfrm>
        </p:spPr>
        <p:txBody>
          <a:bodyPr>
            <a:normAutofit/>
          </a:bodyPr>
          <a:lstStyle>
            <a:lvl1pPr marL="0" indent="0">
              <a:buNone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7407AA4-CC80-45E8-B78C-F0CF175638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4666" y="1678220"/>
            <a:ext cx="4267645" cy="4267645"/>
          </a:xfrm>
          <a:custGeom>
            <a:avLst/>
            <a:gdLst>
              <a:gd name="connsiteX0" fmla="*/ 2133823 w 4267645"/>
              <a:gd name="connsiteY0" fmla="*/ 0 h 4267645"/>
              <a:gd name="connsiteX1" fmla="*/ 4267645 w 4267645"/>
              <a:gd name="connsiteY1" fmla="*/ 2133823 h 4267645"/>
              <a:gd name="connsiteX2" fmla="*/ 2133823 w 4267645"/>
              <a:gd name="connsiteY2" fmla="*/ 4267645 h 4267645"/>
              <a:gd name="connsiteX3" fmla="*/ 0 w 4267645"/>
              <a:gd name="connsiteY3" fmla="*/ 2133823 h 4267645"/>
              <a:gd name="connsiteX4" fmla="*/ 2133823 w 4267645"/>
              <a:gd name="connsiteY4" fmla="*/ 0 h 4267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7645" h="4267645">
                <a:moveTo>
                  <a:pt x="2133823" y="0"/>
                </a:moveTo>
                <a:cubicBezTo>
                  <a:pt x="3312299" y="0"/>
                  <a:pt x="4267645" y="955346"/>
                  <a:pt x="4267645" y="2133823"/>
                </a:cubicBezTo>
                <a:cubicBezTo>
                  <a:pt x="4267645" y="3312300"/>
                  <a:pt x="3312299" y="4267645"/>
                  <a:pt x="2133823" y="4267645"/>
                </a:cubicBezTo>
                <a:cubicBezTo>
                  <a:pt x="955346" y="4267645"/>
                  <a:pt x="0" y="3312300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B730DE-0120-46E6-8D3A-600D766F15D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043382-22FC-496B-AEE9-278F3734E2B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7962190" y="623907"/>
            <a:ext cx="41148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288E7F-4AC4-4AE1-9CDB-DE61BFDA668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6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6CDB3-CB80-4B55-AA7A-C57DCAC8B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908" y="894110"/>
            <a:ext cx="5181735" cy="2534890"/>
          </a:xfrm>
        </p:spPr>
        <p:txBody>
          <a:bodyPr anchor="b">
            <a:noAutofit/>
          </a:bodyPr>
          <a:lstStyle>
            <a:lvl1pPr>
              <a:defRPr lang="en-US" sz="5400" b="1" kern="1200" spc="400" baseline="0" dirty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24" name="Graphic 13">
            <a:extLst>
              <a:ext uri="{FF2B5EF4-FFF2-40B4-BE49-F238E27FC236}">
                <a16:creationId xmlns:a16="http://schemas.microsoft.com/office/drawing/2014/main" id="{EFD46DF2-E81B-4E77-B06D-F09DC58531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6" name="Graphic 12">
            <a:extLst>
              <a:ext uri="{FF2B5EF4-FFF2-40B4-BE49-F238E27FC236}">
                <a16:creationId xmlns:a16="http://schemas.microsoft.com/office/drawing/2014/main" id="{D044CC36-2EFF-44B0-90A3-986DACB7E8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8" name="Graphic 15">
            <a:extLst>
              <a:ext uri="{FF2B5EF4-FFF2-40B4-BE49-F238E27FC236}">
                <a16:creationId xmlns:a16="http://schemas.microsoft.com/office/drawing/2014/main" id="{AAA3D090-A815-4AF9-88CE-94F0B7DD3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498169C0-3B43-43E5-AC66-3B5B27A4660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04905" y="3728425"/>
            <a:ext cx="5181735" cy="2534890"/>
          </a:xfrm>
        </p:spPr>
        <p:txBody>
          <a:bodyPr>
            <a:normAutofit/>
          </a:bodyPr>
          <a:lstStyle>
            <a:lvl1pPr marL="0" indent="0">
              <a:buNone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77F553A0-E179-4D32-97DB-0F36799679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30003" y="1856226"/>
            <a:ext cx="2040674" cy="2040674"/>
          </a:xfrm>
          <a:custGeom>
            <a:avLst/>
            <a:gdLst>
              <a:gd name="connsiteX0" fmla="*/ 1020337 w 2040674"/>
              <a:gd name="connsiteY0" fmla="*/ 0 h 2040674"/>
              <a:gd name="connsiteX1" fmla="*/ 2040674 w 2040674"/>
              <a:gd name="connsiteY1" fmla="*/ 1020337 h 2040674"/>
              <a:gd name="connsiteX2" fmla="*/ 1020337 w 2040674"/>
              <a:gd name="connsiteY2" fmla="*/ 2040674 h 2040674"/>
              <a:gd name="connsiteX3" fmla="*/ 0 w 2040674"/>
              <a:gd name="connsiteY3" fmla="*/ 1020337 h 2040674"/>
              <a:gd name="connsiteX4" fmla="*/ 1020337 w 2040674"/>
              <a:gd name="connsiteY4" fmla="*/ 0 h 2040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0674" h="2040674">
                <a:moveTo>
                  <a:pt x="1020337" y="0"/>
                </a:moveTo>
                <a:cubicBezTo>
                  <a:pt x="1583854" y="0"/>
                  <a:pt x="2040674" y="456820"/>
                  <a:pt x="2040674" y="1020337"/>
                </a:cubicBezTo>
                <a:cubicBezTo>
                  <a:pt x="2040674" y="1583854"/>
                  <a:pt x="1583854" y="2040674"/>
                  <a:pt x="1020337" y="2040674"/>
                </a:cubicBezTo>
                <a:cubicBezTo>
                  <a:pt x="456820" y="2040674"/>
                  <a:pt x="0" y="1583854"/>
                  <a:pt x="0" y="1020337"/>
                </a:cubicBezTo>
                <a:cubicBezTo>
                  <a:pt x="0" y="456820"/>
                  <a:pt x="456820" y="0"/>
                  <a:pt x="102033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9BD1CE3-05F6-44F6-B6FB-EB60AB96BE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25160" y="0"/>
            <a:ext cx="2866840" cy="2925044"/>
          </a:xfrm>
          <a:custGeom>
            <a:avLst/>
            <a:gdLst>
              <a:gd name="connsiteX0" fmla="*/ 1437601 w 2866840"/>
              <a:gd name="connsiteY0" fmla="*/ 0 h 2925044"/>
              <a:gd name="connsiteX1" fmla="*/ 1488735 w 2866840"/>
              <a:gd name="connsiteY1" fmla="*/ 0 h 2925044"/>
              <a:gd name="connsiteX2" fmla="*/ 1612768 w 2866840"/>
              <a:gd name="connsiteY2" fmla="*/ 6263 h 2925044"/>
              <a:gd name="connsiteX3" fmla="*/ 2860554 w 2866840"/>
              <a:gd name="connsiteY3" fmla="*/ 1026775 h 2925044"/>
              <a:gd name="connsiteX4" fmla="*/ 2866840 w 2866840"/>
              <a:gd name="connsiteY4" fmla="*/ 1051223 h 2925044"/>
              <a:gd name="connsiteX5" fmla="*/ 2866840 w 2866840"/>
              <a:gd name="connsiteY5" fmla="*/ 1872530 h 2925044"/>
              <a:gd name="connsiteX6" fmla="*/ 2860554 w 2866840"/>
              <a:gd name="connsiteY6" fmla="*/ 1896978 h 2925044"/>
              <a:gd name="connsiteX7" fmla="*/ 1463168 w 2866840"/>
              <a:gd name="connsiteY7" fmla="*/ 2925044 h 2925044"/>
              <a:gd name="connsiteX8" fmla="*/ 0 w 2866840"/>
              <a:gd name="connsiteY8" fmla="*/ 1461877 h 2925044"/>
              <a:gd name="connsiteX9" fmla="*/ 1313568 w 2866840"/>
              <a:gd name="connsiteY9" fmla="*/ 6263 h 2925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66840" h="2925044">
                <a:moveTo>
                  <a:pt x="1437601" y="0"/>
                </a:moveTo>
                <a:lnTo>
                  <a:pt x="1488735" y="0"/>
                </a:lnTo>
                <a:lnTo>
                  <a:pt x="1612768" y="6263"/>
                </a:lnTo>
                <a:cubicBezTo>
                  <a:pt x="2203017" y="66206"/>
                  <a:pt x="2689551" y="476982"/>
                  <a:pt x="2860554" y="1026775"/>
                </a:cubicBezTo>
                <a:lnTo>
                  <a:pt x="2866840" y="1051223"/>
                </a:lnTo>
                <a:lnTo>
                  <a:pt x="2866840" y="1872530"/>
                </a:lnTo>
                <a:lnTo>
                  <a:pt x="2860554" y="1896978"/>
                </a:lnTo>
                <a:cubicBezTo>
                  <a:pt x="2675300" y="2492588"/>
                  <a:pt x="2119737" y="2925044"/>
                  <a:pt x="1463168" y="2925044"/>
                </a:cubicBezTo>
                <a:cubicBezTo>
                  <a:pt x="655082" y="2925044"/>
                  <a:pt x="0" y="2269962"/>
                  <a:pt x="0" y="1461877"/>
                </a:cubicBezTo>
                <a:cubicBezTo>
                  <a:pt x="0" y="704296"/>
                  <a:pt x="575756" y="81192"/>
                  <a:pt x="1313568" y="626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86562173-D9DF-4B80-B41C-B2366D8F2CC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465227" y="3267983"/>
            <a:ext cx="3726773" cy="3590017"/>
          </a:xfrm>
          <a:custGeom>
            <a:avLst/>
            <a:gdLst>
              <a:gd name="connsiteX0" fmla="*/ 2272751 w 3726773"/>
              <a:gd name="connsiteY0" fmla="*/ 0 h 3590017"/>
              <a:gd name="connsiteX1" fmla="*/ 3718432 w 3726773"/>
              <a:gd name="connsiteY1" fmla="*/ 518986 h 3590017"/>
              <a:gd name="connsiteX2" fmla="*/ 3726773 w 3726773"/>
              <a:gd name="connsiteY2" fmla="*/ 526567 h 3590017"/>
              <a:gd name="connsiteX3" fmla="*/ 3726773 w 3726773"/>
              <a:gd name="connsiteY3" fmla="*/ 3590017 h 3590017"/>
              <a:gd name="connsiteX4" fmla="*/ 422959 w 3726773"/>
              <a:gd name="connsiteY4" fmla="*/ 3590017 h 3590017"/>
              <a:gd name="connsiteX5" fmla="*/ 388150 w 3726773"/>
              <a:gd name="connsiteY5" fmla="*/ 3543469 h 3590017"/>
              <a:gd name="connsiteX6" fmla="*/ 0 w 3726773"/>
              <a:gd name="connsiteY6" fmla="*/ 2272752 h 3590017"/>
              <a:gd name="connsiteX7" fmla="*/ 2272751 w 3726773"/>
              <a:gd name="connsiteY7" fmla="*/ 0 h 3590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26773" h="3590017">
                <a:moveTo>
                  <a:pt x="2272751" y="0"/>
                </a:moveTo>
                <a:cubicBezTo>
                  <a:pt x="2821903" y="0"/>
                  <a:pt x="3325566" y="194765"/>
                  <a:pt x="3718432" y="518986"/>
                </a:cubicBezTo>
                <a:lnTo>
                  <a:pt x="3726773" y="526567"/>
                </a:lnTo>
                <a:lnTo>
                  <a:pt x="3726773" y="3590017"/>
                </a:lnTo>
                <a:lnTo>
                  <a:pt x="422959" y="3590017"/>
                </a:lnTo>
                <a:lnTo>
                  <a:pt x="388150" y="3543469"/>
                </a:lnTo>
                <a:cubicBezTo>
                  <a:pt x="143093" y="3180735"/>
                  <a:pt x="0" y="2743454"/>
                  <a:pt x="0" y="2272752"/>
                </a:cubicBezTo>
                <a:cubicBezTo>
                  <a:pt x="0" y="1017546"/>
                  <a:pt x="1017546" y="0"/>
                  <a:pt x="2272751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5" name="Slide Number Placeholder 8">
            <a:extLst>
              <a:ext uri="{FF2B5EF4-FFF2-40B4-BE49-F238E27FC236}">
                <a16:creationId xmlns:a16="http://schemas.microsoft.com/office/drawing/2014/main" id="{2CFE18B2-C456-4DF2-9D4C-6A9017A62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8ABD619-DC62-4FA6-8ABC-122A5C4B42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98E82A-0F3A-4A95-B364-F76F0A493755}"/>
              </a:ext>
            </a:extLst>
          </p:cNvPr>
          <p:cNvSpPr>
            <a:spLocks noGrp="1"/>
          </p:cNvSpPr>
          <p:nvPr>
            <p:ph type="dt" sz="half" idx="17"/>
          </p:nvPr>
        </p:nvSpPr>
        <p:spPr>
          <a:xfrm>
            <a:off x="1301262" y="21822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32504-F5A4-48F8-B4E9-260A94B9BDA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 rot="16200000">
            <a:off x="-762668" y="4999038"/>
            <a:ext cx="335280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61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AFE17E6-924C-47EE-8164-2CD1687C7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3008" y="252743"/>
            <a:ext cx="4739619" cy="304261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572DC8-7C70-4BE2-9DB2-CFABD37F8F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5449" y="3548095"/>
            <a:ext cx="4739619" cy="304261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46745-2521-4BB4-80EC-24CD13FF3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583" y="252743"/>
            <a:ext cx="4434721" cy="1965163"/>
          </a:xfrm>
        </p:spPr>
        <p:txBody>
          <a:bodyPr anchor="b">
            <a:normAutofit/>
          </a:bodyPr>
          <a:lstStyle>
            <a:lvl1pPr>
              <a:def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6A9682C5-2804-43F9-B365-D5F853CEB3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52550" y="539750"/>
            <a:ext cx="4281488" cy="2468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1E5E2300-A2FB-4449-8855-6D21495825B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4050" y="3835400"/>
            <a:ext cx="4281488" cy="2468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F83215D-2938-4915-9C53-FDF71E3F0E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92583" y="2645922"/>
            <a:ext cx="4434721" cy="3710427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n-US" sz="1800" dirty="0">
                <a:cs typeface="Calibri"/>
              </a:rPr>
              <a:t>Click to edit master text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8238B2-89F4-4CBF-8949-A4979F889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6">
            <a:extLst>
              <a:ext uri="{FF2B5EF4-FFF2-40B4-BE49-F238E27FC236}">
                <a16:creationId xmlns:a16="http://schemas.microsoft.com/office/drawing/2014/main" id="{5899A11A-FB87-441D-8F10-20485D20E770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785751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24" name="Footer Placeholder 7">
            <a:extLst>
              <a:ext uri="{FF2B5EF4-FFF2-40B4-BE49-F238E27FC236}">
                <a16:creationId xmlns:a16="http://schemas.microsoft.com/office/drawing/2014/main" id="{58BCD522-5AD9-4F60-813E-CB3B6AEAB6E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 rot="16200000">
            <a:off x="9812116" y="1591485"/>
            <a:ext cx="3548094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25" name="Slide Number Placeholder 8">
            <a:extLst>
              <a:ext uri="{FF2B5EF4-FFF2-40B4-BE49-F238E27FC236}">
                <a16:creationId xmlns:a16="http://schemas.microsoft.com/office/drawing/2014/main" id="{AE30A9EF-2135-43EE-8E37-70C7EE1BCAF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8238B2-89F4-4CBF-8949-A4979F889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E48A8E28-7873-4AFA-A619-0E497E018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92268" y="536567"/>
            <a:ext cx="5784867" cy="5784867"/>
          </a:xfrm>
          <a:prstGeom prst="ellipse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46745-2521-4BB4-80EC-24CD13FF3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340" y="2446418"/>
            <a:ext cx="4434721" cy="1965163"/>
          </a:xfrm>
        </p:spPr>
        <p:txBody>
          <a:bodyPr anchor="ctr">
            <a:normAutofit/>
          </a:bodyPr>
          <a:lstStyle>
            <a:lvl1pPr algn="ctr">
              <a:defRPr lang="en-US" sz="45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F83215D-2938-4915-9C53-FDF71E3F0E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92583" y="536567"/>
            <a:ext cx="4518504" cy="5784867"/>
          </a:xfrm>
        </p:spPr>
        <p:txBody>
          <a:bodyPr anchor="ctr">
            <a:normAutofit/>
          </a:bodyPr>
          <a:lstStyle>
            <a:lvl1pPr marL="0" indent="0">
              <a:lnSpc>
                <a:spcPts val="2500"/>
              </a:lnSpc>
              <a:buNone/>
              <a:defRPr sz="1800"/>
            </a:lvl1pPr>
          </a:lstStyle>
          <a:p>
            <a:r>
              <a:rPr lang="en-US" sz="1800" dirty="0">
                <a:cs typeface="Calibri"/>
              </a:rPr>
              <a:t>Click to edit master text style</a:t>
            </a:r>
          </a:p>
        </p:txBody>
      </p:sp>
      <p:sp>
        <p:nvSpPr>
          <p:cNvPr id="4" name="Graphic 13">
            <a:extLst>
              <a:ext uri="{FF2B5EF4-FFF2-40B4-BE49-F238E27FC236}">
                <a16:creationId xmlns:a16="http://schemas.microsoft.com/office/drawing/2014/main" id="{5EB0124E-1A8A-4EB1-A9CF-E273590B60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09945" y="351421"/>
            <a:ext cx="198609" cy="198609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12">
            <a:extLst>
              <a:ext uri="{FF2B5EF4-FFF2-40B4-BE49-F238E27FC236}">
                <a16:creationId xmlns:a16="http://schemas.microsoft.com/office/drawing/2014/main" id="{44654EA2-A648-4219-B093-1C05AE964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25883" y="5732852"/>
            <a:ext cx="130186" cy="130186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81C0EC89-A66C-4027-8FF0-F7605B506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39223" y="1072473"/>
            <a:ext cx="182432" cy="182432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5D6AF-D6A0-4AA6-9810-97D9EBF677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85751" y="6356350"/>
            <a:ext cx="2743200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E5DE1C-B9B3-43A2-ADC2-A1E16556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2116" y="1591485"/>
            <a:ext cx="3548094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2333A7-2FA8-4CD0-8D5D-EE98B3E37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33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F236E68-2CF8-44ED-939D-0302808CE8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370" cy="6858000"/>
          </a:xfrm>
          <a:custGeom>
            <a:avLst/>
            <a:gdLst>
              <a:gd name="connsiteX0" fmla="*/ 0 w 12188370"/>
              <a:gd name="connsiteY0" fmla="*/ 0 h 6858000"/>
              <a:gd name="connsiteX1" fmla="*/ 12188370 w 12188370"/>
              <a:gd name="connsiteY1" fmla="*/ 0 h 6858000"/>
              <a:gd name="connsiteX2" fmla="*/ 12188370 w 12188370"/>
              <a:gd name="connsiteY2" fmla="*/ 6858000 h 6858000"/>
              <a:gd name="connsiteX3" fmla="*/ 0 w 12188370"/>
              <a:gd name="connsiteY3" fmla="*/ 6858000 h 6858000"/>
              <a:gd name="connsiteX4" fmla="*/ 0 w 12188370"/>
              <a:gd name="connsiteY4" fmla="*/ 843875 h 6858000"/>
              <a:gd name="connsiteX5" fmla="*/ 8473201 w 12188370"/>
              <a:gd name="connsiteY5" fmla="*/ 843875 h 6858000"/>
              <a:gd name="connsiteX6" fmla="*/ 8473201 w 12188370"/>
              <a:gd name="connsiteY6" fmla="*/ 816443 h 6858000"/>
              <a:gd name="connsiteX7" fmla="*/ 0 w 12188370"/>
              <a:gd name="connsiteY7" fmla="*/ 8164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370" h="6858000">
                <a:moveTo>
                  <a:pt x="0" y="0"/>
                </a:moveTo>
                <a:lnTo>
                  <a:pt x="12188370" y="0"/>
                </a:lnTo>
                <a:lnTo>
                  <a:pt x="12188370" y="6858000"/>
                </a:lnTo>
                <a:lnTo>
                  <a:pt x="0" y="6858000"/>
                </a:lnTo>
                <a:lnTo>
                  <a:pt x="0" y="843875"/>
                </a:lnTo>
                <a:lnTo>
                  <a:pt x="8473201" y="843875"/>
                </a:lnTo>
                <a:lnTo>
                  <a:pt x="8473201" y="816443"/>
                </a:lnTo>
                <a:lnTo>
                  <a:pt x="0" y="81644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2F3A8F-B976-406D-827A-8714EFF803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275" y="2276439"/>
            <a:ext cx="9679448" cy="2868439"/>
          </a:xfrm>
        </p:spPr>
        <p:txBody>
          <a:bodyPr anchor="b">
            <a:noAutofit/>
          </a:bodyPr>
          <a:lstStyle>
            <a:lvl1pPr algn="l">
              <a:defRPr lang="en-US" sz="7200" b="1" kern="1200" cap="all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91D9E9B9-E0A7-4C75-946E-BBAEBCC2CA6A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1256275" y="5098254"/>
            <a:ext cx="9679449" cy="750259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Subtitle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3C6873F-B921-4626-97A7-FD8E9398E4E7}"/>
              </a:ext>
            </a:extLst>
          </p:cNvPr>
          <p:cNvCxnSpPr>
            <a:cxnSpLocks/>
          </p:cNvCxnSpPr>
          <p:nvPr userDrawn="1"/>
        </p:nvCxnSpPr>
        <p:spPr>
          <a:xfrm flipH="1">
            <a:off x="-10886" y="821523"/>
            <a:ext cx="847320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Graphic 13">
            <a:extLst>
              <a:ext uri="{FF2B5EF4-FFF2-40B4-BE49-F238E27FC236}">
                <a16:creationId xmlns:a16="http://schemas.microsoft.com/office/drawing/2014/main" id="{275D0799-1240-4A8C-98BF-96679D262568}"/>
              </a:ext>
            </a:extLst>
          </p:cNvPr>
          <p:cNvSpPr/>
          <p:nvPr userDrawn="1"/>
        </p:nvSpPr>
        <p:spPr>
          <a:xfrm>
            <a:off x="544954" y="2865643"/>
            <a:ext cx="146329" cy="157937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Graphic 12">
            <a:extLst>
              <a:ext uri="{FF2B5EF4-FFF2-40B4-BE49-F238E27FC236}">
                <a16:creationId xmlns:a16="http://schemas.microsoft.com/office/drawing/2014/main" id="{3F7A1898-37E9-4DF7-9E1E-A5D41681C6D9}"/>
              </a:ext>
            </a:extLst>
          </p:cNvPr>
          <p:cNvSpPr/>
          <p:nvPr userDrawn="1"/>
        </p:nvSpPr>
        <p:spPr>
          <a:xfrm>
            <a:off x="903734" y="3094942"/>
            <a:ext cx="100584" cy="100584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5">
            <a:extLst>
              <a:ext uri="{FF2B5EF4-FFF2-40B4-BE49-F238E27FC236}">
                <a16:creationId xmlns:a16="http://schemas.microsoft.com/office/drawing/2014/main" id="{DA49FC99-340D-4901-98CD-6C4D1941C969}"/>
              </a:ext>
            </a:extLst>
          </p:cNvPr>
          <p:cNvSpPr/>
          <p:nvPr userDrawn="1"/>
        </p:nvSpPr>
        <p:spPr>
          <a:xfrm>
            <a:off x="532920" y="3619230"/>
            <a:ext cx="128016" cy="128016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67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,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395" y="1825625"/>
            <a:ext cx="10069401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25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67D4E1F-D8DD-4ED2-8901-A47E93089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46745-2521-4BB4-80EC-24CD13FF3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2583" y="252743"/>
            <a:ext cx="4434721" cy="4820000"/>
          </a:xfrm>
        </p:spPr>
        <p:txBody>
          <a:bodyPr anchor="b">
            <a:normAutofit/>
          </a:bodyPr>
          <a:lstStyle>
            <a:lvl1pPr>
              <a:def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6A9682C5-2804-43F9-B365-D5F853CEB3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3301" y="299507"/>
            <a:ext cx="5221620" cy="62589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E19B6EE4-4480-4732-A518-32AAC2EC081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1F83215D-2938-4915-9C53-FDF71E3F0E1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92583" y="5377543"/>
            <a:ext cx="4434721" cy="978806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z="1800" dirty="0">
                <a:cs typeface="Calibri"/>
              </a:rPr>
              <a:t>Click to edit master text style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8238B2-89F4-4CBF-8949-A4979F889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877BB9-EBFF-47D8-BB86-67C309ACB10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 rot="16200000">
            <a:off x="9812116" y="1591485"/>
            <a:ext cx="3548094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CC749-7E8D-4AF0-B13E-80DDB47E253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10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1B15A-5639-4D83-9CDE-B6FC231C5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724" y="346498"/>
            <a:ext cx="8117654" cy="1325563"/>
          </a:xfrm>
        </p:spPr>
        <p:txBody>
          <a:bodyPr>
            <a:normAutofit/>
          </a:bodyPr>
          <a:lstStyle>
            <a:lvl1pPr>
              <a:defRPr sz="5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AAB6B174-300F-4F50-A575-00A13C16358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9438" y="2006600"/>
            <a:ext cx="2286000" cy="2608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74E96A81-148E-486F-BEFA-3D3FDB0B412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94908" y="2006380"/>
            <a:ext cx="2286000" cy="2608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17F02522-1BD4-4AC9-BBCB-05010ECC0A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10378" y="2015722"/>
            <a:ext cx="2286000" cy="2608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E961DC1B-263A-48A8-89E6-541AC356E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27276" y="2006379"/>
            <a:ext cx="2286000" cy="26082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2C4443B1-A455-4AF9-BE87-A07EA91F85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78724" y="5017734"/>
            <a:ext cx="2286000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600" b="1" i="0" kern="1200" cap="all" spc="40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2" name="Text Placeholder 27">
            <a:extLst>
              <a:ext uri="{FF2B5EF4-FFF2-40B4-BE49-F238E27FC236}">
                <a16:creationId xmlns:a16="http://schemas.microsoft.com/office/drawing/2014/main" id="{EEC7D0BC-E2A5-4FBE-A334-D9FF80B0DD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8724" y="5352052"/>
            <a:ext cx="2286000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27">
            <a:extLst>
              <a:ext uri="{FF2B5EF4-FFF2-40B4-BE49-F238E27FC236}">
                <a16:creationId xmlns:a16="http://schemas.microsoft.com/office/drawing/2014/main" id="{0CC80C9C-897F-4C36-8150-427548D8FFC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94908" y="5017734"/>
            <a:ext cx="2286000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600" b="1" i="0" kern="1200" cap="all" spc="40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marL="0" indent="0">
              <a:buNone/>
              <a:defRPr/>
            </a:lvl2pPr>
          </a:lstStyle>
          <a:p>
            <a:pPr marL="3690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</a:t>
            </a:r>
          </a:p>
        </p:txBody>
      </p:sp>
      <p:sp>
        <p:nvSpPr>
          <p:cNvPr id="24" name="Text Placeholder 27">
            <a:extLst>
              <a:ext uri="{FF2B5EF4-FFF2-40B4-BE49-F238E27FC236}">
                <a16:creationId xmlns:a16="http://schemas.microsoft.com/office/drawing/2014/main" id="{A621D1DC-4C76-4E2F-A56F-7D7C193776A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94908" y="5352052"/>
            <a:ext cx="2286000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27">
            <a:extLst>
              <a:ext uri="{FF2B5EF4-FFF2-40B4-BE49-F238E27FC236}">
                <a16:creationId xmlns:a16="http://schemas.microsoft.com/office/drawing/2014/main" id="{2DF3BDDA-6F5B-42F5-B623-12E87B19908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410378" y="5017734"/>
            <a:ext cx="2286000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600" b="1" i="0" kern="1200" cap="all" spc="40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marL="0" indent="0">
              <a:buNone/>
              <a:defRPr/>
            </a:lvl2pPr>
          </a:lstStyle>
          <a:p>
            <a:pPr marL="3690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</a:t>
            </a:r>
          </a:p>
        </p:txBody>
      </p:sp>
      <p:sp>
        <p:nvSpPr>
          <p:cNvPr id="26" name="Text Placeholder 27">
            <a:extLst>
              <a:ext uri="{FF2B5EF4-FFF2-40B4-BE49-F238E27FC236}">
                <a16:creationId xmlns:a16="http://schemas.microsoft.com/office/drawing/2014/main" id="{332AD10F-DEDB-4199-BAF1-536999434B0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410378" y="5352052"/>
            <a:ext cx="2286000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28F12227-FF8F-4C6B-910E-91A315DC220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325847" y="5017734"/>
            <a:ext cx="2285999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600" b="1" i="0" kern="1200" cap="all" spc="400" baseline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  <a:lvl2pPr marL="0" indent="0">
              <a:buNone/>
              <a:defRPr/>
            </a:lvl2pPr>
          </a:lstStyle>
          <a:p>
            <a:pPr marL="3690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dirty="0"/>
              <a:t>CLICK TO EDIT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8C71F03-1105-4059-948E-EE58B5878A7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325847" y="5352052"/>
            <a:ext cx="2285999" cy="350292"/>
          </a:xfrm>
        </p:spPr>
        <p:txBody>
          <a:bodyPr>
            <a:noAutofit/>
          </a:bodyPr>
          <a:lstStyle>
            <a:lvl1pPr marL="36900" indent="0" algn="ctr">
              <a:buNone/>
              <a:defRPr lang="en-US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F25ADF-BF1A-41A4-8F03-96470F6D079B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1988" y="613391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25E53-C87A-4194-B265-1AC2B8E754D8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8505756" y="845343"/>
            <a:ext cx="363392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9E8DA8-8512-47B3-8251-03433D6EA25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>
          <a:xfrm>
            <a:off x="8610600" y="6160417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70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tent 2 column (comparison slide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ts val="2500"/>
              </a:lnSpc>
              <a:defRPr sz="2000"/>
            </a:lvl1pPr>
            <a:lvl2pPr>
              <a:lnSpc>
                <a:spcPts val="2500"/>
              </a:lnSpc>
              <a:defRPr sz="2000"/>
            </a:lvl2pPr>
            <a:lvl3pPr>
              <a:lnSpc>
                <a:spcPts val="2500"/>
              </a:lnSpc>
              <a:defRPr sz="2000"/>
            </a:lvl3pPr>
            <a:lvl4pPr>
              <a:lnSpc>
                <a:spcPts val="2500"/>
              </a:lnSpc>
              <a:defRPr sz="2000"/>
            </a:lvl4pPr>
            <a:lvl5pPr>
              <a:lnSpc>
                <a:spcPts val="2500"/>
              </a:lnSpc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lnSpc>
                <a:spcPts val="2500"/>
              </a:lnSpc>
              <a:defRPr sz="2000"/>
            </a:lvl1pPr>
            <a:lvl2pPr>
              <a:lnSpc>
                <a:spcPts val="2500"/>
              </a:lnSpc>
              <a:defRPr sz="2000"/>
            </a:lvl2pPr>
            <a:lvl3pPr>
              <a:lnSpc>
                <a:spcPts val="2500"/>
              </a:lnSpc>
              <a:defRPr sz="2000"/>
            </a:lvl3pPr>
            <a:lvl4pPr>
              <a:lnSpc>
                <a:spcPts val="2500"/>
              </a:lnSpc>
              <a:defRPr sz="2000"/>
            </a:lvl4pPr>
            <a:lvl5pPr>
              <a:lnSpc>
                <a:spcPts val="2500"/>
              </a:lnSpc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Graphic 15">
            <a:extLst>
              <a:ext uri="{FF2B5EF4-FFF2-40B4-BE49-F238E27FC236}">
                <a16:creationId xmlns:a16="http://schemas.microsoft.com/office/drawing/2014/main" id="{AF89E921-750A-4005-BEC2-04B9514B2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3B378915-E570-47AE-8F85-FB8ED4A6C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4">
            <a:extLst>
              <a:ext uri="{FF2B5EF4-FFF2-40B4-BE49-F238E27FC236}">
                <a16:creationId xmlns:a16="http://schemas.microsoft.com/office/drawing/2014/main" id="{3AF1E926-D68F-4DC8-9F6D-C2C1576F92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6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accent2"/>
                </a:solidFill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5" r:id="rId3"/>
    <p:sldLayoutId id="2147483676" r:id="rId4"/>
    <p:sldLayoutId id="2147483660" r:id="rId5"/>
    <p:sldLayoutId id="2147483680" r:id="rId6"/>
    <p:sldLayoutId id="2147483677" r:id="rId7"/>
    <p:sldLayoutId id="2147483665" r:id="rId8"/>
    <p:sldLayoutId id="2147483663" r:id="rId9"/>
    <p:sldLayoutId id="2147483679" r:id="rId10"/>
    <p:sldLayoutId id="2147483681" r:id="rId11"/>
    <p:sldLayoutId id="2147483671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4F1D-F101-4E88-9698-51D314EF2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8536"/>
            <a:ext cx="5457025" cy="3044355"/>
          </a:xfrm>
        </p:spPr>
        <p:txBody>
          <a:bodyPr/>
          <a:lstStyle/>
          <a:p>
            <a:pPr algn="ctr"/>
            <a:r>
              <a:rPr lang="ru-RU" dirty="0"/>
              <a:t>Торговые нормы в законодательстве России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26762-2B23-4F53-9DBB-96441A2A5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 fontScale="92500"/>
          </a:bodyPr>
          <a:lstStyle/>
          <a:p>
            <a:r>
              <a:rPr lang="ru-RU" dirty="0"/>
              <a:t>Выполнила Шаталова И.Д.</a:t>
            </a:r>
          </a:p>
          <a:p>
            <a:r>
              <a:rPr lang="ru-RU" dirty="0"/>
              <a:t>Группа ЮЮГ-131</a:t>
            </a:r>
            <a:endParaRPr lang="en-US" dirty="0"/>
          </a:p>
        </p:txBody>
      </p:sp>
      <p:pic>
        <p:nvPicPr>
          <p:cNvPr id="5" name="Picture Placeholder 5" descr="Man in a safety vest looking up at a wall of stacked shipping containers. ">
            <a:extLst>
              <a:ext uri="{FF2B5EF4-FFF2-40B4-BE49-F238E27FC236}">
                <a16:creationId xmlns:a16="http://schemas.microsoft.com/office/drawing/2014/main" id="{B5F22C11-4FE3-4065-96C3-C3A1E470B97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7025" y="0"/>
            <a:ext cx="6734974" cy="6858001"/>
          </a:xfrm>
        </p:spPr>
      </p:pic>
    </p:spTree>
    <p:extLst>
      <p:ext uri="{BB962C8B-B14F-4D97-AF65-F5344CB8AC3E}">
        <p14:creationId xmlns:p14="http://schemas.microsoft.com/office/powerpoint/2010/main" val="1917632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Aerial view of shipyard containers">
            <a:extLst>
              <a:ext uri="{FF2B5EF4-FFF2-40B4-BE49-F238E27FC236}">
                <a16:creationId xmlns:a16="http://schemas.microsoft.com/office/drawing/2014/main" id="{6878A551-84F5-4601-9455-67DC5E4E99A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52550" y="539750"/>
            <a:ext cx="4281488" cy="2468563"/>
          </a:xfrm>
        </p:spPr>
      </p:pic>
      <p:pic>
        <p:nvPicPr>
          <p:cNvPr id="9" name="Picture Placeholder 8" descr="A boat in the water">
            <a:extLst>
              <a:ext uri="{FF2B5EF4-FFF2-40B4-BE49-F238E27FC236}">
                <a16:creationId xmlns:a16="http://schemas.microsoft.com/office/drawing/2014/main" id="{2AB5D194-2C9E-4040-80F4-AD268E197DD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4050" y="3835400"/>
            <a:ext cx="4281488" cy="246856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01866DD-53C9-4AF0-9E9A-BF19D245E8C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70708" y="103368"/>
            <a:ext cx="6321292" cy="3325632"/>
          </a:xfrm>
        </p:spPr>
        <p:txBody>
          <a:bodyPr>
            <a:normAutofit/>
          </a:bodyPr>
          <a:lstStyle/>
          <a:p>
            <a:r>
              <a:rPr lang="ru-RU" b="1" dirty="0"/>
              <a:t>Задачи работы:</a:t>
            </a:r>
          </a:p>
          <a:p>
            <a:pPr lvl="0"/>
            <a:r>
              <a:rPr lang="ru-RU" dirty="0"/>
              <a:t>Рассмотреть торговые нормы в дореволюционной России;</a:t>
            </a:r>
          </a:p>
          <a:p>
            <a:pPr lvl="0"/>
            <a:r>
              <a:rPr lang="ru-RU" dirty="0"/>
              <a:t>Рассмотреть торговые нормы в советский период;</a:t>
            </a:r>
          </a:p>
          <a:p>
            <a:pPr lvl="0"/>
            <a:r>
              <a:rPr lang="ru-RU" dirty="0"/>
              <a:t>Рассмотреть торговые нормы в современной России.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9EB9B-E7ED-4478-BA61-1F0CDFECB619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6B60E1-5393-44E0-95DD-2EDC1D86CD27}"/>
              </a:ext>
            </a:extLst>
          </p:cNvPr>
          <p:cNvSpPr txBox="1"/>
          <p:nvPr/>
        </p:nvSpPr>
        <p:spPr>
          <a:xfrm>
            <a:off x="5623417" y="3429000"/>
            <a:ext cx="59145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Объектом работы </a:t>
            </a:r>
            <a:r>
              <a:rPr lang="ru-RU" dirty="0"/>
              <a:t>является торговые нормы в законодательстве России.</a:t>
            </a:r>
          </a:p>
          <a:p>
            <a:endParaRPr lang="ru-RU" dirty="0"/>
          </a:p>
          <a:p>
            <a:r>
              <a:rPr lang="ru-RU" b="1" dirty="0"/>
              <a:t>Субъект работы: </a:t>
            </a:r>
            <a:r>
              <a:rPr lang="ru-RU" dirty="0"/>
              <a:t>торговые нормы в законодательстве.</a:t>
            </a:r>
          </a:p>
        </p:txBody>
      </p:sp>
    </p:spTree>
    <p:extLst>
      <p:ext uri="{BB962C8B-B14F-4D97-AF65-F5344CB8AC3E}">
        <p14:creationId xmlns:p14="http://schemas.microsoft.com/office/powerpoint/2010/main" val="170988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7DE92-075C-43EC-8CB3-D334B9CF3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13" y="2512406"/>
            <a:ext cx="5113525" cy="1965163"/>
          </a:xfrm>
        </p:spPr>
        <p:txBody>
          <a:bodyPr>
            <a:normAutofit fontScale="90000"/>
          </a:bodyPr>
          <a:lstStyle/>
          <a:p>
            <a:r>
              <a:rPr lang="ru-RU" dirty="0"/>
              <a:t>Торговые нормы в дореволюционной России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994E4-45F6-40E9-98B7-10B9F6F05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892" y="2186258"/>
            <a:ext cx="4647415" cy="1716439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/>
              <a:t>Первые упоминания о внутренней торговле в России относятся к VIII веку. Центром всей экономической жизни становится Киев. Он являлся главным сборным пунктом русской торговли.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/>
              <a:t>В IX веке в Киевской Руси развитие торговли ускорилось.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400" dirty="0"/>
              <a:t>Следующий этап становления торговли можно отнести к XII веку. После раз-дробления Руси экономическим центром становится Новгород.</a:t>
            </a:r>
            <a:endParaRPr lang="en-US" sz="1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B871D8-7F53-435E-8E05-EEF9FB711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05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Placeholder 39" descr="A picture containing shipyard containers">
            <a:extLst>
              <a:ext uri="{FF2B5EF4-FFF2-40B4-BE49-F238E27FC236}">
                <a16:creationId xmlns:a16="http://schemas.microsoft.com/office/drawing/2014/main" id="{349B49B8-DB39-4E92-A441-F8078B215C3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30" y="0"/>
            <a:ext cx="12188370" cy="68580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1A6D85-3837-435F-A342-5A3F98172B12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791852" y="1765989"/>
            <a:ext cx="10417250" cy="274709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1800" b="1" dirty="0"/>
              <a:t>Торговля к началу эпохи правления Петра Великого характеризуется следующими признаками: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1800" b="1" dirty="0"/>
              <a:t>специализация торговли;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1800" b="1" dirty="0"/>
              <a:t>разделение торговли на опт и розницу;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1800" b="1" dirty="0"/>
              <a:t>разнообразие торговых мест;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800" b="1" dirty="0"/>
              <a:t>разделение торговли на сезонную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800" b="1" dirty="0"/>
              <a:t>промышленные товары занимают лидирующие позиции в экспорте;</a:t>
            </a:r>
          </a:p>
          <a:p>
            <a:pPr lvl="0"/>
            <a:r>
              <a:rPr lang="ru-RU" sz="1800" b="1" dirty="0"/>
              <a:t>экспорт превышает импорт;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800" b="1" dirty="0"/>
              <a:t>экспорт превышает импорт;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800" b="1" dirty="0"/>
              <a:t>создана «Коммерц-коллегия» - государственный орган по </a:t>
            </a:r>
            <a:r>
              <a:rPr lang="ru-RU" sz="1800" b="1" dirty="0" err="1"/>
              <a:t>контро-лю</a:t>
            </a:r>
            <a:r>
              <a:rPr lang="ru-RU" sz="1800" b="1" dirty="0"/>
              <a:t> и руководству торговлей в России.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054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E27C7C-4B68-4BBC-BF36-8959D8493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4000" dirty="0"/>
              <a:t>Торговые нормы в советский период</a:t>
            </a:r>
            <a:endParaRPr lang="en-US" sz="4000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34CD001-B9B3-4323-BBB9-15DAAC45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fld id="{D8DA9DAA-006C-4F4B-980E-E3DF019B24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292BF3-46B8-4695-93B6-C0C1C3416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 1923 году Комиссией по внутренней торговле при Совете труда и обороны РСФСР был внесен в законодательные органы проект Торгового свода, включающий шесть разделов </a:t>
            </a:r>
          </a:p>
          <a:p>
            <a:endParaRPr lang="ru-RU" sz="2000" dirty="0"/>
          </a:p>
          <a:p>
            <a:r>
              <a:rPr lang="ru-RU" sz="2000" dirty="0"/>
              <a:t>Проект Торгового свода разрабатывался учеными. За его принятие выступали, в частности, В. Гордон, Д. Иваницкий, С. </a:t>
            </a:r>
            <a:r>
              <a:rPr lang="ru-RU" sz="2000" dirty="0" err="1"/>
              <a:t>Драбкин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ru-RU" sz="2000" dirty="0"/>
              <a:t>В конце 80-х гг. XX в. хозяйственной реформы был осуществлен переход к оптовой торговле</a:t>
            </a:r>
          </a:p>
        </p:txBody>
      </p:sp>
    </p:spTree>
    <p:extLst>
      <p:ext uri="{BB962C8B-B14F-4D97-AF65-F5344CB8AC3E}">
        <p14:creationId xmlns:p14="http://schemas.microsoft.com/office/powerpoint/2010/main" val="277827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Overhead image of a large cargo ship carrying many shipping containers. ">
            <a:extLst>
              <a:ext uri="{FF2B5EF4-FFF2-40B4-BE49-F238E27FC236}">
                <a16:creationId xmlns:a16="http://schemas.microsoft.com/office/drawing/2014/main" id="{87F91112-A5C0-4B96-AC4C-D38E24BA933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3301" y="299507"/>
            <a:ext cx="5221620" cy="6258985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8ED082-1206-4887-856E-36B49E90D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5744" y="711275"/>
            <a:ext cx="6096000" cy="978806"/>
          </a:xfrm>
        </p:spPr>
        <p:txBody>
          <a:bodyPr>
            <a:noAutofit/>
          </a:bodyPr>
          <a:lstStyle/>
          <a:p>
            <a:r>
              <a:rPr lang="ru-RU" sz="2000" dirty="0"/>
              <a:t>Необходимо отметить то, что в СССР большую роль в организации хозяйственных связей по поставкам продукции и товаров играли посреднические организации Госснаба СССР и </a:t>
            </a:r>
            <a:r>
              <a:rPr lang="ru-RU" sz="2000" dirty="0" err="1"/>
              <a:t>Минторга</a:t>
            </a:r>
            <a:r>
              <a:rPr lang="ru-RU" sz="2000" dirty="0"/>
              <a:t> СССР</a:t>
            </a:r>
            <a:endParaRPr lang="en-US" sz="2000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AC5BA90-3BE1-4D71-A618-45B4BD8ADA5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50068D-8732-43DF-84A2-10730A4DC480}"/>
              </a:ext>
            </a:extLst>
          </p:cNvPr>
          <p:cNvSpPr txBox="1"/>
          <p:nvPr/>
        </p:nvSpPr>
        <p:spPr>
          <a:xfrm>
            <a:off x="5935744" y="3742442"/>
            <a:ext cx="57503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С распадом СССР хозяйственные связи предприятий оказались </a:t>
            </a:r>
            <a:r>
              <a:rPr lang="ru-RU" sz="2000" dirty="0" err="1"/>
              <a:t>разо</a:t>
            </a:r>
            <a:r>
              <a:rPr lang="ru-RU" sz="2000" dirty="0"/>
              <a:t>-рванными, а территориальные снабженческо-сбытовые организации </a:t>
            </a:r>
            <a:r>
              <a:rPr lang="ru-RU" sz="2000" dirty="0" err="1"/>
              <a:t>ликвиди-рованы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48834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85278-3D07-466F-8351-667A2EBEA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711" y="327418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/>
              <a:t>Торговые нормы в современной России</a:t>
            </a:r>
            <a:endParaRPr lang="en-US" sz="3600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27A0308-5E9B-49B9-8172-A9FCE07E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9C9F310-9833-44F3-93AC-D5206109A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7317" y="3139127"/>
            <a:ext cx="8856479" cy="3037836"/>
          </a:xfrm>
        </p:spPr>
        <p:txBody>
          <a:bodyPr>
            <a:normAutofit/>
          </a:bodyPr>
          <a:lstStyle/>
          <a:p>
            <a:r>
              <a:rPr lang="ru-RU" sz="2000" dirty="0"/>
              <a:t>Указом Президента РФ от 16.12.1993 № 2173 (документ утратил силу) был утвержден Общеотраслевой классификатор отраслей законодательства. </a:t>
            </a:r>
          </a:p>
          <a:p>
            <a:r>
              <a:rPr lang="ru-RU" sz="2000" dirty="0"/>
              <a:t>Закон РФ от 20.02.1992 № 2383-1 «О товарных биржах и биржевой торговле».</a:t>
            </a:r>
          </a:p>
          <a:p>
            <a:r>
              <a:rPr lang="ru-RU" sz="2000" dirty="0"/>
              <a:t>Закон РФ от 22.03.1991 № 948-1 «О конкуренции и ограничении монополи-</a:t>
            </a:r>
            <a:r>
              <a:rPr lang="ru-RU" sz="2000" dirty="0" err="1"/>
              <a:t>стической</a:t>
            </a:r>
            <a:r>
              <a:rPr lang="ru-RU" sz="2000" dirty="0"/>
              <a:t> деятельности на товарных рынках»</a:t>
            </a:r>
          </a:p>
          <a:p>
            <a:r>
              <a:rPr lang="ru-RU" sz="2000" dirty="0"/>
              <a:t>Закон РФ от 07.02.1992 N 2300-1 «О защите прав потребителей».</a:t>
            </a:r>
          </a:p>
          <a:p>
            <a:endParaRPr lang="ru-RU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FC98C7-29E0-44B1-8DA4-3AF79618B057}"/>
              </a:ext>
            </a:extLst>
          </p:cNvPr>
          <p:cNvSpPr txBox="1"/>
          <p:nvPr/>
        </p:nvSpPr>
        <p:spPr>
          <a:xfrm>
            <a:off x="1158711" y="1414021"/>
            <a:ext cx="885647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 современной России торговое право вновь начало развиваться. . Закреплена его отраслевая специализация. Она постепенно проводится в законопроектной работе.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28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E4F1D-F101-4E88-9698-51D314EF2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48536"/>
            <a:ext cx="5457025" cy="3044355"/>
          </a:xfrm>
        </p:spPr>
        <p:txBody>
          <a:bodyPr/>
          <a:lstStyle/>
          <a:p>
            <a:pPr algn="ctr"/>
            <a:r>
              <a:rPr lang="ru-RU" dirty="0"/>
              <a:t>Торговые нормы в законодательстве России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26762-2B23-4F53-9DBB-96441A2A5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 fontScale="92500"/>
          </a:bodyPr>
          <a:lstStyle/>
          <a:p>
            <a:r>
              <a:rPr lang="ru-RU" dirty="0"/>
              <a:t>Выполнила Шаталова И.Д.</a:t>
            </a:r>
          </a:p>
          <a:p>
            <a:r>
              <a:rPr lang="ru-RU" dirty="0"/>
              <a:t>Группа ЮЮГ-131</a:t>
            </a:r>
            <a:endParaRPr lang="en-US" dirty="0"/>
          </a:p>
        </p:txBody>
      </p:sp>
      <p:pic>
        <p:nvPicPr>
          <p:cNvPr id="5" name="Picture Placeholder 5" descr="Man in a safety vest looking up at a wall of stacked shipping containers. ">
            <a:extLst>
              <a:ext uri="{FF2B5EF4-FFF2-40B4-BE49-F238E27FC236}">
                <a16:creationId xmlns:a16="http://schemas.microsoft.com/office/drawing/2014/main" id="{B5F22C11-4FE3-4065-96C3-C3A1E470B97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7025" y="0"/>
            <a:ext cx="6734974" cy="6858001"/>
          </a:xfrm>
        </p:spPr>
      </p:pic>
    </p:spTree>
    <p:extLst>
      <p:ext uri="{BB962C8B-B14F-4D97-AF65-F5344CB8AC3E}">
        <p14:creationId xmlns:p14="http://schemas.microsoft.com/office/powerpoint/2010/main" val="158121867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3D3B2D6-6B1C-4F64-807F-0FF223861F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580B19-6BDD-4CE4-B66E-A7A0D928F6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3A5D3A3-379F-4885-9B8F-586D59BB1A84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_GradientVTI</Template>
  <TotalTime>0</TotalTime>
  <Words>394</Words>
  <Application>Microsoft Office PowerPoint</Application>
  <PresentationFormat>Широкоэкранный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Univers</vt:lpstr>
      <vt:lpstr>Wingdings</vt:lpstr>
      <vt:lpstr>GradientVTI</vt:lpstr>
      <vt:lpstr>Торговые нормы в законодательстве России</vt:lpstr>
      <vt:lpstr>Презентация PowerPoint</vt:lpstr>
      <vt:lpstr>Торговые нормы в дореволюционной России</vt:lpstr>
      <vt:lpstr>Презентация PowerPoint</vt:lpstr>
      <vt:lpstr>Торговые нормы в советский период</vt:lpstr>
      <vt:lpstr>Презентация PowerPoint</vt:lpstr>
      <vt:lpstr>Торговые нормы в современной России</vt:lpstr>
      <vt:lpstr>Торговые нормы в законодательстве России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2021-04-27T15:34:38Z</dcterms:created>
  <dcterms:modified xsi:type="dcterms:W3CDTF">2024-05-24T10:53:11Z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